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64" r:id="rId6"/>
    <p:sldId id="265" r:id="rId7"/>
    <p:sldId id="262" r:id="rId8"/>
    <p:sldId id="263"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0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833" y="2608029"/>
            <a:ext cx="8864779" cy="1439186"/>
          </a:xfrm>
        </p:spPr>
        <p:txBody>
          <a:bodyPr>
            <a:normAutofit/>
          </a:bodyPr>
          <a:lstStyle/>
          <a:p>
            <a:pPr algn="ctr"/>
            <a:r>
              <a:rPr lang="en-US" sz="2800" b="1" i="1" dirty="0" smtClean="0"/>
              <a:t>TOLERAN</a:t>
            </a:r>
            <a:r>
              <a:rPr lang="ro-RO" sz="2800" b="1" i="1" dirty="0" smtClean="0"/>
              <a:t>ȚA</a:t>
            </a:r>
            <a:r>
              <a:rPr lang="en-US" sz="2800" b="1" i="1" dirty="0" smtClean="0"/>
              <a:t> </a:t>
            </a:r>
            <a:r>
              <a:rPr lang="ro-RO" sz="2800" b="1" i="1" dirty="0" smtClean="0"/>
              <a:t>ȘI</a:t>
            </a:r>
            <a:r>
              <a:rPr lang="en-US" sz="2800" b="1" i="1" dirty="0" smtClean="0"/>
              <a:t> E</a:t>
            </a:r>
            <a:r>
              <a:rPr lang="ro-RO" sz="2800" b="1" i="1" dirty="0" smtClean="0"/>
              <a:t>GALITATEA</a:t>
            </a:r>
            <a:r>
              <a:rPr lang="en-US" sz="2800" b="1" i="1" dirty="0" smtClean="0"/>
              <a:t> PROMO</a:t>
            </a:r>
            <a:r>
              <a:rPr lang="ro-RO" sz="2800" b="1" i="1" dirty="0" smtClean="0"/>
              <a:t>VEAZĂ</a:t>
            </a:r>
            <a:r>
              <a:rPr lang="en-US" sz="2800" b="1" i="1" dirty="0" smtClean="0"/>
              <a:t> </a:t>
            </a:r>
            <a:r>
              <a:rPr lang="ro-RO" sz="2800" b="1" i="1" dirty="0" smtClean="0"/>
              <a:t>BUNĂTATEA</a:t>
            </a:r>
            <a:endParaRPr lang="en-US" sz="2800" dirty="0"/>
          </a:p>
        </p:txBody>
      </p:sp>
      <p:sp>
        <p:nvSpPr>
          <p:cNvPr id="3" name="Subtitle 2"/>
          <p:cNvSpPr>
            <a:spLocks noGrp="1"/>
          </p:cNvSpPr>
          <p:nvPr>
            <p:ph type="subTitle" idx="1"/>
          </p:nvPr>
        </p:nvSpPr>
        <p:spPr/>
        <p:txBody>
          <a:bodyPr/>
          <a:lstStyle/>
          <a:p>
            <a:pPr algn="ctr"/>
            <a:r>
              <a:rPr lang="ro-RO" dirty="0" smtClean="0">
                <a:solidFill>
                  <a:schemeClr val="tx1"/>
                </a:solidFill>
              </a:rPr>
              <a:t>Nr</a:t>
            </a:r>
            <a:r>
              <a:rPr lang="ro-RO" dirty="0" smtClean="0">
                <a:solidFill>
                  <a:schemeClr val="tx1"/>
                </a:solidFill>
              </a:rPr>
              <a:t>. proiect: </a:t>
            </a:r>
            <a:r>
              <a:rPr lang="en-US" b="1" dirty="0">
                <a:solidFill>
                  <a:schemeClr val="tx1"/>
                </a:solidFill>
              </a:rPr>
              <a:t>2020-1-RO01-KA229-080207</a:t>
            </a:r>
            <a:endParaRPr lang="en-US" dirty="0">
              <a:solidFill>
                <a:schemeClr val="tx1"/>
              </a:solidFill>
            </a:endParaRPr>
          </a:p>
          <a:p>
            <a:endParaRPr lang="en-US" dirty="0"/>
          </a:p>
        </p:txBody>
      </p:sp>
      <p:pic>
        <p:nvPicPr>
          <p:cNvPr id="4" name="Picture 3"/>
          <p:cNvPicPr>
            <a:picLocks noChangeAspect="1"/>
          </p:cNvPicPr>
          <p:nvPr/>
        </p:nvPicPr>
        <p:blipFill>
          <a:blip r:embed="rId2"/>
          <a:stretch>
            <a:fillRect/>
          </a:stretch>
        </p:blipFill>
        <p:spPr>
          <a:xfrm>
            <a:off x="842381" y="532746"/>
            <a:ext cx="4280035" cy="1224748"/>
          </a:xfrm>
          <a:prstGeom prst="rect">
            <a:avLst/>
          </a:prstGeom>
        </p:spPr>
      </p:pic>
      <p:pic>
        <p:nvPicPr>
          <p:cNvPr id="5" name="Picture 4"/>
          <p:cNvPicPr>
            <a:picLocks noChangeAspect="1"/>
          </p:cNvPicPr>
          <p:nvPr/>
        </p:nvPicPr>
        <p:blipFill>
          <a:blip r:embed="rId3"/>
          <a:stretch>
            <a:fillRect/>
          </a:stretch>
        </p:blipFill>
        <p:spPr>
          <a:xfrm>
            <a:off x="6658253" y="-131078"/>
            <a:ext cx="3045040" cy="3038794"/>
          </a:xfrm>
          <a:prstGeom prst="rect">
            <a:avLst/>
          </a:prstGeom>
        </p:spPr>
      </p:pic>
    </p:spTree>
    <p:extLst>
      <p:ext uri="{BB962C8B-B14F-4D97-AF65-F5344CB8AC3E}">
        <p14:creationId xmlns:p14="http://schemas.microsoft.com/office/powerpoint/2010/main" val="161432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8" y="1701579"/>
            <a:ext cx="10669724" cy="2806811"/>
          </a:xfrm>
        </p:spPr>
        <p:txBody>
          <a:bodyPr>
            <a:normAutofit/>
          </a:bodyPr>
          <a:lstStyle/>
          <a:p>
            <a:r>
              <a:rPr lang="ro-RO" sz="2700" dirty="0" smtClean="0"/>
              <a:t>	</a:t>
            </a:r>
            <a:r>
              <a:rPr lang="en-US" sz="2400" dirty="0" smtClean="0"/>
              <a:t>Elevii </a:t>
            </a:r>
            <a:r>
              <a:rPr lang="en-US" sz="2400" dirty="0"/>
              <a:t>în a patra zi au lucrat pe ateliere și au creat postere cu diferite stereotipuri. Echipele au </a:t>
            </a:r>
            <a:r>
              <a:rPr lang="ro-RO" sz="2400" dirty="0"/>
              <a:t>descoperit care sunt </a:t>
            </a:r>
            <a:r>
              <a:rPr lang="en-US" sz="2400" dirty="0"/>
              <a:t>cauzele </a:t>
            </a:r>
            <a:r>
              <a:rPr lang="ro-RO" sz="2400" dirty="0"/>
              <a:t> gândirii stereotipe</a:t>
            </a:r>
            <a:r>
              <a:rPr lang="en-US" sz="2400" dirty="0"/>
              <a:t>, consecințele acesteia, autorii/victimele acestui fenomen și cum putem schimba noi acest mod de a gândi.</a:t>
            </a:r>
            <a:r>
              <a:rPr lang="en-US" dirty="0"/>
              <a:t/>
            </a:r>
            <a:br>
              <a:rPr lang="en-US" dirty="0"/>
            </a:br>
            <a:endParaRPr lang="en-US" dirty="0"/>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7519386" y="-159313"/>
            <a:ext cx="2108708" cy="2104491"/>
          </a:xfrm>
          <a:prstGeom prst="rect">
            <a:avLst/>
          </a:prstGeom>
        </p:spPr>
      </p:pic>
      <p:pic>
        <p:nvPicPr>
          <p:cNvPr id="5" name="Picture 4" descr="C:\Users\Palimaru\Desktop\IMG-20220517-WA00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750" y="3586039"/>
            <a:ext cx="3697357" cy="2647784"/>
          </a:xfrm>
          <a:prstGeom prst="rect">
            <a:avLst/>
          </a:prstGeom>
          <a:noFill/>
          <a:ln>
            <a:noFill/>
          </a:ln>
        </p:spPr>
      </p:pic>
      <p:pic>
        <p:nvPicPr>
          <p:cNvPr id="6" name="Picture 5" descr="C:\Users\Palimaru\Desktop\IMG-20220520-WA00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9482" y="3586039"/>
            <a:ext cx="3554233" cy="2647784"/>
          </a:xfrm>
          <a:prstGeom prst="rect">
            <a:avLst/>
          </a:prstGeom>
          <a:noFill/>
          <a:ln>
            <a:noFill/>
          </a:ln>
        </p:spPr>
      </p:pic>
    </p:spTree>
    <p:extLst>
      <p:ext uri="{BB962C8B-B14F-4D97-AF65-F5344CB8AC3E}">
        <p14:creationId xmlns:p14="http://schemas.microsoft.com/office/powerpoint/2010/main" val="304247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629" y="2146850"/>
            <a:ext cx="9644006" cy="2019632"/>
          </a:xfrm>
        </p:spPr>
        <p:txBody>
          <a:bodyPr>
            <a:normAutofit/>
          </a:bodyPr>
          <a:lstStyle/>
          <a:p>
            <a:r>
              <a:rPr lang="ro-RO" sz="2700" dirty="0" smtClean="0"/>
              <a:t>	</a:t>
            </a:r>
            <a:r>
              <a:rPr lang="en-US" sz="2400" dirty="0" smtClean="0"/>
              <a:t>Partea </a:t>
            </a:r>
            <a:r>
              <a:rPr lang="en-US" sz="2400" dirty="0"/>
              <a:t>a doua zilei a fost dedicată unei alte excursii documentare  și anume vizitarea provinciei Ordu.</a:t>
            </a:r>
            <a:r>
              <a:rPr lang="en-US" dirty="0"/>
              <a:t/>
            </a:r>
            <a:br>
              <a:rPr lang="en-US" dirty="0"/>
            </a:br>
            <a:endParaRPr lang="en-US" dirty="0"/>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7519386" y="-159313"/>
            <a:ext cx="2108708" cy="2104491"/>
          </a:xfrm>
          <a:prstGeom prst="rect">
            <a:avLst/>
          </a:prstGeom>
        </p:spPr>
      </p:pic>
      <p:pic>
        <p:nvPicPr>
          <p:cNvPr id="5" name="Picture 4" descr="C:\Users\Palimaru\Desktop\IMG-20220517-WA00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621" y="3140764"/>
            <a:ext cx="5947769" cy="2838615"/>
          </a:xfrm>
          <a:prstGeom prst="rect">
            <a:avLst/>
          </a:prstGeom>
          <a:noFill/>
          <a:ln>
            <a:noFill/>
          </a:ln>
        </p:spPr>
      </p:pic>
    </p:spTree>
    <p:extLst>
      <p:ext uri="{BB962C8B-B14F-4D97-AF65-F5344CB8AC3E}">
        <p14:creationId xmlns:p14="http://schemas.microsoft.com/office/powerpoint/2010/main" val="39027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037" y="1945178"/>
            <a:ext cx="10367575" cy="2237207"/>
          </a:xfrm>
        </p:spPr>
        <p:txBody>
          <a:bodyPr>
            <a:normAutofit/>
          </a:bodyPr>
          <a:lstStyle/>
          <a:p>
            <a:r>
              <a:rPr lang="ro-RO" sz="2700" dirty="0" smtClean="0"/>
              <a:t>	</a:t>
            </a:r>
            <a:r>
              <a:rPr lang="en-US" sz="2400" dirty="0" smtClean="0"/>
              <a:t>În </a:t>
            </a:r>
            <a:r>
              <a:rPr lang="en-US" sz="2400" dirty="0"/>
              <a:t>ultima zi de mobilitate elevii au organizat o expoziție de postere și au prezentat scurt metrajele realizate de ei în zilele anterioare. Ca semn de apreciere, au primit diplome de participare și Europass-urile.</a:t>
            </a:r>
            <a:br>
              <a:rPr lang="en-US" sz="2400" dirty="0"/>
            </a:br>
            <a:endParaRPr lang="en-US" sz="2400" dirty="0"/>
          </a:p>
        </p:txBody>
      </p:sp>
      <p:pic>
        <p:nvPicPr>
          <p:cNvPr id="3" name="Picture 2" descr="C:\Users\Palimaru\Desktop\IMG-20220531-WA00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399" y="3721212"/>
            <a:ext cx="3904090" cy="2202510"/>
          </a:xfrm>
          <a:prstGeom prst="rect">
            <a:avLst/>
          </a:prstGeom>
          <a:noFill/>
          <a:ln>
            <a:noFill/>
          </a:ln>
        </p:spPr>
      </p:pic>
      <p:pic>
        <p:nvPicPr>
          <p:cNvPr id="4" name="Picture 3" descr="C:\Users\Palimaru\Desktop\IMG-20220520-WA00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203" y="4174434"/>
            <a:ext cx="3816627" cy="2297927"/>
          </a:xfrm>
          <a:prstGeom prst="rect">
            <a:avLst/>
          </a:prstGeom>
          <a:noFill/>
          <a:ln>
            <a:noFill/>
          </a:ln>
        </p:spPr>
      </p:pic>
      <p:pic>
        <p:nvPicPr>
          <p:cNvPr id="5" name="Picture 3"/>
          <p:cNvPicPr>
            <a:picLocks noChangeAspect="1"/>
          </p:cNvPicPr>
          <p:nvPr/>
        </p:nvPicPr>
        <p:blipFill>
          <a:blip r:embed="rId4"/>
          <a:stretch>
            <a:fillRect/>
          </a:stretch>
        </p:blipFill>
        <p:spPr>
          <a:xfrm>
            <a:off x="1420604" y="107577"/>
            <a:ext cx="4280035" cy="1224748"/>
          </a:xfrm>
          <a:prstGeom prst="rect">
            <a:avLst/>
          </a:prstGeom>
        </p:spPr>
      </p:pic>
      <p:pic>
        <p:nvPicPr>
          <p:cNvPr id="6" name="Imagine 3"/>
          <p:cNvPicPr>
            <a:picLocks noChangeAspect="1"/>
          </p:cNvPicPr>
          <p:nvPr/>
        </p:nvPicPr>
        <p:blipFill>
          <a:blip r:embed="rId5"/>
          <a:stretch>
            <a:fillRect/>
          </a:stretch>
        </p:blipFill>
        <p:spPr>
          <a:xfrm>
            <a:off x="7519386" y="-159313"/>
            <a:ext cx="2108708" cy="2104491"/>
          </a:xfrm>
          <a:prstGeom prst="rect">
            <a:avLst/>
          </a:prstGeom>
        </p:spPr>
      </p:pic>
    </p:spTree>
    <p:extLst>
      <p:ext uri="{BB962C8B-B14F-4D97-AF65-F5344CB8AC3E}">
        <p14:creationId xmlns:p14="http://schemas.microsoft.com/office/powerpoint/2010/main" val="158537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70" y="1514656"/>
            <a:ext cx="10256385" cy="1280890"/>
          </a:xfrm>
        </p:spPr>
        <p:txBody>
          <a:bodyPr>
            <a:normAutofit fontScale="90000"/>
          </a:bodyPr>
          <a:lstStyle/>
          <a:p>
            <a:r>
              <a:rPr lang="ro-RO" sz="2700" dirty="0" smtClean="0"/>
              <a:t>	</a:t>
            </a:r>
            <a:r>
              <a:rPr lang="ro-RO" sz="2700" b="1" i="1" dirty="0" smtClean="0"/>
              <a:t>Concluzii</a:t>
            </a:r>
            <a:r>
              <a:rPr lang="ro-RO" sz="2700" dirty="0" smtClean="0"/>
              <a:t>:</a:t>
            </a:r>
            <a:br>
              <a:rPr lang="ro-RO" sz="2700" dirty="0" smtClean="0"/>
            </a:br>
            <a:r>
              <a:rPr lang="ro-RO" sz="2700" dirty="0"/>
              <a:t>	</a:t>
            </a:r>
            <a:r>
              <a:rPr lang="ro-RO" sz="2700" dirty="0" smtClean="0"/>
              <a:t>Diversitatea </a:t>
            </a:r>
            <a:r>
              <a:rPr lang="ro-RO" sz="2700" dirty="0"/>
              <a:t>activităților, lărgirea orizontului cunoașterii, spiritul colaborativ și interacțiunea culturală constituie experiențe de învățare deosebite pentru participanți. </a:t>
            </a:r>
            <a:r>
              <a:rPr lang="ro-RO" sz="2700" dirty="0" smtClean="0"/>
              <a:t/>
            </a:r>
            <a:br>
              <a:rPr lang="ro-RO" sz="2700" dirty="0" smtClean="0"/>
            </a:br>
            <a:r>
              <a:rPr lang="ro-RO" sz="2700" dirty="0"/>
              <a:t>	C</a:t>
            </a:r>
            <a:r>
              <a:rPr lang="ro-RO" sz="2700" dirty="0" smtClean="0"/>
              <a:t>u </a:t>
            </a:r>
            <a:r>
              <a:rPr lang="ro-RO" sz="2700" dirty="0"/>
              <a:t>ajutorul acestora ei și-au îmbogățit abilități de comunicare lingvistică și digitale. Ei</a:t>
            </a:r>
            <a:r>
              <a:rPr lang="en-US" sz="2700" dirty="0"/>
              <a:t> au realizat că trebuie să se accepte cu toții, să fie toleranți și empatici, să lucreze în echipă și să se ajute reciproc la nevoie. </a:t>
            </a:r>
            <a:r>
              <a:rPr lang="en-US" dirty="0"/>
              <a:t/>
            </a:r>
            <a:br>
              <a:rPr lang="en-US" dirty="0"/>
            </a:br>
            <a:endParaRPr lang="en-US" dirty="0"/>
          </a:p>
        </p:txBody>
      </p:sp>
      <p:pic>
        <p:nvPicPr>
          <p:cNvPr id="3" name="Picture 2" descr="C:\Users\Palimaru\Desktop\IMG-20220520-WA00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4470" y="4178534"/>
            <a:ext cx="5393690" cy="2333584"/>
          </a:xfrm>
          <a:prstGeom prst="rect">
            <a:avLst/>
          </a:prstGeom>
          <a:noFill/>
          <a:ln>
            <a:noFill/>
          </a:ln>
        </p:spPr>
      </p:pic>
      <p:pic>
        <p:nvPicPr>
          <p:cNvPr id="4" name="Picture 3"/>
          <p:cNvPicPr>
            <a:picLocks noChangeAspect="1"/>
          </p:cNvPicPr>
          <p:nvPr/>
        </p:nvPicPr>
        <p:blipFill>
          <a:blip r:embed="rId3"/>
          <a:stretch>
            <a:fillRect/>
          </a:stretch>
        </p:blipFill>
        <p:spPr>
          <a:xfrm>
            <a:off x="1420604" y="107577"/>
            <a:ext cx="4280035" cy="1224748"/>
          </a:xfrm>
          <a:prstGeom prst="rect">
            <a:avLst/>
          </a:prstGeom>
        </p:spPr>
      </p:pic>
      <p:pic>
        <p:nvPicPr>
          <p:cNvPr id="5" name="Imagine 3"/>
          <p:cNvPicPr>
            <a:picLocks noChangeAspect="1"/>
          </p:cNvPicPr>
          <p:nvPr/>
        </p:nvPicPr>
        <p:blipFill>
          <a:blip r:embed="rId4"/>
          <a:stretch>
            <a:fillRect/>
          </a:stretch>
        </p:blipFill>
        <p:spPr>
          <a:xfrm>
            <a:off x="7519386" y="-159313"/>
            <a:ext cx="2108708" cy="2104491"/>
          </a:xfrm>
          <a:prstGeom prst="rect">
            <a:avLst/>
          </a:prstGeom>
        </p:spPr>
      </p:pic>
    </p:spTree>
    <p:extLst>
      <p:ext uri="{BB962C8B-B14F-4D97-AF65-F5344CB8AC3E}">
        <p14:creationId xmlns:p14="http://schemas.microsoft.com/office/powerpoint/2010/main" val="359828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613" y="5120640"/>
            <a:ext cx="7044856" cy="1176792"/>
          </a:xfrm>
        </p:spPr>
        <p:txBody>
          <a:bodyPr/>
          <a:lstStyle/>
          <a:p>
            <a:pPr algn="ctr"/>
            <a:r>
              <a:rPr lang="ro-RO" dirty="0" smtClean="0"/>
              <a:t>Vă mulțumim!</a:t>
            </a:r>
            <a:endParaRPr lang="en-US" dirty="0"/>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4126728" y="1447137"/>
            <a:ext cx="3617843" cy="3586038"/>
          </a:xfrm>
          <a:prstGeom prst="rect">
            <a:avLst/>
          </a:prstGeom>
        </p:spPr>
      </p:pic>
    </p:spTree>
    <p:extLst>
      <p:ext uri="{BB962C8B-B14F-4D97-AF65-F5344CB8AC3E}">
        <p14:creationId xmlns:p14="http://schemas.microsoft.com/office/powerpoint/2010/main" val="342840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1568522" y="268942"/>
            <a:ext cx="4280035" cy="1224748"/>
          </a:xfrm>
          <a:prstGeom prst="rect">
            <a:avLst/>
          </a:prstGeom>
        </p:spPr>
      </p:pic>
      <p:pic>
        <p:nvPicPr>
          <p:cNvPr id="3" name="Imagine 2"/>
          <p:cNvPicPr>
            <a:picLocks noChangeAspect="1"/>
          </p:cNvPicPr>
          <p:nvPr/>
        </p:nvPicPr>
        <p:blipFill>
          <a:blip r:embed="rId3"/>
          <a:stretch>
            <a:fillRect/>
          </a:stretch>
        </p:blipFill>
        <p:spPr>
          <a:xfrm>
            <a:off x="7239862" y="-161164"/>
            <a:ext cx="2560563" cy="2555442"/>
          </a:xfrm>
          <a:prstGeom prst="rect">
            <a:avLst/>
          </a:prstGeom>
        </p:spPr>
      </p:pic>
      <p:sp>
        <p:nvSpPr>
          <p:cNvPr id="4" name="Dreptunghi 3"/>
          <p:cNvSpPr/>
          <p:nvPr/>
        </p:nvSpPr>
        <p:spPr>
          <a:xfrm>
            <a:off x="221051" y="1399560"/>
            <a:ext cx="10029220" cy="4832092"/>
          </a:xfrm>
          <a:prstGeom prst="rect">
            <a:avLst/>
          </a:prstGeom>
        </p:spPr>
        <p:txBody>
          <a:bodyPr wrap="none">
            <a:spAutoFit/>
          </a:bodyPr>
          <a:lstStyle/>
          <a:p>
            <a:endParaRPr lang="ro-RO" sz="2800" b="1" i="1" dirty="0" smtClean="0"/>
          </a:p>
          <a:p>
            <a:r>
              <a:rPr lang="ro-RO" sz="2800" b="1" i="1" dirty="0" smtClean="0"/>
              <a:t>Toleranța și egalitatea promovează bunătatea</a:t>
            </a:r>
            <a:endParaRPr lang="ro-RO" sz="2800" b="1" i="1" dirty="0" smtClean="0"/>
          </a:p>
          <a:p>
            <a:endParaRPr lang="ro-RO" b="1" i="1" dirty="0"/>
          </a:p>
          <a:p>
            <a:r>
              <a:rPr lang="ro-RO" b="1" i="1" dirty="0" smtClean="0"/>
              <a:t>Școli participante:</a:t>
            </a:r>
          </a:p>
          <a:p>
            <a:pPr marL="342900" indent="-342900">
              <a:buAutoNum type="arabicPeriod"/>
            </a:pPr>
            <a:r>
              <a:rPr lang="ro-RO" b="1" i="1" dirty="0" smtClean="0"/>
              <a:t>Colegiul Tehnic ION HOLBAN – Iași, Romania – coordonator</a:t>
            </a:r>
          </a:p>
          <a:p>
            <a:r>
              <a:rPr lang="en-US" b="1" dirty="0"/>
              <a:t> </a:t>
            </a:r>
            <a:endParaRPr lang="ro-RO" dirty="0"/>
          </a:p>
          <a:p>
            <a:r>
              <a:rPr lang="en-US" b="1" dirty="0" err="1"/>
              <a:t>Organizaţii</a:t>
            </a:r>
            <a:r>
              <a:rPr lang="en-US" b="1" dirty="0"/>
              <a:t> </a:t>
            </a:r>
            <a:r>
              <a:rPr lang="en-US" b="1" dirty="0" err="1"/>
              <a:t>partenere</a:t>
            </a:r>
            <a:r>
              <a:rPr lang="en-US" b="1" dirty="0"/>
              <a:t>:</a:t>
            </a:r>
            <a:r>
              <a:rPr lang="en-US" dirty="0"/>
              <a:t> </a:t>
            </a:r>
            <a:endParaRPr lang="ro-RO" dirty="0" smtClean="0"/>
          </a:p>
          <a:p>
            <a:endParaRPr lang="ro-RO" dirty="0"/>
          </a:p>
          <a:p>
            <a:r>
              <a:rPr lang="ro-RO" b="1" dirty="0"/>
              <a:t>2</a:t>
            </a:r>
            <a:r>
              <a:rPr lang="en-GB" b="1" dirty="0" smtClean="0"/>
              <a:t>.  </a:t>
            </a:r>
            <a:r>
              <a:rPr lang="en-GB" b="1" dirty="0"/>
              <a:t>„</a:t>
            </a:r>
            <a:r>
              <a:rPr lang="en-GB" b="1" dirty="0" err="1"/>
              <a:t>Lazdiju</a:t>
            </a:r>
            <a:r>
              <a:rPr lang="en-GB" b="1" dirty="0"/>
              <a:t> </a:t>
            </a:r>
            <a:r>
              <a:rPr lang="en-GB" b="1" dirty="0" err="1"/>
              <a:t>Motiejaus</a:t>
            </a:r>
            <a:r>
              <a:rPr lang="en-GB" b="1" dirty="0"/>
              <a:t> </a:t>
            </a:r>
            <a:r>
              <a:rPr lang="en-GB" b="1" dirty="0" err="1"/>
              <a:t>Gustaicio</a:t>
            </a:r>
            <a:r>
              <a:rPr lang="en-GB" b="1" dirty="0"/>
              <a:t> </a:t>
            </a:r>
            <a:r>
              <a:rPr lang="en-GB" b="1" dirty="0" err="1"/>
              <a:t>gimnazija</a:t>
            </a:r>
            <a:r>
              <a:rPr lang="en-US" b="1" dirty="0"/>
              <a:t>” </a:t>
            </a:r>
            <a:r>
              <a:rPr lang="en-US" b="1" dirty="0" smtClean="0"/>
              <a:t>–</a:t>
            </a:r>
            <a:r>
              <a:rPr lang="ro-RO" b="1" dirty="0" smtClean="0"/>
              <a:t> </a:t>
            </a:r>
            <a:r>
              <a:rPr lang="ro-RO" b="1" dirty="0" err="1" smtClean="0"/>
              <a:t>Lazdijai</a:t>
            </a:r>
            <a:r>
              <a:rPr lang="ro-RO" b="1" dirty="0" smtClean="0"/>
              <a:t>, </a:t>
            </a:r>
            <a:r>
              <a:rPr lang="en-US" b="1" dirty="0" smtClean="0"/>
              <a:t> </a:t>
            </a:r>
            <a:r>
              <a:rPr lang="en-US" b="1" dirty="0" err="1"/>
              <a:t>Lituania</a:t>
            </a:r>
            <a:endParaRPr lang="ro-RO" dirty="0"/>
          </a:p>
          <a:p>
            <a:r>
              <a:rPr lang="ro-RO" b="1" dirty="0" smtClean="0"/>
              <a:t>3</a:t>
            </a:r>
            <a:r>
              <a:rPr lang="en-US" b="1" dirty="0" smtClean="0"/>
              <a:t>. </a:t>
            </a:r>
            <a:r>
              <a:rPr lang="en-US" b="1" dirty="0"/>
              <a:t>„</a:t>
            </a:r>
            <a:r>
              <a:rPr lang="en-US" b="1" dirty="0" err="1"/>
              <a:t>Profesionalna</a:t>
            </a:r>
            <a:r>
              <a:rPr lang="en-US" b="1" dirty="0"/>
              <a:t> </a:t>
            </a:r>
            <a:r>
              <a:rPr lang="en-US" b="1" dirty="0" err="1"/>
              <a:t>gimnazia</a:t>
            </a:r>
            <a:r>
              <a:rPr lang="en-US" b="1" dirty="0"/>
              <a:t> </a:t>
            </a:r>
            <a:r>
              <a:rPr lang="en-US" b="1" dirty="0" err="1"/>
              <a:t>po</a:t>
            </a:r>
            <a:r>
              <a:rPr lang="en-US" b="1" dirty="0"/>
              <a:t> </a:t>
            </a:r>
            <a:r>
              <a:rPr lang="en-US" b="1" dirty="0" err="1"/>
              <a:t>iadrena</a:t>
            </a:r>
            <a:r>
              <a:rPr lang="en-US" b="1" dirty="0"/>
              <a:t> </a:t>
            </a:r>
            <a:r>
              <a:rPr lang="en-US" b="1" dirty="0" err="1"/>
              <a:t>energetika</a:t>
            </a:r>
            <a:r>
              <a:rPr lang="en-US" b="1" dirty="0"/>
              <a:t> "Igor </a:t>
            </a:r>
            <a:r>
              <a:rPr lang="en-US" b="1" dirty="0" err="1"/>
              <a:t>Kurtchatov</a:t>
            </a:r>
            <a:r>
              <a:rPr lang="en-US" b="1" dirty="0"/>
              <a:t>"” </a:t>
            </a:r>
            <a:r>
              <a:rPr lang="en-US" b="1" dirty="0" smtClean="0"/>
              <a:t>–</a:t>
            </a:r>
            <a:r>
              <a:rPr lang="ro-RO" b="1" dirty="0" smtClean="0"/>
              <a:t> </a:t>
            </a:r>
            <a:r>
              <a:rPr lang="ro-RO" b="1" dirty="0" err="1" smtClean="0"/>
              <a:t>Kozloduy</a:t>
            </a:r>
            <a:r>
              <a:rPr lang="ro-RO" b="1" dirty="0" smtClean="0"/>
              <a:t>,</a:t>
            </a:r>
            <a:r>
              <a:rPr lang="en-US" b="1" dirty="0" smtClean="0"/>
              <a:t> </a:t>
            </a:r>
            <a:r>
              <a:rPr lang="en-US" b="1" dirty="0"/>
              <a:t>Bulgaria</a:t>
            </a:r>
            <a:endParaRPr lang="ro-RO" dirty="0"/>
          </a:p>
          <a:p>
            <a:r>
              <a:rPr lang="ro-RO" b="1" dirty="0"/>
              <a:t>4</a:t>
            </a:r>
            <a:r>
              <a:rPr lang="en-US" b="1" dirty="0" smtClean="0"/>
              <a:t>.  </a:t>
            </a:r>
            <a:r>
              <a:rPr lang="en-US" b="1" dirty="0"/>
              <a:t>„ISTITUTO OMNICOMPRENSIVO GUGLIONESI” </a:t>
            </a:r>
            <a:r>
              <a:rPr lang="en-US" b="1" dirty="0" smtClean="0"/>
              <a:t>–</a:t>
            </a:r>
            <a:r>
              <a:rPr lang="ro-RO" b="1" dirty="0" smtClean="0"/>
              <a:t> </a:t>
            </a:r>
            <a:r>
              <a:rPr lang="ro-RO" b="1" dirty="0" err="1" smtClean="0"/>
              <a:t>Guglionesi</a:t>
            </a:r>
            <a:r>
              <a:rPr lang="ro-RO" b="1" dirty="0" smtClean="0"/>
              <a:t>,</a:t>
            </a:r>
            <a:r>
              <a:rPr lang="en-US" b="1" dirty="0" smtClean="0"/>
              <a:t> </a:t>
            </a:r>
            <a:r>
              <a:rPr lang="en-US" b="1" dirty="0"/>
              <a:t>Italia</a:t>
            </a:r>
            <a:endParaRPr lang="ro-RO" dirty="0"/>
          </a:p>
          <a:p>
            <a:r>
              <a:rPr lang="ro-RO" b="1" dirty="0"/>
              <a:t>5</a:t>
            </a:r>
            <a:r>
              <a:rPr lang="en-US" b="1" dirty="0" smtClean="0"/>
              <a:t>. </a:t>
            </a:r>
            <a:r>
              <a:rPr lang="en-US" b="1" dirty="0"/>
              <a:t>„</a:t>
            </a:r>
            <a:r>
              <a:rPr lang="en-US" b="1" dirty="0" err="1"/>
              <a:t>Carsamba</a:t>
            </a:r>
            <a:r>
              <a:rPr lang="en-US" b="1" dirty="0"/>
              <a:t> Fen </a:t>
            </a:r>
            <a:r>
              <a:rPr lang="en-US" b="1" dirty="0" err="1"/>
              <a:t>Lisesi</a:t>
            </a:r>
            <a:r>
              <a:rPr lang="en-US" b="1" dirty="0"/>
              <a:t> </a:t>
            </a:r>
            <a:r>
              <a:rPr lang="en-US" b="1" dirty="0" smtClean="0"/>
              <a:t>”-</a:t>
            </a:r>
            <a:r>
              <a:rPr lang="ro-RO" b="1" dirty="0" smtClean="0"/>
              <a:t> </a:t>
            </a:r>
            <a:r>
              <a:rPr lang="en-US" b="1" dirty="0" err="1" smtClean="0"/>
              <a:t>Carsamba</a:t>
            </a:r>
            <a:r>
              <a:rPr lang="ro-RO" b="1" dirty="0" smtClean="0"/>
              <a:t>,</a:t>
            </a:r>
            <a:r>
              <a:rPr lang="en-US" b="1" dirty="0" smtClean="0"/>
              <a:t> </a:t>
            </a:r>
            <a:r>
              <a:rPr lang="en-US" b="1" dirty="0" err="1" smtClean="0"/>
              <a:t>Turcia</a:t>
            </a:r>
            <a:endParaRPr lang="ro-RO" b="1" dirty="0" smtClean="0"/>
          </a:p>
          <a:p>
            <a:endParaRPr lang="ro-RO" dirty="0"/>
          </a:p>
          <a:p>
            <a:r>
              <a:rPr lang="en-US" b="1" dirty="0" smtClean="0"/>
              <a:t> </a:t>
            </a:r>
          </a:p>
          <a:p>
            <a:endParaRPr lang="ro-RO" dirty="0" smtClean="0"/>
          </a:p>
          <a:p>
            <a:r>
              <a:rPr lang="ro-RO" dirty="0" smtClean="0"/>
              <a:t>                         </a:t>
            </a:r>
            <a:endParaRPr lang="ro-RO" dirty="0"/>
          </a:p>
        </p:txBody>
      </p:sp>
      <p:pic>
        <p:nvPicPr>
          <p:cNvPr id="9" name="Imagine 8" descr="https://tse2.mm.bing.net/th?id=OIP.jrUA05Zo9yx4wP0fJWGoPAHaE8&amp;pid=Api&amp;P=0&amp;w=257&amp;h=172"/>
          <p:cNvPicPr/>
          <p:nvPr/>
        </p:nvPicPr>
        <p:blipFill>
          <a:blip r:embed="rId4">
            <a:extLst>
              <a:ext uri="{28A0092B-C50C-407E-A947-70E740481C1C}">
                <a14:useLocalDpi xmlns:a14="http://schemas.microsoft.com/office/drawing/2010/main" val="0"/>
              </a:ext>
            </a:extLst>
          </a:blip>
          <a:srcRect/>
          <a:stretch>
            <a:fillRect/>
          </a:stretch>
        </p:blipFill>
        <p:spPr bwMode="auto">
          <a:xfrm>
            <a:off x="2460254" y="5450321"/>
            <a:ext cx="1446692" cy="889906"/>
          </a:xfrm>
          <a:prstGeom prst="rect">
            <a:avLst/>
          </a:prstGeom>
          <a:noFill/>
          <a:ln>
            <a:noFill/>
          </a:ln>
        </p:spPr>
      </p:pic>
      <p:pic>
        <p:nvPicPr>
          <p:cNvPr id="11" name="Imagine 10" descr="https://tse4.mm.bing.net/th?id=OIP.vuE1S944uN7hKpZp6W3x0QAAAA&amp;pid=Api&amp;P=0&amp;w=210&amp;h=160"/>
          <p:cNvPicPr/>
          <p:nvPr/>
        </p:nvPicPr>
        <p:blipFill>
          <a:blip r:embed="rId5">
            <a:extLst>
              <a:ext uri="{28A0092B-C50C-407E-A947-70E740481C1C}">
                <a14:useLocalDpi xmlns:a14="http://schemas.microsoft.com/office/drawing/2010/main" val="0"/>
              </a:ext>
            </a:extLst>
          </a:blip>
          <a:srcRect/>
          <a:stretch>
            <a:fillRect/>
          </a:stretch>
        </p:blipFill>
        <p:spPr bwMode="auto">
          <a:xfrm>
            <a:off x="6771952" y="5365918"/>
            <a:ext cx="1677901" cy="1058712"/>
          </a:xfrm>
          <a:prstGeom prst="rect">
            <a:avLst/>
          </a:prstGeom>
          <a:noFill/>
          <a:ln>
            <a:noFill/>
          </a:ln>
        </p:spPr>
      </p:pic>
      <p:pic>
        <p:nvPicPr>
          <p:cNvPr id="12" name="Imagine 11" descr="https://tse2.mm.bing.net/th?id=OIP.2JhAxYAAk1C-UxjCKy-oYgHaEc&amp;pid=Api&amp;P=0&amp;w=125&amp;h=75"/>
          <p:cNvPicPr/>
          <p:nvPr/>
        </p:nvPicPr>
        <p:blipFill>
          <a:blip r:embed="rId6">
            <a:extLst>
              <a:ext uri="{28A0092B-C50C-407E-A947-70E740481C1C}">
                <a14:useLocalDpi xmlns:a14="http://schemas.microsoft.com/office/drawing/2010/main" val="0"/>
              </a:ext>
            </a:extLst>
          </a:blip>
          <a:srcRect/>
          <a:stretch>
            <a:fillRect/>
          </a:stretch>
        </p:blipFill>
        <p:spPr bwMode="auto">
          <a:xfrm>
            <a:off x="4614080" y="5480936"/>
            <a:ext cx="1450738" cy="868475"/>
          </a:xfrm>
          <a:prstGeom prst="rect">
            <a:avLst/>
          </a:prstGeom>
          <a:noFill/>
          <a:ln>
            <a:noFill/>
          </a:ln>
        </p:spPr>
      </p:pic>
      <p:pic>
        <p:nvPicPr>
          <p:cNvPr id="13" name="Imagine 12" descr="https://tse1.mm.bing.net/th?id=OIP.m45Yyr88nTe2MMToGyUCwAHaE8&amp;pid=Api&amp;P=0&amp;w=246&amp;h=165"/>
          <p:cNvPicPr/>
          <p:nvPr/>
        </p:nvPicPr>
        <p:blipFill>
          <a:blip r:embed="rId7">
            <a:extLst>
              <a:ext uri="{28A0092B-C50C-407E-A947-70E740481C1C}">
                <a14:useLocalDpi xmlns:a14="http://schemas.microsoft.com/office/drawing/2010/main" val="0"/>
              </a:ext>
            </a:extLst>
          </a:blip>
          <a:srcRect/>
          <a:stretch>
            <a:fillRect/>
          </a:stretch>
        </p:blipFill>
        <p:spPr bwMode="auto">
          <a:xfrm>
            <a:off x="9156987" y="5459505"/>
            <a:ext cx="1436087" cy="850108"/>
          </a:xfrm>
          <a:prstGeom prst="rect">
            <a:avLst/>
          </a:prstGeom>
          <a:noFill/>
          <a:ln>
            <a:noFill/>
          </a:ln>
        </p:spPr>
      </p:pic>
      <p:pic>
        <p:nvPicPr>
          <p:cNvPr id="14" name="Imagine 13" descr="https://tse2.mm.bing.net/th?id=OIP.oDEJf0UDl7EMXtGzAVncaAHaF7&amp;pid=Api&amp;P=0&amp;w=198&amp;h=160"/>
          <p:cNvPicPr/>
          <p:nvPr/>
        </p:nvPicPr>
        <p:blipFill>
          <a:blip r:embed="rId8">
            <a:extLst>
              <a:ext uri="{28A0092B-C50C-407E-A947-70E740481C1C}">
                <a14:useLocalDpi xmlns:a14="http://schemas.microsoft.com/office/drawing/2010/main" val="0"/>
              </a:ext>
            </a:extLst>
          </a:blip>
          <a:srcRect/>
          <a:stretch>
            <a:fillRect/>
          </a:stretch>
        </p:blipFill>
        <p:spPr bwMode="auto">
          <a:xfrm>
            <a:off x="471293" y="5480936"/>
            <a:ext cx="1521942" cy="868475"/>
          </a:xfrm>
          <a:prstGeom prst="rect">
            <a:avLst/>
          </a:prstGeom>
          <a:noFill/>
          <a:ln>
            <a:noFill/>
          </a:ln>
        </p:spPr>
      </p:pic>
    </p:spTree>
    <p:extLst>
      <p:ext uri="{BB962C8B-B14F-4D97-AF65-F5344CB8AC3E}">
        <p14:creationId xmlns:p14="http://schemas.microsoft.com/office/powerpoint/2010/main" val="119690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085" y="400993"/>
            <a:ext cx="11907915" cy="6186309"/>
          </a:xfrm>
          <a:prstGeom prst="rect">
            <a:avLst/>
          </a:prstGeom>
        </p:spPr>
        <p:txBody>
          <a:bodyPr wrap="square">
            <a:spAutoFit/>
          </a:bodyPr>
          <a:lstStyle/>
          <a:p>
            <a:endParaRPr lang="ro-RO" dirty="0" smtClean="0"/>
          </a:p>
          <a:p>
            <a:endParaRPr lang="ro-RO" dirty="0"/>
          </a:p>
          <a:p>
            <a:endParaRPr lang="ro-RO" dirty="0" smtClean="0"/>
          </a:p>
          <a:p>
            <a:endParaRPr lang="ro-RO" dirty="0"/>
          </a:p>
          <a:p>
            <a:r>
              <a:rPr lang="en-US" dirty="0" smtClean="0"/>
              <a:t>Scopul </a:t>
            </a:r>
            <a:r>
              <a:rPr lang="en-US" dirty="0"/>
              <a:t>proiectului nostru </a:t>
            </a:r>
            <a:r>
              <a:rPr lang="en-US" b="1" dirty="0"/>
              <a:t>„Toleranța și egalitatea promovează bunătatea” </a:t>
            </a:r>
            <a:r>
              <a:rPr lang="en-US" dirty="0"/>
              <a:t>este de a face </a:t>
            </a:r>
            <a:r>
              <a:rPr lang="ro-RO" dirty="0"/>
              <a:t>elev</a:t>
            </a:r>
            <a:r>
              <a:rPr lang="en-US" dirty="0"/>
              <a:t>ii </a:t>
            </a:r>
            <a:r>
              <a:rPr lang="en-US" dirty="0" err="1"/>
              <a:t>să</a:t>
            </a:r>
            <a:r>
              <a:rPr lang="en-US" dirty="0"/>
              <a:t> </a:t>
            </a:r>
            <a:r>
              <a:rPr lang="en-US" dirty="0" err="1"/>
              <a:t>împărtășească</a:t>
            </a:r>
            <a:r>
              <a:rPr lang="en-US" dirty="0"/>
              <a:t> </a:t>
            </a:r>
            <a:r>
              <a:rPr lang="en-US" dirty="0" err="1"/>
              <a:t>valorile</a:t>
            </a:r>
            <a:r>
              <a:rPr lang="en-US" dirty="0"/>
              <a:t> </a:t>
            </a:r>
            <a:r>
              <a:rPr lang="en-US" dirty="0" err="1"/>
              <a:t>universale</a:t>
            </a:r>
            <a:r>
              <a:rPr lang="en-US" dirty="0"/>
              <a:t> ale </a:t>
            </a:r>
            <a:r>
              <a:rPr lang="en-US" dirty="0" err="1"/>
              <a:t>respectului</a:t>
            </a:r>
            <a:r>
              <a:rPr lang="en-US" dirty="0"/>
              <a:t>, </a:t>
            </a:r>
            <a:r>
              <a:rPr lang="en-US" dirty="0" err="1"/>
              <a:t>toleranței</a:t>
            </a:r>
            <a:r>
              <a:rPr lang="en-US" dirty="0"/>
              <a:t> </a:t>
            </a:r>
            <a:r>
              <a:rPr lang="en-US" dirty="0" err="1"/>
              <a:t>și</a:t>
            </a:r>
            <a:r>
              <a:rPr lang="en-US" dirty="0"/>
              <a:t> </a:t>
            </a:r>
            <a:r>
              <a:rPr lang="en-US" dirty="0" err="1"/>
              <a:t>empatiei</a:t>
            </a:r>
            <a:r>
              <a:rPr lang="en-US" dirty="0"/>
              <a:t> </a:t>
            </a:r>
            <a:r>
              <a:rPr lang="en-US" dirty="0" err="1"/>
              <a:t>față</a:t>
            </a:r>
            <a:r>
              <a:rPr lang="en-US" dirty="0"/>
              <a:t> de </a:t>
            </a:r>
            <a:r>
              <a:rPr lang="en-US" dirty="0" err="1"/>
              <a:t>oamenii</a:t>
            </a:r>
            <a:r>
              <a:rPr lang="en-US" dirty="0"/>
              <a:t> </a:t>
            </a:r>
            <a:r>
              <a:rPr lang="ro-RO" dirty="0"/>
              <a:t>din jurul lor, chiar dacă sunt diferiți față de ei.</a:t>
            </a:r>
            <a:endParaRPr lang="en-US" dirty="0"/>
          </a:p>
          <a:p>
            <a:endParaRPr lang="ro-RO" b="1" dirty="0" smtClean="0">
              <a:solidFill>
                <a:srgbClr val="C00000"/>
              </a:solidFill>
            </a:endParaRPr>
          </a:p>
          <a:p>
            <a:r>
              <a:rPr lang="en-US" b="1" dirty="0" smtClean="0">
                <a:solidFill>
                  <a:srgbClr val="C00000"/>
                </a:solidFill>
              </a:rPr>
              <a:t>O1.</a:t>
            </a:r>
            <a:r>
              <a:rPr lang="en-US" b="1" dirty="0" smtClean="0"/>
              <a:t>Reducerea </a:t>
            </a:r>
            <a:r>
              <a:rPr lang="en-US" b="1" dirty="0" err="1"/>
              <a:t>cazurilor</a:t>
            </a:r>
            <a:r>
              <a:rPr lang="en-US" b="1" dirty="0"/>
              <a:t> de </a:t>
            </a:r>
            <a:r>
              <a:rPr lang="en-US" b="1" dirty="0" err="1"/>
              <a:t>violență</a:t>
            </a:r>
            <a:r>
              <a:rPr lang="en-US" b="1" dirty="0"/>
              <a:t> cu 8% </a:t>
            </a:r>
            <a:r>
              <a:rPr lang="en-US" b="1" dirty="0" err="1" smtClean="0"/>
              <a:t>prin</a:t>
            </a:r>
            <a:r>
              <a:rPr lang="ro-RO" b="1" dirty="0" smtClean="0"/>
              <a:t> form</a:t>
            </a:r>
            <a:r>
              <a:rPr lang="en-US" b="1" dirty="0" smtClean="0"/>
              <a:t>area </a:t>
            </a:r>
            <a:r>
              <a:rPr lang="ro-RO" b="1" dirty="0" smtClean="0"/>
              <a:t>l</a:t>
            </a:r>
            <a:r>
              <a:rPr lang="en-US" b="1" dirty="0" smtClean="0"/>
              <a:t>a </a:t>
            </a:r>
            <a:r>
              <a:rPr lang="en-US" b="1" dirty="0"/>
              <a:t>200 de </a:t>
            </a:r>
            <a:r>
              <a:rPr lang="en-US" b="1" dirty="0" err="1"/>
              <a:t>elevi</a:t>
            </a:r>
            <a:r>
              <a:rPr lang="en-US" b="1" dirty="0"/>
              <a:t> din </a:t>
            </a:r>
            <a:r>
              <a:rPr lang="ro-RO" b="1" dirty="0" err="1" smtClean="0"/>
              <a:t>ș</a:t>
            </a:r>
            <a:r>
              <a:rPr lang="en-US" b="1" dirty="0" err="1" smtClean="0"/>
              <a:t>colile</a:t>
            </a:r>
            <a:r>
              <a:rPr lang="en-US" b="1" dirty="0" smtClean="0"/>
              <a:t> </a:t>
            </a:r>
            <a:r>
              <a:rPr lang="en-US" b="1" dirty="0" err="1"/>
              <a:t>participante</a:t>
            </a:r>
            <a:r>
              <a:rPr lang="en-US" b="1" dirty="0"/>
              <a:t> </a:t>
            </a:r>
            <a:r>
              <a:rPr lang="ro-RO" b="1" dirty="0" smtClean="0"/>
              <a:t>a </a:t>
            </a:r>
            <a:r>
              <a:rPr lang="en-US" b="1" dirty="0" smtClean="0"/>
              <a:t>respect</a:t>
            </a:r>
            <a:r>
              <a:rPr lang="ro-RO" b="1" dirty="0" smtClean="0"/>
              <a:t>ului</a:t>
            </a:r>
            <a:r>
              <a:rPr lang="en-US" b="1" dirty="0" smtClean="0"/>
              <a:t> </a:t>
            </a:r>
            <a:r>
              <a:rPr lang="en-US" b="1" dirty="0" err="1"/>
              <a:t>reciproc</a:t>
            </a:r>
            <a:r>
              <a:rPr lang="en-US" b="1" dirty="0"/>
              <a:t>, </a:t>
            </a:r>
            <a:r>
              <a:rPr lang="en-US" b="1" dirty="0" err="1" smtClean="0"/>
              <a:t>toleranț</a:t>
            </a:r>
            <a:r>
              <a:rPr lang="ro-RO" b="1" dirty="0" smtClean="0"/>
              <a:t>ei</a:t>
            </a:r>
            <a:r>
              <a:rPr lang="en-US" b="1" dirty="0" smtClean="0"/>
              <a:t> </a:t>
            </a:r>
            <a:r>
              <a:rPr lang="en-US" b="1" dirty="0" err="1"/>
              <a:t>și</a:t>
            </a:r>
            <a:r>
              <a:rPr lang="en-US" b="1" dirty="0"/>
              <a:t> </a:t>
            </a:r>
            <a:r>
              <a:rPr lang="en-US" b="1" dirty="0" err="1" smtClean="0"/>
              <a:t>grij</a:t>
            </a:r>
            <a:r>
              <a:rPr lang="ro-RO" b="1" dirty="0" smtClean="0"/>
              <a:t>ei</a:t>
            </a:r>
            <a:r>
              <a:rPr lang="en-US" b="1" dirty="0" smtClean="0"/>
              <a:t> </a:t>
            </a:r>
            <a:r>
              <a:rPr lang="en-US" b="1" dirty="0" err="1"/>
              <a:t>pentru</a:t>
            </a:r>
            <a:r>
              <a:rPr lang="en-US" b="1" dirty="0"/>
              <a:t> </a:t>
            </a:r>
            <a:r>
              <a:rPr lang="en-US" b="1" dirty="0" err="1"/>
              <a:t>colegi</a:t>
            </a:r>
            <a:r>
              <a:rPr lang="en-US" b="1" dirty="0"/>
              <a:t> </a:t>
            </a:r>
            <a:r>
              <a:rPr lang="en-US" b="1" dirty="0" err="1"/>
              <a:t>în</a:t>
            </a:r>
            <a:r>
              <a:rPr lang="en-US" b="1" dirty="0"/>
              <a:t> </a:t>
            </a:r>
            <a:r>
              <a:rPr lang="en-US" b="1" dirty="0" err="1"/>
              <a:t>primii</a:t>
            </a:r>
            <a:r>
              <a:rPr lang="en-US" b="1" dirty="0"/>
              <a:t> 2 </a:t>
            </a:r>
            <a:r>
              <a:rPr lang="en-US" b="1" dirty="0" err="1"/>
              <a:t>ani</a:t>
            </a:r>
            <a:r>
              <a:rPr lang="en-US" b="1" dirty="0"/>
              <a:t> </a:t>
            </a:r>
            <a:r>
              <a:rPr lang="en-US" b="1" dirty="0" err="1"/>
              <a:t>ai</a:t>
            </a:r>
            <a:r>
              <a:rPr lang="en-US" b="1" dirty="0"/>
              <a:t> </a:t>
            </a:r>
            <a:r>
              <a:rPr lang="en-US" b="1" dirty="0" err="1"/>
              <a:t>proiectului</a:t>
            </a:r>
            <a:r>
              <a:rPr lang="en-US" b="1" dirty="0"/>
              <a:t>, </a:t>
            </a:r>
            <a:r>
              <a:rPr lang="en-US" b="1" dirty="0" err="1"/>
              <a:t>prin</a:t>
            </a:r>
            <a:r>
              <a:rPr lang="en-US" b="1" dirty="0"/>
              <a:t> </a:t>
            </a:r>
            <a:r>
              <a:rPr lang="en-US" b="1" dirty="0" err="1"/>
              <a:t>dezvoltarea</a:t>
            </a:r>
            <a:r>
              <a:rPr lang="en-US" b="1" dirty="0"/>
              <a:t> </a:t>
            </a:r>
            <a:r>
              <a:rPr lang="en-US" b="1" dirty="0" err="1"/>
              <a:t>unei</a:t>
            </a:r>
            <a:r>
              <a:rPr lang="en-US" b="1" dirty="0"/>
              <a:t> </a:t>
            </a:r>
            <a:r>
              <a:rPr lang="en-US" b="1" dirty="0" err="1"/>
              <a:t>strategii</a:t>
            </a:r>
            <a:r>
              <a:rPr lang="en-US" b="1" dirty="0"/>
              <a:t> </a:t>
            </a:r>
            <a:r>
              <a:rPr lang="en-US" b="1" dirty="0" err="1"/>
              <a:t>comune</a:t>
            </a:r>
            <a:r>
              <a:rPr lang="en-US" b="1" dirty="0"/>
              <a:t> </a:t>
            </a:r>
            <a:r>
              <a:rPr lang="en-US" b="1" dirty="0" err="1"/>
              <a:t>împotriva</a:t>
            </a:r>
            <a:r>
              <a:rPr lang="en-US" b="1" dirty="0"/>
              <a:t> </a:t>
            </a:r>
            <a:r>
              <a:rPr lang="en-US" b="1" dirty="0" err="1"/>
              <a:t>violenței</a:t>
            </a:r>
            <a:endParaRPr lang="en-US" b="1" dirty="0"/>
          </a:p>
          <a:p>
            <a:r>
              <a:rPr lang="en-US" b="1" dirty="0" smtClean="0">
                <a:solidFill>
                  <a:srgbClr val="C00000"/>
                </a:solidFill>
              </a:rPr>
              <a:t>O2</a:t>
            </a:r>
            <a:r>
              <a:rPr lang="ro-RO" b="1" dirty="0" smtClean="0">
                <a:solidFill>
                  <a:srgbClr val="C00000"/>
                </a:solidFill>
              </a:rPr>
              <a:t>. </a:t>
            </a:r>
            <a:r>
              <a:rPr lang="ro-RO" b="1" dirty="0" smtClean="0"/>
              <a:t>Î</a:t>
            </a:r>
            <a:r>
              <a:rPr lang="en-US" b="1" dirty="0" err="1" smtClean="0"/>
              <a:t>mbunătăți</a:t>
            </a:r>
            <a:r>
              <a:rPr lang="ro-RO" b="1" dirty="0" smtClean="0"/>
              <a:t>rea</a:t>
            </a:r>
            <a:r>
              <a:rPr lang="en-US" b="1" dirty="0" smtClean="0"/>
              <a:t> </a:t>
            </a:r>
            <a:r>
              <a:rPr lang="en-US" b="1" dirty="0" err="1" smtClean="0"/>
              <a:t>metodele</a:t>
            </a:r>
            <a:r>
              <a:rPr lang="ro-RO" b="1" dirty="0" smtClean="0"/>
              <a:t>lor</a:t>
            </a:r>
            <a:r>
              <a:rPr lang="en-US" b="1" dirty="0" smtClean="0"/>
              <a:t> </a:t>
            </a:r>
            <a:r>
              <a:rPr lang="en-US" b="1" dirty="0" err="1"/>
              <a:t>actuale</a:t>
            </a:r>
            <a:r>
              <a:rPr lang="en-US" b="1" dirty="0"/>
              <a:t> </a:t>
            </a:r>
            <a:r>
              <a:rPr lang="en-US" b="1" dirty="0" err="1"/>
              <a:t>utilizate</a:t>
            </a:r>
            <a:r>
              <a:rPr lang="en-US" b="1" dirty="0"/>
              <a:t> </a:t>
            </a:r>
            <a:r>
              <a:rPr lang="en-US" b="1" dirty="0" err="1"/>
              <a:t>pentru</a:t>
            </a:r>
            <a:r>
              <a:rPr lang="en-US" b="1" dirty="0"/>
              <a:t> a </a:t>
            </a:r>
            <a:r>
              <a:rPr lang="en-US" b="1" dirty="0" err="1"/>
              <a:t>combate</a:t>
            </a:r>
            <a:r>
              <a:rPr lang="en-US" b="1" dirty="0"/>
              <a:t> </a:t>
            </a:r>
            <a:r>
              <a:rPr lang="en-US" b="1" dirty="0" err="1"/>
              <a:t>agresiunea</a:t>
            </a:r>
            <a:r>
              <a:rPr lang="en-US" b="1" dirty="0"/>
              <a:t>, </a:t>
            </a:r>
            <a:r>
              <a:rPr lang="en-US" b="1" dirty="0" err="1"/>
              <a:t>violența</a:t>
            </a:r>
            <a:r>
              <a:rPr lang="en-US" b="1" dirty="0"/>
              <a:t> </a:t>
            </a:r>
            <a:r>
              <a:rPr lang="en-US" b="1" dirty="0" err="1"/>
              <a:t>și</a:t>
            </a:r>
            <a:r>
              <a:rPr lang="en-US" b="1" dirty="0"/>
              <a:t> </a:t>
            </a:r>
            <a:r>
              <a:rPr lang="en-US" b="1" dirty="0" err="1"/>
              <a:t>discriminarea</a:t>
            </a:r>
            <a:r>
              <a:rPr lang="en-US" b="1" dirty="0"/>
              <a:t> </a:t>
            </a:r>
            <a:r>
              <a:rPr lang="en-US" b="1" dirty="0" err="1"/>
              <a:t>în</a:t>
            </a:r>
            <a:r>
              <a:rPr lang="en-US" b="1" dirty="0"/>
              <a:t> </a:t>
            </a:r>
            <a:r>
              <a:rPr lang="en-US" b="1" dirty="0" err="1"/>
              <a:t>școlile</a:t>
            </a:r>
            <a:r>
              <a:rPr lang="en-US" b="1" dirty="0"/>
              <a:t> </a:t>
            </a:r>
            <a:r>
              <a:rPr lang="en-US" b="1" dirty="0" err="1"/>
              <a:t>partenere</a:t>
            </a:r>
            <a:r>
              <a:rPr lang="en-US" b="1" dirty="0"/>
              <a:t> de </a:t>
            </a:r>
            <a:r>
              <a:rPr lang="en-US" b="1" dirty="0" err="1"/>
              <a:t>către</a:t>
            </a:r>
            <a:r>
              <a:rPr lang="en-US" b="1" dirty="0"/>
              <a:t> </a:t>
            </a:r>
            <a:r>
              <a:rPr lang="en-US" b="1" dirty="0" err="1"/>
              <a:t>cei</a:t>
            </a:r>
            <a:r>
              <a:rPr lang="en-US" b="1" dirty="0"/>
              <a:t> 52 de </a:t>
            </a:r>
            <a:r>
              <a:rPr lang="en-US" b="1" dirty="0" err="1"/>
              <a:t>profesori</a:t>
            </a:r>
            <a:r>
              <a:rPr lang="en-US" b="1" dirty="0"/>
              <a:t> </a:t>
            </a:r>
            <a:r>
              <a:rPr lang="en-US" b="1" dirty="0" err="1"/>
              <a:t>participanți</a:t>
            </a:r>
            <a:r>
              <a:rPr lang="en-US" b="1" dirty="0"/>
              <a:t> </a:t>
            </a:r>
            <a:r>
              <a:rPr lang="en-US" b="1" dirty="0" err="1"/>
              <a:t>în</a:t>
            </a:r>
            <a:r>
              <a:rPr lang="en-US" b="1" dirty="0"/>
              <a:t> </a:t>
            </a:r>
            <a:r>
              <a:rPr lang="en-US" b="1" dirty="0" err="1"/>
              <a:t>termen</a:t>
            </a:r>
            <a:r>
              <a:rPr lang="en-US" b="1" dirty="0"/>
              <a:t> de 24 de </a:t>
            </a:r>
            <a:r>
              <a:rPr lang="en-US" b="1" dirty="0" err="1"/>
              <a:t>luni</a:t>
            </a:r>
            <a:r>
              <a:rPr lang="en-US" b="1" dirty="0"/>
              <a:t>, </a:t>
            </a:r>
            <a:r>
              <a:rPr lang="en-US" b="1" dirty="0" err="1"/>
              <a:t>prin</a:t>
            </a:r>
            <a:r>
              <a:rPr lang="en-US" b="1" dirty="0"/>
              <a:t> </a:t>
            </a:r>
            <a:r>
              <a:rPr lang="en-US" b="1" dirty="0" err="1"/>
              <a:t>elaborarea</a:t>
            </a:r>
            <a:r>
              <a:rPr lang="en-US" b="1" dirty="0"/>
              <a:t> </a:t>
            </a:r>
            <a:r>
              <a:rPr lang="en-US" b="1" dirty="0" err="1"/>
              <a:t>unui</a:t>
            </a:r>
            <a:r>
              <a:rPr lang="en-US" b="1" dirty="0"/>
              <a:t> </a:t>
            </a:r>
            <a:r>
              <a:rPr lang="en-US" b="1" dirty="0" err="1"/>
              <a:t>ghid</a:t>
            </a:r>
            <a:r>
              <a:rPr lang="en-US" b="1" dirty="0"/>
              <a:t> de </a:t>
            </a:r>
            <a:r>
              <a:rPr lang="en-US" b="1" dirty="0" err="1"/>
              <a:t>bune</a:t>
            </a:r>
            <a:r>
              <a:rPr lang="en-US" b="1" dirty="0"/>
              <a:t> </a:t>
            </a:r>
            <a:r>
              <a:rPr lang="en-US" b="1" dirty="0" err="1"/>
              <a:t>practici</a:t>
            </a:r>
            <a:r>
              <a:rPr lang="en-US" b="1" dirty="0"/>
              <a:t> </a:t>
            </a:r>
            <a:r>
              <a:rPr lang="en-US" b="1" dirty="0" err="1"/>
              <a:t>și</a:t>
            </a:r>
            <a:r>
              <a:rPr lang="en-US" b="1" dirty="0"/>
              <a:t> </a:t>
            </a:r>
            <a:r>
              <a:rPr lang="en-US" b="1" dirty="0" err="1"/>
              <a:t>prin</a:t>
            </a:r>
            <a:r>
              <a:rPr lang="en-US" b="1" dirty="0"/>
              <a:t> </a:t>
            </a:r>
            <a:r>
              <a:rPr lang="en-US" b="1" dirty="0" err="1"/>
              <a:t>partajarea</a:t>
            </a:r>
            <a:r>
              <a:rPr lang="en-US" b="1" dirty="0"/>
              <a:t> </a:t>
            </a:r>
            <a:r>
              <a:rPr lang="en-US" b="1" dirty="0" err="1"/>
              <a:t>acestor</a:t>
            </a:r>
            <a:r>
              <a:rPr lang="en-US" b="1" dirty="0"/>
              <a:t> </a:t>
            </a:r>
            <a:r>
              <a:rPr lang="en-US" b="1" dirty="0" err="1"/>
              <a:t>metode</a:t>
            </a:r>
            <a:r>
              <a:rPr lang="en-US" b="1" dirty="0"/>
              <a:t> cu </a:t>
            </a:r>
            <a:r>
              <a:rPr lang="en-US" b="1" dirty="0" err="1"/>
              <a:t>profesorii</a:t>
            </a:r>
            <a:r>
              <a:rPr lang="en-US" b="1" dirty="0"/>
              <a:t>, </a:t>
            </a:r>
            <a:r>
              <a:rPr lang="en-US" b="1" dirty="0" err="1"/>
              <a:t>părinții</a:t>
            </a:r>
            <a:r>
              <a:rPr lang="en-US" b="1" dirty="0"/>
              <a:t> </a:t>
            </a:r>
            <a:r>
              <a:rPr lang="en-US" b="1" dirty="0" err="1"/>
              <a:t>și</a:t>
            </a:r>
            <a:r>
              <a:rPr lang="en-US" b="1" dirty="0"/>
              <a:t> </a:t>
            </a:r>
            <a:r>
              <a:rPr lang="en-US" b="1" dirty="0" err="1"/>
              <a:t>alte</a:t>
            </a:r>
            <a:r>
              <a:rPr lang="en-US" b="1" dirty="0"/>
              <a:t> </a:t>
            </a:r>
            <a:r>
              <a:rPr lang="en-US" b="1" dirty="0" err="1"/>
              <a:t>părți</a:t>
            </a:r>
            <a:r>
              <a:rPr lang="en-US" b="1" dirty="0"/>
              <a:t> </a:t>
            </a:r>
            <a:r>
              <a:rPr lang="en-US" b="1" dirty="0" err="1"/>
              <a:t>interesate</a:t>
            </a:r>
            <a:endParaRPr lang="en-US" b="1" dirty="0"/>
          </a:p>
          <a:p>
            <a:r>
              <a:rPr lang="en-US" b="1" dirty="0">
                <a:solidFill>
                  <a:srgbClr val="C00000"/>
                </a:solidFill>
              </a:rPr>
              <a:t>O3.</a:t>
            </a:r>
            <a:r>
              <a:rPr lang="en-US" b="1" dirty="0"/>
              <a:t>Dezvoltarea </a:t>
            </a:r>
            <a:r>
              <a:rPr lang="en-US" b="1" dirty="0" err="1"/>
              <a:t>abilităților</a:t>
            </a:r>
            <a:r>
              <a:rPr lang="en-US" b="1" dirty="0"/>
              <a:t> de </a:t>
            </a:r>
            <a:r>
              <a:rPr lang="en-US" b="1" dirty="0" err="1"/>
              <a:t>comunicare</a:t>
            </a:r>
            <a:r>
              <a:rPr lang="en-US" b="1" dirty="0"/>
              <a:t> </a:t>
            </a:r>
            <a:r>
              <a:rPr lang="en-US" b="1" dirty="0" err="1"/>
              <a:t>și</a:t>
            </a:r>
            <a:r>
              <a:rPr lang="en-US" b="1" dirty="0"/>
              <a:t> </a:t>
            </a:r>
            <a:r>
              <a:rPr lang="en-US" b="1" dirty="0" err="1"/>
              <a:t>interculturale</a:t>
            </a:r>
            <a:r>
              <a:rPr lang="en-US" b="1" dirty="0"/>
              <a:t>, </a:t>
            </a:r>
            <a:r>
              <a:rPr lang="en-US" b="1" dirty="0" err="1"/>
              <a:t>precum</a:t>
            </a:r>
            <a:r>
              <a:rPr lang="en-US" b="1" dirty="0"/>
              <a:t> </a:t>
            </a:r>
            <a:r>
              <a:rPr lang="en-US" b="1" dirty="0" err="1"/>
              <a:t>și</a:t>
            </a:r>
            <a:r>
              <a:rPr lang="en-US" b="1" dirty="0"/>
              <a:t> </a:t>
            </a:r>
            <a:r>
              <a:rPr lang="ro-RO" b="1" dirty="0" smtClean="0"/>
              <a:t>a competențelor digitale și de </a:t>
            </a:r>
            <a:r>
              <a:rPr lang="en-US" b="1" dirty="0" err="1" smtClean="0"/>
              <a:t>limbă</a:t>
            </a:r>
            <a:r>
              <a:rPr lang="en-US" b="1" dirty="0" smtClean="0"/>
              <a:t> </a:t>
            </a:r>
            <a:r>
              <a:rPr lang="en-US" b="1" dirty="0" err="1" smtClean="0"/>
              <a:t>engleză</a:t>
            </a:r>
            <a:r>
              <a:rPr lang="en-US" b="1" dirty="0" smtClean="0"/>
              <a:t> </a:t>
            </a:r>
            <a:r>
              <a:rPr lang="en-US" b="1" dirty="0"/>
              <a:t>la 100 de </a:t>
            </a:r>
            <a:r>
              <a:rPr lang="ro-RO" b="1" dirty="0" smtClean="0"/>
              <a:t>elevi</a:t>
            </a:r>
            <a:r>
              <a:rPr lang="en-US" b="1" dirty="0" smtClean="0"/>
              <a:t> </a:t>
            </a:r>
            <a:r>
              <a:rPr lang="en-US" b="1" dirty="0" err="1"/>
              <a:t>în</a:t>
            </a:r>
            <a:r>
              <a:rPr lang="en-US" b="1" dirty="0"/>
              <a:t> </a:t>
            </a:r>
            <a:r>
              <a:rPr lang="en-US" b="1" dirty="0" err="1"/>
              <a:t>timpul</a:t>
            </a:r>
            <a:r>
              <a:rPr lang="en-US" b="1" dirty="0"/>
              <a:t> </a:t>
            </a:r>
            <a:r>
              <a:rPr lang="en-US" b="1" dirty="0" err="1"/>
              <a:t>proiectului</a:t>
            </a:r>
            <a:endParaRPr lang="en-US" b="1" dirty="0"/>
          </a:p>
          <a:p>
            <a:r>
              <a:rPr lang="en-US" b="1" dirty="0" smtClean="0">
                <a:solidFill>
                  <a:srgbClr val="C00000"/>
                </a:solidFill>
              </a:rPr>
              <a:t>O4</a:t>
            </a:r>
            <a:r>
              <a:rPr lang="ro-RO" b="1" dirty="0" smtClean="0">
                <a:solidFill>
                  <a:srgbClr val="C00000"/>
                </a:solidFill>
              </a:rPr>
              <a:t>. </a:t>
            </a:r>
            <a:r>
              <a:rPr lang="ro-RO" b="1" dirty="0" smtClean="0"/>
              <a:t>C</a:t>
            </a:r>
            <a:r>
              <a:rPr lang="en-US" b="1" dirty="0" err="1" smtClean="0"/>
              <a:t>rește</a:t>
            </a:r>
            <a:r>
              <a:rPr lang="ro-RO" b="1" dirty="0" smtClean="0"/>
              <a:t>rea</a:t>
            </a:r>
            <a:r>
              <a:rPr lang="en-US" b="1" dirty="0" smtClean="0"/>
              <a:t> </a:t>
            </a:r>
            <a:r>
              <a:rPr lang="en-US" b="1" dirty="0" err="1" smtClean="0"/>
              <a:t>abilitățil</a:t>
            </a:r>
            <a:r>
              <a:rPr lang="ro-RO" b="1" dirty="0" smtClean="0"/>
              <a:t>or</a:t>
            </a:r>
            <a:r>
              <a:rPr lang="en-US" b="1" dirty="0" smtClean="0"/>
              <a:t> </a:t>
            </a:r>
            <a:r>
              <a:rPr lang="en-US" b="1" dirty="0"/>
              <a:t>de </a:t>
            </a:r>
            <a:r>
              <a:rPr lang="en-US" b="1" dirty="0" err="1"/>
              <a:t>lucru</a:t>
            </a:r>
            <a:r>
              <a:rPr lang="en-US" b="1" dirty="0"/>
              <a:t> </a:t>
            </a:r>
            <a:r>
              <a:rPr lang="en-US" b="1" dirty="0" err="1"/>
              <a:t>în</a:t>
            </a:r>
            <a:r>
              <a:rPr lang="en-US" b="1" dirty="0"/>
              <a:t> </a:t>
            </a:r>
            <a:r>
              <a:rPr lang="en-US" b="1" dirty="0" err="1"/>
              <a:t>echipă</a:t>
            </a:r>
            <a:r>
              <a:rPr lang="en-US" b="1" dirty="0"/>
              <a:t> </a:t>
            </a:r>
            <a:r>
              <a:rPr lang="en-US" b="1" dirty="0" err="1"/>
              <a:t>și</a:t>
            </a:r>
            <a:r>
              <a:rPr lang="en-US" b="1" dirty="0"/>
              <a:t> </a:t>
            </a:r>
            <a:r>
              <a:rPr lang="en-US" b="1" dirty="0" err="1"/>
              <a:t>integrare</a:t>
            </a:r>
            <a:r>
              <a:rPr lang="en-US" b="1" dirty="0"/>
              <a:t> </a:t>
            </a:r>
            <a:r>
              <a:rPr lang="en-US" b="1" dirty="0" err="1"/>
              <a:t>socială</a:t>
            </a:r>
            <a:r>
              <a:rPr lang="en-US" b="1" dirty="0"/>
              <a:t> </a:t>
            </a:r>
            <a:r>
              <a:rPr lang="en-US" b="1" dirty="0" err="1"/>
              <a:t>pentru</a:t>
            </a:r>
            <a:r>
              <a:rPr lang="en-US" b="1" dirty="0"/>
              <a:t> 100 </a:t>
            </a:r>
            <a:r>
              <a:rPr lang="en-US" b="1" dirty="0" smtClean="0"/>
              <a:t>de</a:t>
            </a:r>
            <a:r>
              <a:rPr lang="ro-RO" b="1" dirty="0" smtClean="0"/>
              <a:t> elevi</a:t>
            </a:r>
            <a:r>
              <a:rPr lang="en-US" b="1" dirty="0" smtClean="0"/>
              <a:t> </a:t>
            </a:r>
            <a:r>
              <a:rPr lang="en-US" b="1" dirty="0" err="1"/>
              <a:t>abilități</a:t>
            </a:r>
            <a:r>
              <a:rPr lang="en-US" b="1" dirty="0"/>
              <a:t> care pot fi </a:t>
            </a:r>
            <a:r>
              <a:rPr lang="en-US" b="1" dirty="0" err="1"/>
              <a:t>transmise</a:t>
            </a:r>
            <a:r>
              <a:rPr lang="en-US" b="1" dirty="0"/>
              <a:t> </a:t>
            </a:r>
            <a:r>
              <a:rPr lang="en-US" b="1" dirty="0" err="1"/>
              <a:t>restului</a:t>
            </a:r>
            <a:r>
              <a:rPr lang="en-US" b="1" dirty="0"/>
              <a:t> </a:t>
            </a:r>
            <a:r>
              <a:rPr lang="en-US" b="1" dirty="0" err="1"/>
              <a:t>elevilor</a:t>
            </a:r>
            <a:r>
              <a:rPr lang="en-US" b="1" dirty="0"/>
              <a:t> </a:t>
            </a:r>
            <a:r>
              <a:rPr lang="en-US" b="1" dirty="0" err="1"/>
              <a:t>acasă</a:t>
            </a:r>
            <a:r>
              <a:rPr lang="en-US" b="1" dirty="0"/>
              <a:t> </a:t>
            </a:r>
            <a:r>
              <a:rPr lang="en-US" b="1" dirty="0" err="1"/>
              <a:t>prin</a:t>
            </a:r>
            <a:r>
              <a:rPr lang="en-US" b="1" dirty="0"/>
              <a:t> </a:t>
            </a:r>
            <a:r>
              <a:rPr lang="en-US" b="1" dirty="0" err="1"/>
              <a:t>ateliere</a:t>
            </a:r>
            <a:r>
              <a:rPr lang="en-US" b="1" dirty="0"/>
              <a:t> </a:t>
            </a:r>
            <a:r>
              <a:rPr lang="en-US" b="1" dirty="0" err="1"/>
              <a:t>și</a:t>
            </a:r>
            <a:r>
              <a:rPr lang="en-US" b="1" dirty="0"/>
              <a:t> </a:t>
            </a:r>
            <a:r>
              <a:rPr lang="en-US" b="1" dirty="0" err="1"/>
              <a:t>proiecte</a:t>
            </a:r>
            <a:r>
              <a:rPr lang="en-US" b="1" dirty="0"/>
              <a:t> </a:t>
            </a:r>
            <a:r>
              <a:rPr lang="en-US" b="1" dirty="0" err="1"/>
              <a:t>comune</a:t>
            </a:r>
            <a:r>
              <a:rPr lang="en-US" b="1" dirty="0"/>
              <a:t> </a:t>
            </a:r>
            <a:r>
              <a:rPr lang="en-US" b="1" dirty="0" err="1"/>
              <a:t>în</a:t>
            </a:r>
            <a:r>
              <a:rPr lang="en-US" b="1" dirty="0"/>
              <a:t> </a:t>
            </a:r>
            <a:r>
              <a:rPr lang="en-US" b="1" dirty="0" err="1"/>
              <a:t>timpul</a:t>
            </a:r>
            <a:r>
              <a:rPr lang="en-US" b="1" dirty="0"/>
              <a:t> </a:t>
            </a:r>
            <a:r>
              <a:rPr lang="ro-RO" b="1" dirty="0" smtClean="0"/>
              <a:t>desfășurării </a:t>
            </a:r>
            <a:r>
              <a:rPr lang="en-US" b="1" dirty="0" err="1" smtClean="0"/>
              <a:t>proiectului</a:t>
            </a:r>
            <a:r>
              <a:rPr lang="ro-RO" b="1" dirty="0" smtClean="0"/>
              <a:t>.</a:t>
            </a:r>
          </a:p>
          <a:p>
            <a:endParaRPr lang="en-US" dirty="0"/>
          </a:p>
          <a:p>
            <a:r>
              <a:rPr lang="en-US" dirty="0" smtClean="0"/>
              <a:t>Proiectul </a:t>
            </a:r>
            <a:r>
              <a:rPr lang="en-US" dirty="0"/>
              <a:t>își propune să unească elevii sub ideea de diversitate și acceptarea diversității, căutând modalități de a transmite astfel de valori. </a:t>
            </a:r>
            <a:r>
              <a:rPr lang="en-US" dirty="0" err="1"/>
              <a:t>În</a:t>
            </a:r>
            <a:r>
              <a:rPr lang="en-US" dirty="0"/>
              <a:t> </a:t>
            </a:r>
            <a:r>
              <a:rPr lang="en-US" dirty="0" err="1"/>
              <a:t>primul</a:t>
            </a:r>
            <a:r>
              <a:rPr lang="en-US" dirty="0"/>
              <a:t> </a:t>
            </a:r>
            <a:r>
              <a:rPr lang="en-US" dirty="0" err="1"/>
              <a:t>rând</a:t>
            </a:r>
            <a:r>
              <a:rPr lang="en-US" dirty="0"/>
              <a:t>, </a:t>
            </a:r>
            <a:r>
              <a:rPr lang="en-US" dirty="0" err="1"/>
              <a:t>intenționăm</a:t>
            </a:r>
            <a:r>
              <a:rPr lang="en-US" dirty="0"/>
              <a:t> </a:t>
            </a:r>
            <a:r>
              <a:rPr lang="en-US" dirty="0" err="1"/>
              <a:t>să</a:t>
            </a:r>
            <a:r>
              <a:rPr lang="en-US" dirty="0"/>
              <a:t> </a:t>
            </a:r>
            <a:r>
              <a:rPr lang="en-US" dirty="0" err="1"/>
              <a:t>promovăm</a:t>
            </a:r>
            <a:r>
              <a:rPr lang="en-US" dirty="0"/>
              <a:t> </a:t>
            </a:r>
            <a:r>
              <a:rPr lang="en-US" dirty="0" err="1"/>
              <a:t>egalitatea</a:t>
            </a:r>
            <a:r>
              <a:rPr lang="en-US" dirty="0"/>
              <a:t> la </a:t>
            </a:r>
            <a:r>
              <a:rPr lang="en-US" dirty="0" err="1"/>
              <a:t>toate</a:t>
            </a:r>
            <a:r>
              <a:rPr lang="en-US" dirty="0"/>
              <a:t> </a:t>
            </a:r>
            <a:r>
              <a:rPr lang="en-US" dirty="0" err="1" smtClean="0"/>
              <a:t>nivelurile</a:t>
            </a:r>
            <a:r>
              <a:rPr lang="ro-RO" dirty="0" smtClean="0"/>
              <a:t>.</a:t>
            </a:r>
            <a:endParaRPr lang="en-US" dirty="0"/>
          </a:p>
        </p:txBody>
      </p:sp>
      <p:pic>
        <p:nvPicPr>
          <p:cNvPr id="4" name="Picture 3"/>
          <p:cNvPicPr>
            <a:picLocks noChangeAspect="1"/>
          </p:cNvPicPr>
          <p:nvPr/>
        </p:nvPicPr>
        <p:blipFill>
          <a:blip r:embed="rId2"/>
          <a:stretch>
            <a:fillRect/>
          </a:stretch>
        </p:blipFill>
        <p:spPr>
          <a:xfrm>
            <a:off x="1568522" y="268942"/>
            <a:ext cx="4280035" cy="1224748"/>
          </a:xfrm>
          <a:prstGeom prst="rect">
            <a:avLst/>
          </a:prstGeom>
        </p:spPr>
      </p:pic>
      <p:pic>
        <p:nvPicPr>
          <p:cNvPr id="5" name="Imagine 4"/>
          <p:cNvPicPr>
            <a:picLocks noChangeAspect="1"/>
          </p:cNvPicPr>
          <p:nvPr/>
        </p:nvPicPr>
        <p:blipFill>
          <a:blip r:embed="rId3"/>
          <a:stretch>
            <a:fillRect/>
          </a:stretch>
        </p:blipFill>
        <p:spPr>
          <a:xfrm>
            <a:off x="7503459" y="-256133"/>
            <a:ext cx="2003612" cy="1999605"/>
          </a:xfrm>
          <a:prstGeom prst="rect">
            <a:avLst/>
          </a:prstGeom>
        </p:spPr>
      </p:pic>
    </p:spTree>
    <p:extLst>
      <p:ext uri="{BB962C8B-B14F-4D97-AF65-F5344CB8AC3E}">
        <p14:creationId xmlns:p14="http://schemas.microsoft.com/office/powerpoint/2010/main" val="426850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205" y="225988"/>
            <a:ext cx="10877284" cy="5416868"/>
          </a:xfrm>
          <a:prstGeom prst="rect">
            <a:avLst/>
          </a:prstGeom>
        </p:spPr>
        <p:txBody>
          <a:bodyPr wrap="square">
            <a:spAutoFit/>
          </a:bodyPr>
          <a:lstStyle/>
          <a:p>
            <a:endParaRPr lang="ro-RO" dirty="0" smtClean="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ro-RO" sz="2000" dirty="0" smtClean="0">
                <a:latin typeface="Times New Roman" panose="02020603050405020304" pitchFamily="18" charset="0"/>
                <a:cs typeface="Times New Roman" panose="02020603050405020304" pitchFamily="18" charset="0"/>
              </a:rPr>
              <a:t>	Mobilitățile </a:t>
            </a:r>
            <a:r>
              <a:rPr lang="ro-RO" sz="2000" dirty="0" smtClean="0">
                <a:latin typeface="Times New Roman" panose="02020603050405020304" pitchFamily="18" charset="0"/>
                <a:cs typeface="Times New Roman" panose="02020603050405020304" pitchFamily="18" charset="0"/>
              </a:rPr>
              <a:t>propuse în acest proiect sunt: </a:t>
            </a:r>
            <a:endParaRPr lang="ro-RO" sz="2000" dirty="0" smtClean="0">
              <a:latin typeface="Times New Roman" panose="02020603050405020304" pitchFamily="18" charset="0"/>
              <a:cs typeface="Times New Roman" panose="02020603050405020304" pitchFamily="18" charset="0"/>
            </a:endParaRPr>
          </a:p>
          <a:p>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C1</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a:t>
            </a:r>
            <a:r>
              <a:rPr lang="en-US" sz="2000" dirty="0" err="1" smtClean="0">
                <a:solidFill>
                  <a:srgbClr val="FF0000"/>
                </a:solidFill>
                <a:latin typeface="Times New Roman" panose="02020603050405020304" pitchFamily="18" charset="0"/>
                <a:cs typeface="Times New Roman" panose="02020603050405020304" pitchFamily="18" charset="0"/>
              </a:rPr>
              <a:t>Violență</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și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discriminare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în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școli</a:t>
            </a:r>
            <a:r>
              <a:rPr lang="ro-RO" sz="2000" dirty="0" smtClean="0">
                <a:solidFill>
                  <a:srgbClr val="FF0000"/>
                </a:solidFill>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Aspecte</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generale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martie </a:t>
            </a:r>
            <a:r>
              <a:rPr lang="ro-RO" sz="2000" dirty="0" smtClean="0">
                <a:latin typeface="Times New Roman" panose="02020603050405020304" pitchFamily="18" charset="0"/>
                <a:cs typeface="Times New Roman" panose="02020603050405020304" pitchFamily="18" charset="0"/>
              </a:rPr>
              <a:t>2022- </a:t>
            </a:r>
            <a:r>
              <a:rPr lang="en-US" sz="2000" dirty="0" smtClean="0">
                <a:latin typeface="Times New Roman" panose="02020603050405020304" pitchFamily="18" charset="0"/>
                <a:cs typeface="Times New Roman" panose="02020603050405020304" pitchFamily="18" charset="0"/>
              </a:rPr>
              <a:t>R</a:t>
            </a:r>
            <a:r>
              <a:rPr lang="ro-RO" sz="2000" dirty="0" smtClean="0">
                <a:latin typeface="Times New Roman" panose="02020603050405020304" pitchFamily="18" charset="0"/>
                <a:cs typeface="Times New Roman" panose="02020603050405020304" pitchFamily="18" charset="0"/>
              </a:rPr>
              <a:t>omânia</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3 profesori din fiecare </a:t>
            </a:r>
            <a:r>
              <a:rPr lang="en-US" sz="2000" dirty="0" smtClean="0">
                <a:latin typeface="Times New Roman" panose="02020603050405020304" pitchFamily="18" charset="0"/>
                <a:cs typeface="Times New Roman" panose="02020603050405020304" pitchFamily="18" charset="0"/>
              </a:rPr>
              <a:t>școală</a:t>
            </a:r>
            <a:r>
              <a:rPr lang="ro-RO" sz="2000" dirty="0" smtClean="0">
                <a:latin typeface="Times New Roman" panose="02020603050405020304" pitchFamily="18" charset="0"/>
                <a:cs typeface="Times New Roman" panose="02020603050405020304" pitchFamily="18" charset="0"/>
              </a:rPr>
              <a:t> – întâlnire a profesorilor </a:t>
            </a:r>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C2</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Agresiune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Tipuri</a:t>
            </a:r>
            <a:r>
              <a:rPr lang="en-US" sz="2000" dirty="0">
                <a:solidFill>
                  <a:srgbClr val="FF0000"/>
                </a:solidFill>
                <a:latin typeface="Times New Roman" panose="02020603050405020304" pitchFamily="18" charset="0"/>
                <a:cs typeface="Times New Roman" panose="02020603050405020304" pitchFamily="18" charset="0"/>
              </a:rPr>
              <a:t> de </a:t>
            </a:r>
            <a:r>
              <a:rPr lang="en-US" sz="2000" dirty="0" err="1">
                <a:solidFill>
                  <a:srgbClr val="FF0000"/>
                </a:solidFill>
                <a:latin typeface="Times New Roman" panose="02020603050405020304" pitchFamily="18" charset="0"/>
                <a:cs typeface="Times New Roman" panose="02020603050405020304" pitchFamily="18" charset="0"/>
              </a:rPr>
              <a:t>agresiune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Aplicații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digitale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pentru</a:t>
            </a:r>
            <a:r>
              <a:rPr lang="en-US" sz="2000" dirty="0">
                <a:solidFill>
                  <a:srgbClr val="FF0000"/>
                </a:solidFill>
                <a:latin typeface="Times New Roman" panose="02020603050405020304" pitchFamily="18" charset="0"/>
                <a:cs typeface="Times New Roman" panose="02020603050405020304" pitchFamily="18" charset="0"/>
              </a:rPr>
              <a:t> o </a:t>
            </a:r>
            <a:r>
              <a:rPr lang="en-US" sz="2000" dirty="0" err="1">
                <a:solidFill>
                  <a:srgbClr val="FF0000"/>
                </a:solidFill>
                <a:latin typeface="Times New Roman" panose="02020603050405020304" pitchFamily="18" charset="0"/>
                <a:cs typeface="Times New Roman" panose="02020603050405020304" pitchFamily="18" charset="0"/>
              </a:rPr>
              <a:t>școală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prietenoasă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martie </a:t>
            </a:r>
            <a:r>
              <a:rPr lang="ro-RO" sz="2000" dirty="0" smtClean="0">
                <a:latin typeface="Times New Roman" panose="02020603050405020304" pitchFamily="18" charset="0"/>
                <a:cs typeface="Times New Roman" panose="02020603050405020304" pitchFamily="18" charset="0"/>
              </a:rPr>
              <a:t>2022- </a:t>
            </a:r>
            <a:r>
              <a:rPr lang="en-US" sz="2000" dirty="0">
                <a:latin typeface="Times New Roman" panose="02020603050405020304" pitchFamily="18" charset="0"/>
                <a:cs typeface="Times New Roman" panose="02020603050405020304" pitchFamily="18" charset="0"/>
              </a:rPr>
              <a:t>R</a:t>
            </a:r>
            <a:r>
              <a:rPr lang="ro-RO" sz="2000" dirty="0">
                <a:latin typeface="Times New Roman" panose="02020603050405020304" pitchFamily="18" charset="0"/>
                <a:cs typeface="Times New Roman" panose="02020603050405020304" pitchFamily="18" charset="0"/>
              </a:rPr>
              <a:t>omânia</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5 elevi și </a:t>
            </a:r>
            <a:r>
              <a:rPr lang="en-US" sz="2000" dirty="0" smtClean="0">
                <a:latin typeface="Times New Roman" panose="02020603050405020304" pitchFamily="18" charset="0"/>
                <a:cs typeface="Times New Roman" panose="02020603050405020304" pitchFamily="18" charset="0"/>
              </a:rPr>
              <a:t>2 profesor</a:t>
            </a:r>
            <a:r>
              <a:rPr lang="ro-RO" sz="2000" dirty="0" smtClean="0">
                <a:latin typeface="Times New Roman" panose="02020603050405020304" pitchFamily="18" charset="0"/>
                <a:cs typeface="Times New Roman" panose="02020603050405020304" pitchFamily="18" charset="0"/>
              </a:rPr>
              <a:t>i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însoțitori</a:t>
            </a:r>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C3</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Spuneți </a:t>
            </a:r>
            <a:r>
              <a:rPr lang="en-US" sz="2000" dirty="0">
                <a:solidFill>
                  <a:srgbClr val="FF0000"/>
                </a:solidFill>
                <a:latin typeface="Times New Roman" panose="02020603050405020304" pitchFamily="18" charset="0"/>
                <a:cs typeface="Times New Roman" panose="02020603050405020304" pitchFamily="18" charset="0"/>
              </a:rPr>
              <a:t>NU gândirii stereotipe </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 mai </a:t>
            </a:r>
            <a:r>
              <a:rPr lang="ro-RO" sz="2000" dirty="0" smtClean="0">
                <a:latin typeface="Times New Roman" panose="02020603050405020304" pitchFamily="18" charset="0"/>
                <a:cs typeface="Times New Roman" panose="02020603050405020304" pitchFamily="18" charset="0"/>
              </a:rPr>
              <a:t>2022- </a:t>
            </a:r>
            <a:r>
              <a:rPr lang="en-US" sz="2000" dirty="0" smtClean="0">
                <a:latin typeface="Times New Roman" panose="02020603050405020304" pitchFamily="18" charset="0"/>
                <a:cs typeface="Times New Roman" panose="02020603050405020304" pitchFamily="18" charset="0"/>
              </a:rPr>
              <a:t>Turcia</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5 elevi și 2 profesori </a:t>
            </a:r>
            <a:r>
              <a:rPr lang="en-US" sz="2000" dirty="0" smtClean="0">
                <a:latin typeface="Times New Roman" panose="02020603050405020304" pitchFamily="18" charset="0"/>
                <a:cs typeface="Times New Roman" panose="02020603050405020304" pitchFamily="18" charset="0"/>
              </a:rPr>
              <a:t>însoțitori</a:t>
            </a:r>
            <a:r>
              <a:rPr lang="ro-RO" sz="2000" dirty="0" smtClean="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C4</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Spune </a:t>
            </a:r>
            <a:r>
              <a:rPr lang="en-US" sz="2000" dirty="0">
                <a:solidFill>
                  <a:srgbClr val="FF0000"/>
                </a:solidFill>
                <a:latin typeface="Times New Roman" panose="02020603050405020304" pitchFamily="18" charset="0"/>
                <a:cs typeface="Times New Roman" panose="02020603050405020304" pitchFamily="18" charset="0"/>
              </a:rPr>
              <a:t>NU violenței </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martie- aprilie</a:t>
            </a:r>
            <a:r>
              <a:rPr lang="ro-RO" sz="2000" dirty="0" smtClean="0">
                <a:latin typeface="Times New Roman" panose="02020603050405020304" pitchFamily="18" charset="0"/>
                <a:cs typeface="Times New Roman" panose="02020603050405020304" pitchFamily="18" charset="0"/>
              </a:rPr>
              <a:t> 2023- </a:t>
            </a:r>
            <a:r>
              <a:rPr lang="en-US" sz="2000" dirty="0" smtClean="0">
                <a:latin typeface="Times New Roman" panose="02020603050405020304" pitchFamily="18" charset="0"/>
                <a:cs typeface="Times New Roman" panose="02020603050405020304" pitchFamily="18" charset="0"/>
              </a:rPr>
              <a:t>Italia</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5 elevi și 2 profesori </a:t>
            </a:r>
            <a:r>
              <a:rPr lang="en-US" sz="2000" dirty="0" smtClean="0">
                <a:latin typeface="Times New Roman" panose="02020603050405020304" pitchFamily="18" charset="0"/>
                <a:cs typeface="Times New Roman" panose="02020603050405020304" pitchFamily="18" charset="0"/>
              </a:rPr>
              <a:t>însoțitori</a:t>
            </a:r>
            <a:r>
              <a:rPr lang="ro-RO" sz="2000" dirty="0" smtClean="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C5</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Spuneți </a:t>
            </a:r>
            <a:r>
              <a:rPr lang="en-US" sz="2000" dirty="0">
                <a:solidFill>
                  <a:srgbClr val="FF0000"/>
                </a:solidFill>
                <a:latin typeface="Times New Roman" panose="02020603050405020304" pitchFamily="18" charset="0"/>
                <a:cs typeface="Times New Roman" panose="02020603050405020304" pitchFamily="18" charset="0"/>
              </a:rPr>
              <a:t>NU intimidării </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octombrie 2022 </a:t>
            </a:r>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Bulgaria)</a:t>
            </a:r>
            <a:endParaRPr lang="ro-RO" sz="2000" dirty="0" smtClean="0">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C6</a:t>
            </a:r>
            <a:r>
              <a:rPr lang="en-US" sz="2000" dirty="0" smtClean="0">
                <a:solidFill>
                  <a:srgbClr val="FF0000"/>
                </a:solidFill>
                <a:latin typeface="Times New Roman" panose="02020603050405020304" pitchFamily="18" charset="0"/>
                <a:cs typeface="Times New Roman" panose="02020603050405020304" pitchFamily="18" charset="0"/>
              </a:rPr>
              <a:t>-</a:t>
            </a:r>
            <a:r>
              <a:rPr lang="ro-RO"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Spuneți </a:t>
            </a:r>
            <a:r>
              <a:rPr lang="en-US" sz="2000" dirty="0">
                <a:solidFill>
                  <a:srgbClr val="FF0000"/>
                </a:solidFill>
                <a:latin typeface="Times New Roman" panose="02020603050405020304" pitchFamily="18" charset="0"/>
                <a:cs typeface="Times New Roman" panose="02020603050405020304" pitchFamily="18" charset="0"/>
              </a:rPr>
              <a:t>DA egalității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mai </a:t>
            </a:r>
            <a:r>
              <a:rPr lang="ro-RO" sz="2000" dirty="0" smtClean="0">
                <a:latin typeface="Times New Roman" panose="02020603050405020304" pitchFamily="18" charset="0"/>
                <a:cs typeface="Times New Roman" panose="02020603050405020304" pitchFamily="18" charset="0"/>
              </a:rPr>
              <a:t>2023 </a:t>
            </a:r>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Lituania</a:t>
            </a:r>
            <a:r>
              <a:rPr lang="en-US" sz="2000" dirty="0" smtClean="0">
                <a:latin typeface="Times New Roman" panose="02020603050405020304" pitchFamily="18" charset="0"/>
                <a:cs typeface="Times New Roman" panose="02020603050405020304" pitchFamily="18" charset="0"/>
              </a:rPr>
              <a:t>)</a:t>
            </a:r>
            <a:endParaRPr lang="ro-RO" sz="2000" dirty="0" smtClean="0">
              <a:latin typeface="Times New Roman" panose="02020603050405020304" pitchFamily="18" charset="0"/>
              <a:cs typeface="Times New Roman" panose="02020603050405020304" pitchFamily="18" charset="0"/>
            </a:endParaRPr>
          </a:p>
        </p:txBody>
      </p:sp>
      <p:pic>
        <p:nvPicPr>
          <p:cNvPr id="3" name="Imagine 2"/>
          <p:cNvPicPr>
            <a:picLocks noChangeAspect="1"/>
          </p:cNvPicPr>
          <p:nvPr/>
        </p:nvPicPr>
        <p:blipFill>
          <a:blip r:embed="rId2"/>
          <a:stretch>
            <a:fillRect/>
          </a:stretch>
        </p:blipFill>
        <p:spPr>
          <a:xfrm>
            <a:off x="7336272" y="95416"/>
            <a:ext cx="2057493" cy="2057493"/>
          </a:xfrm>
          <a:prstGeom prst="rect">
            <a:avLst/>
          </a:prstGeom>
        </p:spPr>
      </p:pic>
      <p:pic>
        <p:nvPicPr>
          <p:cNvPr id="4" name="Picture 3"/>
          <p:cNvPicPr>
            <a:picLocks noChangeAspect="1"/>
          </p:cNvPicPr>
          <p:nvPr/>
        </p:nvPicPr>
        <p:blipFill>
          <a:blip r:embed="rId3"/>
          <a:stretch>
            <a:fillRect/>
          </a:stretch>
        </p:blipFill>
        <p:spPr>
          <a:xfrm>
            <a:off x="1568522" y="268942"/>
            <a:ext cx="4280035" cy="1224748"/>
          </a:xfrm>
          <a:prstGeom prst="rect">
            <a:avLst/>
          </a:prstGeom>
        </p:spPr>
      </p:pic>
    </p:spTree>
    <p:extLst>
      <p:ext uri="{BB962C8B-B14F-4D97-AF65-F5344CB8AC3E}">
        <p14:creationId xmlns:p14="http://schemas.microsoft.com/office/powerpoint/2010/main" val="33245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7475" y="1340529"/>
            <a:ext cx="7732451" cy="5907771"/>
          </a:xfrm>
          <a:prstGeom prst="rect">
            <a:avLst/>
          </a:prstGeom>
        </p:spPr>
        <p:txBody>
          <a:bodyPr wrap="square">
            <a:spAutoFit/>
          </a:bodyPr>
          <a:lstStyle/>
          <a:p>
            <a:pPr algn="ctr">
              <a:lnSpc>
                <a:spcPct val="115000"/>
              </a:lnSpc>
            </a:pPr>
            <a:endParaRPr lang="ro-RO" dirty="0" smtClean="0"/>
          </a:p>
          <a:p>
            <a:pPr algn="ctr">
              <a:lnSpc>
                <a:spcPct val="115000"/>
              </a:lnSpc>
            </a:pPr>
            <a:r>
              <a:rPr lang="ro-RO" dirty="0" smtClean="0"/>
              <a:t>În perioada </a:t>
            </a:r>
            <a:r>
              <a:rPr lang="ro-RO" dirty="0"/>
              <a:t>16-20 mai  </a:t>
            </a:r>
            <a:r>
              <a:rPr lang="ro-RO" dirty="0" smtClean="0"/>
              <a:t>2022 </a:t>
            </a:r>
          </a:p>
          <a:p>
            <a:pPr algn="ctr">
              <a:lnSpc>
                <a:spcPct val="115000"/>
              </a:lnSpc>
            </a:pPr>
            <a:endParaRPr lang="ro-RO" sz="1400" b="1" spc="-5"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endParaRPr lang="ro-RO" sz="1400" b="1" spc="-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ro-RO" sz="1400" b="1"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o-RO" sz="1400" dirty="0"/>
              <a:t> </a:t>
            </a:r>
            <a:endParaRPr lang="ro-RO" sz="1400" dirty="0" smtClean="0"/>
          </a:p>
          <a:p>
            <a:endParaRPr lang="ro-RO" sz="1400" dirty="0"/>
          </a:p>
          <a:p>
            <a:endParaRPr lang="ro-RO" sz="1400" dirty="0" smtClean="0"/>
          </a:p>
          <a:p>
            <a:endParaRPr lang="ro-RO" sz="1400" dirty="0"/>
          </a:p>
          <a:p>
            <a:endParaRPr lang="ro-RO" sz="1400" dirty="0" smtClean="0"/>
          </a:p>
          <a:p>
            <a:endParaRPr lang="ro-RO" sz="1400" dirty="0"/>
          </a:p>
          <a:p>
            <a:endParaRPr lang="ro-RO" sz="1400" dirty="0"/>
          </a:p>
          <a:p>
            <a:endParaRPr lang="ro-RO" dirty="0" smtClean="0"/>
          </a:p>
          <a:p>
            <a:r>
              <a:rPr lang="ro-RO" dirty="0" smtClean="0"/>
              <a:t>	O </a:t>
            </a:r>
            <a:r>
              <a:rPr lang="ro-RO" dirty="0"/>
              <a:t>echipă alcătuită din cinci elevi și doi profesori ai Colegiului Tehnic „Ion Holban” Iași  au participat la activitatea C3, a doua activitate transnațională de învățare pentru elevi, în Carsamba– Turcia, în cadrul parteneriatului strategic Erasmus+ Acţiunea Cheie 2 </a:t>
            </a:r>
            <a:r>
              <a:rPr lang="ro-RO" i="1" dirty="0"/>
              <a:t>„Toleranța și egalitatea promovează bunătatea” (</a:t>
            </a:r>
            <a:r>
              <a:rPr lang="en-US" dirty="0"/>
              <a:t>2020-1-RO01-KA229-080207)</a:t>
            </a:r>
            <a:r>
              <a:rPr lang="ro-RO" dirty="0"/>
              <a:t>, finanţat de CE. Parteneriatul a reunit cinci școli europene din România, Italia, Turcia, Lituania și Bulgaria. </a:t>
            </a:r>
            <a:endParaRPr lang="en-US" dirty="0"/>
          </a:p>
          <a:p>
            <a:pPr algn="ctr">
              <a:lnSpc>
                <a:spcPct val="115000"/>
              </a:lnSpc>
            </a:pPr>
            <a:endParaRPr lang="ro-RO" sz="1400" b="1" spc="-5"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568522" y="268942"/>
            <a:ext cx="3997777" cy="1143979"/>
          </a:xfrm>
          <a:prstGeom prst="rect">
            <a:avLst/>
          </a:prstGeom>
        </p:spPr>
      </p:pic>
      <p:pic>
        <p:nvPicPr>
          <p:cNvPr id="12" name="Imagine 2"/>
          <p:cNvPicPr>
            <a:picLocks noChangeAspect="1"/>
          </p:cNvPicPr>
          <p:nvPr/>
        </p:nvPicPr>
        <p:blipFill>
          <a:blip r:embed="rId3"/>
          <a:stretch>
            <a:fillRect/>
          </a:stretch>
        </p:blipFill>
        <p:spPr>
          <a:xfrm>
            <a:off x="7673010" y="1"/>
            <a:ext cx="2056916" cy="2091224"/>
          </a:xfrm>
          <a:prstGeom prst="rect">
            <a:avLst/>
          </a:prstGeom>
        </p:spPr>
      </p:pic>
      <p:pic>
        <p:nvPicPr>
          <p:cNvPr id="13" name="Picture 12" descr="C:\Users\Palimaru\Desktop\IMG-20220516-WA00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5451" y="2091225"/>
            <a:ext cx="4500746" cy="2258137"/>
          </a:xfrm>
          <a:prstGeom prst="rect">
            <a:avLst/>
          </a:prstGeom>
          <a:noFill/>
          <a:ln>
            <a:noFill/>
          </a:ln>
        </p:spPr>
      </p:pic>
    </p:spTree>
    <p:extLst>
      <p:ext uri="{BB962C8B-B14F-4D97-AF65-F5344CB8AC3E}">
        <p14:creationId xmlns:p14="http://schemas.microsoft.com/office/powerpoint/2010/main" val="302268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7" y="1630816"/>
            <a:ext cx="10940763" cy="2109808"/>
          </a:xfrm>
          <a:prstGeom prst="rect">
            <a:avLst/>
          </a:prstGeom>
        </p:spPr>
        <p:txBody>
          <a:bodyPr wrap="square">
            <a:spAutoFit/>
          </a:bodyPr>
          <a:lstStyle/>
          <a:p>
            <a:pPr>
              <a:lnSpc>
                <a:spcPct val="115000"/>
              </a:lnSpc>
            </a:pPr>
            <a:endParaRPr lang="ro-RO"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ro-RO" sz="2000" dirty="0" smtClean="0"/>
              <a:t>	Tema </a:t>
            </a:r>
            <a:r>
              <a:rPr lang="ro-RO" sz="2000" dirty="0"/>
              <a:t>întâlnirii de proiect, „ Spune NU gândirii stereotipe” a oferit multiple posibibilități elev</a:t>
            </a:r>
            <a:r>
              <a:rPr lang="en-US" sz="2000" dirty="0"/>
              <a:t>ilor de a împărtăși valorile universale ale respectului, toleranței și empatiei față de oamenii </a:t>
            </a:r>
            <a:r>
              <a:rPr lang="ro-RO" sz="2000" dirty="0"/>
              <a:t>din jurul lor, chiar dacă sunt diferiți față de ei.</a:t>
            </a:r>
            <a:endParaRPr lang="en-US" sz="2000" dirty="0"/>
          </a:p>
          <a:p>
            <a:pPr>
              <a:lnSpc>
                <a:spcPct val="115000"/>
              </a:lnSpc>
            </a:pPr>
            <a:endPar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endParaRPr lang="ro-RO"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68522" y="268942"/>
            <a:ext cx="4280035" cy="1224748"/>
          </a:xfrm>
          <a:prstGeom prst="rect">
            <a:avLst/>
          </a:prstGeom>
        </p:spPr>
      </p:pic>
      <p:pic>
        <p:nvPicPr>
          <p:cNvPr id="4" name="Imagine 2"/>
          <p:cNvPicPr>
            <a:picLocks noChangeAspect="1"/>
          </p:cNvPicPr>
          <p:nvPr/>
        </p:nvPicPr>
        <p:blipFill>
          <a:blip r:embed="rId3"/>
          <a:stretch>
            <a:fillRect/>
          </a:stretch>
        </p:blipFill>
        <p:spPr>
          <a:xfrm>
            <a:off x="7415785" y="-147431"/>
            <a:ext cx="2057493" cy="2057493"/>
          </a:xfrm>
          <a:prstGeom prst="rect">
            <a:avLst/>
          </a:prstGeom>
        </p:spPr>
      </p:pic>
      <p:pic>
        <p:nvPicPr>
          <p:cNvPr id="5" name="Picture 4" descr="C:\Users\Palimaru\Desktop\IMG-20220516-WA002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423" y="3212328"/>
            <a:ext cx="5597719" cy="3339548"/>
          </a:xfrm>
          <a:prstGeom prst="rect">
            <a:avLst/>
          </a:prstGeom>
          <a:noFill/>
          <a:ln>
            <a:noFill/>
          </a:ln>
        </p:spPr>
      </p:pic>
    </p:spTree>
    <p:extLst>
      <p:ext uri="{BB962C8B-B14F-4D97-AF65-F5344CB8AC3E}">
        <p14:creationId xmlns:p14="http://schemas.microsoft.com/office/powerpoint/2010/main" val="351715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430306" y="322730"/>
            <a:ext cx="11456893" cy="3485570"/>
          </a:xfrm>
          <a:prstGeom prst="rect">
            <a:avLst/>
          </a:prstGeom>
        </p:spPr>
        <p:txBody>
          <a:bodyPr wrap="square">
            <a:spAutoFit/>
          </a:bodyPr>
          <a:lstStyle/>
          <a:p>
            <a:endParaRPr lang="ro-RO" sz="1050" dirty="0">
              <a:solidFill>
                <a:srgbClr val="000000"/>
              </a:solidFill>
              <a:latin typeface="Times New Roman" panose="02020603050405020304" pitchFamily="18" charset="0"/>
            </a:endParaRPr>
          </a:p>
          <a:p>
            <a:endParaRPr lang="ro-RO" b="1" dirty="0" smtClean="0">
              <a:latin typeface="Times New Roman" panose="02020603050405020304" pitchFamily="18" charset="0"/>
            </a:endParaRPr>
          </a:p>
          <a:p>
            <a:endParaRPr lang="ro-RO" b="1" dirty="0">
              <a:latin typeface="Times New Roman" panose="02020603050405020304" pitchFamily="18" charset="0"/>
            </a:endParaRPr>
          </a:p>
          <a:p>
            <a:endParaRPr lang="ro-RO" b="1" dirty="0" smtClean="0">
              <a:latin typeface="Times New Roman" panose="02020603050405020304" pitchFamily="18" charset="0"/>
            </a:endParaRPr>
          </a:p>
          <a:p>
            <a:endParaRPr lang="ro-RO" b="1" dirty="0">
              <a:latin typeface="Times New Roman" panose="02020603050405020304" pitchFamily="18" charset="0"/>
            </a:endParaRPr>
          </a:p>
          <a:p>
            <a:endParaRPr lang="en-US" sz="2000" dirty="0"/>
          </a:p>
          <a:p>
            <a:r>
              <a:rPr lang="ro-RO" sz="2000" dirty="0" smtClean="0"/>
              <a:t>	Prima </a:t>
            </a:r>
            <a:r>
              <a:rPr lang="ro-RO" sz="2000" dirty="0"/>
              <a:t>zi a debutat cu vizitarea școlii gazde, unde a fost prezentat specificul sistemului educațional turcesc, iar elevii au fost implicați în activități de intercunoaștere. După activitățile de spargere a gheții, aceștia au prezentat un scurt metraj despre școala și orașul lor. </a:t>
            </a:r>
            <a:endParaRPr lang="ro-RO" sz="2000" dirty="0" smtClean="0"/>
          </a:p>
          <a:p>
            <a:r>
              <a:rPr lang="ro-RO" sz="2000" dirty="0"/>
              <a:t>	</a:t>
            </a:r>
            <a:r>
              <a:rPr lang="ro-RO" sz="2000" dirty="0" smtClean="0"/>
              <a:t>Partea </a:t>
            </a:r>
            <a:r>
              <a:rPr lang="ro-RO" sz="2000" dirty="0"/>
              <a:t>a doua a zilei a fost dedicată cunoașterii interculturale, debutând cu o vizită la Moscheea Gogceli, scopul fiind familiarizarea cu istoria, cultura și specificul tradițiilor turcești. </a:t>
            </a:r>
            <a:endParaRPr lang="en-US" sz="2000" dirty="0"/>
          </a:p>
          <a:p>
            <a:endParaRPr lang="ro-RO" dirty="0">
              <a:latin typeface="Times New Roman" panose="02020603050405020304" pitchFamily="18" charset="0"/>
            </a:endParaRPr>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7362906" y="-68423"/>
            <a:ext cx="2138214" cy="2133938"/>
          </a:xfrm>
          <a:prstGeom prst="rect">
            <a:avLst/>
          </a:prstGeom>
        </p:spPr>
      </p:pic>
      <p:pic>
        <p:nvPicPr>
          <p:cNvPr id="5" name="Picture 4" descr="C:\Users\Palimaru\Desktop\IMG-20220516-WA007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5306" y="3872283"/>
            <a:ext cx="3657600" cy="2639835"/>
          </a:xfrm>
          <a:prstGeom prst="rect">
            <a:avLst/>
          </a:prstGeom>
          <a:noFill/>
          <a:ln>
            <a:noFill/>
          </a:ln>
        </p:spPr>
      </p:pic>
    </p:spTree>
    <p:extLst>
      <p:ext uri="{BB962C8B-B14F-4D97-AF65-F5344CB8AC3E}">
        <p14:creationId xmlns:p14="http://schemas.microsoft.com/office/powerpoint/2010/main" val="194433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954741" y="255494"/>
            <a:ext cx="10313894" cy="1477328"/>
          </a:xfrm>
          <a:prstGeom prst="rect">
            <a:avLst/>
          </a:prstGeom>
        </p:spPr>
        <p:txBody>
          <a:bodyPr wrap="square">
            <a:spAutoFit/>
          </a:bodyPr>
          <a:lstStyle/>
          <a:p>
            <a:endParaRPr lang="ro-RO" b="1" dirty="0" smtClean="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ro-RO" b="1" dirty="0" smtClean="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ro-RO" dirty="0"/>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7664824" y="-166977"/>
            <a:ext cx="2030506" cy="2026445"/>
          </a:xfrm>
          <a:prstGeom prst="rect">
            <a:avLst/>
          </a:prstGeom>
        </p:spPr>
      </p:pic>
      <p:sp>
        <p:nvSpPr>
          <p:cNvPr id="5" name="Rectangle 4"/>
          <p:cNvSpPr/>
          <p:nvPr/>
        </p:nvSpPr>
        <p:spPr>
          <a:xfrm>
            <a:off x="1280160" y="1550503"/>
            <a:ext cx="9835762" cy="1631216"/>
          </a:xfrm>
          <a:prstGeom prst="rect">
            <a:avLst/>
          </a:prstGeom>
        </p:spPr>
        <p:txBody>
          <a:bodyPr wrap="square">
            <a:spAutoFit/>
          </a:bodyPr>
          <a:lstStyle/>
          <a:p>
            <a:r>
              <a:rPr lang="ro-RO" dirty="0" smtClean="0"/>
              <a:t>	</a:t>
            </a:r>
            <a:r>
              <a:rPr lang="ro-RO" sz="2000" dirty="0" smtClean="0"/>
              <a:t>În </a:t>
            </a:r>
            <a:r>
              <a:rPr lang="ro-RO" sz="2000" dirty="0"/>
              <a:t>cea de-a doua zi s-a organizat un workshop pe tema „Gândirea stereotipică și etichetele ei”, în cadrul căruia elevii prin joc de rol și experimente au dedus și au definit gândirea stereotipică. Ca formă de evaluare, elevii  împărțiți pe echipe, au creat un scurt film (1-2 min.) despre gândirea stereotipică și etichetele. Ziua s-a încheiat cu o vizită de studiu în orașul Samsun.</a:t>
            </a:r>
            <a:endParaRPr lang="en-US" sz="2000" dirty="0"/>
          </a:p>
        </p:txBody>
      </p:sp>
      <p:pic>
        <p:nvPicPr>
          <p:cNvPr id="6" name="Picture 5" descr="C:\Users\Palimaru\Desktop\IMG-20220516-WA00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642" y="3425399"/>
            <a:ext cx="3267987" cy="2585788"/>
          </a:xfrm>
          <a:prstGeom prst="rect">
            <a:avLst/>
          </a:prstGeom>
          <a:noFill/>
          <a:ln>
            <a:noFill/>
          </a:ln>
        </p:spPr>
      </p:pic>
      <p:pic>
        <p:nvPicPr>
          <p:cNvPr id="7" name="Picture 6" descr="C:\Users\Palimaru\Desktop\IMG-20220516-WA004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8" y="3425399"/>
            <a:ext cx="3578087" cy="2585788"/>
          </a:xfrm>
          <a:prstGeom prst="rect">
            <a:avLst/>
          </a:prstGeom>
          <a:noFill/>
          <a:ln>
            <a:noFill/>
          </a:ln>
        </p:spPr>
      </p:pic>
      <p:pic>
        <p:nvPicPr>
          <p:cNvPr id="8" name="Picture 7" descr="C:\Users\Palimaru\Desktop\IMG-20220516-WA006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4648" y="4453268"/>
            <a:ext cx="3434080" cy="1995239"/>
          </a:xfrm>
          <a:prstGeom prst="rect">
            <a:avLst/>
          </a:prstGeom>
          <a:noFill/>
          <a:ln>
            <a:noFill/>
          </a:ln>
        </p:spPr>
      </p:pic>
    </p:spTree>
    <p:extLst>
      <p:ext uri="{BB962C8B-B14F-4D97-AF65-F5344CB8AC3E}">
        <p14:creationId xmlns:p14="http://schemas.microsoft.com/office/powerpoint/2010/main" val="206923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890" y="2059388"/>
            <a:ext cx="9624631" cy="2322482"/>
          </a:xfrm>
        </p:spPr>
        <p:txBody>
          <a:bodyPr>
            <a:normAutofit/>
          </a:bodyPr>
          <a:lstStyle/>
          <a:p>
            <a:r>
              <a:rPr lang="ro-RO" sz="2000" dirty="0" smtClean="0"/>
              <a:t>	În </a:t>
            </a:r>
            <a:r>
              <a:rPr lang="ro-RO" sz="2000" dirty="0"/>
              <a:t>ziua a treia s-a organizat Festivalul Cultural Turcesc- prezentare de mâncare tradițională și degustare. Elevii au fost organizați din nou în grupe mixte și au realizat o mâncare specific turcească, iar apoi au fost premiați, acordându-li-se tuturor diplome și medalii. A urmat o competiție sportivă în aer liber între echipe internaționale incluzând și studenți din grupul țintă.</a:t>
            </a:r>
            <a:r>
              <a:rPr lang="en-US" dirty="0"/>
              <a:t/>
            </a:r>
            <a:br>
              <a:rPr lang="en-US" dirty="0"/>
            </a:br>
            <a:endParaRPr lang="en-US" b="1" i="1" dirty="0"/>
          </a:p>
        </p:txBody>
      </p:sp>
      <p:pic>
        <p:nvPicPr>
          <p:cNvPr id="3" name="Picture 3"/>
          <p:cNvPicPr>
            <a:picLocks noChangeAspect="1"/>
          </p:cNvPicPr>
          <p:nvPr/>
        </p:nvPicPr>
        <p:blipFill>
          <a:blip r:embed="rId2"/>
          <a:stretch>
            <a:fillRect/>
          </a:stretch>
        </p:blipFill>
        <p:spPr>
          <a:xfrm>
            <a:off x="1420604" y="107577"/>
            <a:ext cx="4280035" cy="1224748"/>
          </a:xfrm>
          <a:prstGeom prst="rect">
            <a:avLst/>
          </a:prstGeom>
        </p:spPr>
      </p:pic>
      <p:pic>
        <p:nvPicPr>
          <p:cNvPr id="4" name="Imagine 3"/>
          <p:cNvPicPr>
            <a:picLocks noChangeAspect="1"/>
          </p:cNvPicPr>
          <p:nvPr/>
        </p:nvPicPr>
        <p:blipFill>
          <a:blip r:embed="rId3"/>
          <a:stretch>
            <a:fillRect/>
          </a:stretch>
        </p:blipFill>
        <p:spPr>
          <a:xfrm>
            <a:off x="7519386" y="-159313"/>
            <a:ext cx="2108708" cy="2104491"/>
          </a:xfrm>
          <a:prstGeom prst="rect">
            <a:avLst/>
          </a:prstGeom>
        </p:spPr>
      </p:pic>
      <p:pic>
        <p:nvPicPr>
          <p:cNvPr id="5" name="Picture 4" descr="C:\Users\Palimaru\Desktop\IMG-20220520-WA00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904" y="3828440"/>
            <a:ext cx="3419061" cy="2405382"/>
          </a:xfrm>
          <a:prstGeom prst="rect">
            <a:avLst/>
          </a:prstGeom>
          <a:noFill/>
          <a:ln>
            <a:noFill/>
          </a:ln>
        </p:spPr>
      </p:pic>
      <p:pic>
        <p:nvPicPr>
          <p:cNvPr id="6" name="Picture 5" descr="C:\Users\Palimaru\Desktop\IMG-20220520-WA001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789" y="4150581"/>
            <a:ext cx="3397900" cy="2425148"/>
          </a:xfrm>
          <a:prstGeom prst="rect">
            <a:avLst/>
          </a:prstGeom>
          <a:noFill/>
          <a:ln>
            <a:noFill/>
          </a:ln>
        </p:spPr>
      </p:pic>
    </p:spTree>
    <p:extLst>
      <p:ext uri="{BB962C8B-B14F-4D97-AF65-F5344CB8AC3E}">
        <p14:creationId xmlns:p14="http://schemas.microsoft.com/office/powerpoint/2010/main" val="12374843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526</TotalTime>
  <Words>274</Words>
  <Application>Microsoft Office PowerPoint</Application>
  <PresentationFormat>Custom</PresentationFormat>
  <Paragraphs>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TOLERANȚA ȘI EGALITATEA PROMOVEAZĂ BUNĂTATEA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În ziua a treia s-a organizat Festivalul Cultural Turcesc- prezentare de mâncare tradițională și degustare. Elevii au fost organizați din nou în grupe mixte și au realizat o mâncare specific turcească, iar apoi au fost premiați, acordându-li-se tuturor diplome și medalii. A urmat o competiție sportivă în aer liber între echipe internaționale incluzând și studenți din grupul țintă. </vt:lpstr>
      <vt:lpstr> Elevii în a patra zi au lucrat pe ateliere și au creat postere cu diferite stereotipuri. Echipele au descoperit care sunt cauzele  gândirii stereotipe, consecințele acesteia, autorii/victimele acestui fenomen și cum putem schimba noi acest mod de a gândi. </vt:lpstr>
      <vt:lpstr> Partea a doua zilei a fost dedicată unei alte excursii documentare  și anume vizitarea provinciei Ordu. </vt:lpstr>
      <vt:lpstr> În ultima zi de mobilitate elevii au organizat o expoziție de postere și au prezentat scurt metrajele realizate de ei în zilele anterioare. Ca semn de apreciere, au primit diplome de participare și Europass-urile. </vt:lpstr>
      <vt:lpstr> Concluzii:  Diversitatea activităților, lărgirea orizontului cunoașterii, spiritul colaborativ și interacțiunea culturală constituie experiențe de învățare deosebite pentru participanți.   Cu ajutorul acestora ei și-au îmbogățit abilități de comunicare lingvistică și digitale. Ei au realizat că trebuie să se accepte cu toții, să fie toleranți și empatici, să lucreze în echipă și să se ajute reciproc la nevoie.  </vt:lpstr>
      <vt:lpstr>Vă mulțumim!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Toleranța and Egalitatea promote bunătatea</dc:title>
  <dc:creator>Holban</dc:creator>
  <cp:lastModifiedBy>Palimaru</cp:lastModifiedBy>
  <cp:revision>28</cp:revision>
  <dcterms:created xsi:type="dcterms:W3CDTF">2021-05-28T03:16:57Z</dcterms:created>
  <dcterms:modified xsi:type="dcterms:W3CDTF">2022-06-27T06:56:47Z</dcterms:modified>
</cp:coreProperties>
</file>