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8" r:id="rId3"/>
    <p:sldId id="279" r:id="rId4"/>
    <p:sldId id="280" r:id="rId5"/>
    <p:sldId id="276" r:id="rId6"/>
    <p:sldId id="257" r:id="rId7"/>
    <p:sldId id="264" r:id="rId8"/>
    <p:sldId id="277" r:id="rId9"/>
    <p:sldId id="265" r:id="rId10"/>
    <p:sldId id="266" r:id="rId11"/>
    <p:sldId id="268" r:id="rId12"/>
    <p:sldId id="267" r:id="rId13"/>
    <p:sldId id="269" r:id="rId14"/>
    <p:sldId id="272" r:id="rId15"/>
    <p:sldId id="281"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660"/>
  </p:normalViewPr>
  <p:slideViewPr>
    <p:cSldViewPr>
      <p:cViewPr>
        <p:scale>
          <a:sx n="90" d="100"/>
          <a:sy n="90" d="100"/>
        </p:scale>
        <p:origin x="-122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FF0000"/>
              </a:solidFill>
            </c:spPr>
          </c:dPt>
          <c:dPt>
            <c:idx val="1"/>
            <c:invertIfNegative val="0"/>
            <c:bubble3D val="0"/>
            <c:spPr>
              <a:solidFill>
                <a:srgbClr val="00FF00"/>
              </a:solidFill>
            </c:spPr>
          </c:dPt>
          <c:cat>
            <c:strRef>
              <c:f>Sheet1!$A$11:$A$12</c:f>
              <c:strCache>
                <c:ptCount val="2"/>
                <c:pt idx="0">
                  <c:v>Nr de absențe la început de proiect</c:v>
                </c:pt>
                <c:pt idx="1">
                  <c:v>Nr de absențe după 2 ani de implementare</c:v>
                </c:pt>
              </c:strCache>
            </c:strRef>
          </c:cat>
          <c:val>
            <c:numRef>
              <c:f>Sheet1!$B$11:$B$12</c:f>
              <c:numCache>
                <c:formatCode>General</c:formatCode>
                <c:ptCount val="2"/>
                <c:pt idx="0">
                  <c:v>36821</c:v>
                </c:pt>
                <c:pt idx="1">
                  <c:v>31409</c:v>
                </c:pt>
              </c:numCache>
            </c:numRef>
          </c:val>
        </c:ser>
        <c:dLbls>
          <c:showLegendKey val="0"/>
          <c:showVal val="0"/>
          <c:showCatName val="0"/>
          <c:showSerName val="0"/>
          <c:showPercent val="0"/>
          <c:showBubbleSize val="0"/>
        </c:dLbls>
        <c:gapWidth val="150"/>
        <c:axId val="137149056"/>
        <c:axId val="137150848"/>
      </c:barChart>
      <c:catAx>
        <c:axId val="137149056"/>
        <c:scaling>
          <c:orientation val="minMax"/>
        </c:scaling>
        <c:delete val="0"/>
        <c:axPos val="b"/>
        <c:majorTickMark val="out"/>
        <c:minorTickMark val="none"/>
        <c:tickLblPos val="nextTo"/>
        <c:crossAx val="137150848"/>
        <c:crosses val="autoZero"/>
        <c:auto val="1"/>
        <c:lblAlgn val="ctr"/>
        <c:lblOffset val="100"/>
        <c:noMultiLvlLbl val="0"/>
      </c:catAx>
      <c:valAx>
        <c:axId val="137150848"/>
        <c:scaling>
          <c:orientation val="minMax"/>
        </c:scaling>
        <c:delete val="0"/>
        <c:axPos val="l"/>
        <c:majorGridlines/>
        <c:numFmt formatCode="General" sourceLinked="1"/>
        <c:majorTickMark val="out"/>
        <c:minorTickMark val="none"/>
        <c:tickLblPos val="nextTo"/>
        <c:crossAx val="1371490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FF0000"/>
              </a:solidFill>
            </c:spPr>
          </c:dPt>
          <c:dPt>
            <c:idx val="1"/>
            <c:invertIfNegative val="0"/>
            <c:bubble3D val="0"/>
            <c:spPr>
              <a:solidFill>
                <a:srgbClr val="00FFFF"/>
              </a:solidFill>
            </c:spPr>
          </c:dPt>
          <c:cat>
            <c:strRef>
              <c:f>Sheet1!$A$14:$A$15</c:f>
              <c:strCache>
                <c:ptCount val="2"/>
                <c:pt idx="0">
                  <c:v>Nr cazuri agresivitate școlară la început - 102</c:v>
                </c:pt>
                <c:pt idx="1">
                  <c:v>Nr cazuri agresivitate școlară după 2 ani de implementare - 76</c:v>
                </c:pt>
              </c:strCache>
            </c:strRef>
          </c:cat>
          <c:val>
            <c:numRef>
              <c:f>Sheet1!$B$14:$B$15</c:f>
              <c:numCache>
                <c:formatCode>General</c:formatCode>
                <c:ptCount val="2"/>
                <c:pt idx="0">
                  <c:v>102</c:v>
                </c:pt>
                <c:pt idx="1">
                  <c:v>76</c:v>
                </c:pt>
              </c:numCache>
            </c:numRef>
          </c:val>
        </c:ser>
        <c:dLbls>
          <c:showLegendKey val="0"/>
          <c:showVal val="0"/>
          <c:showCatName val="0"/>
          <c:showSerName val="0"/>
          <c:showPercent val="0"/>
          <c:showBubbleSize val="0"/>
        </c:dLbls>
        <c:gapWidth val="150"/>
        <c:axId val="137189248"/>
        <c:axId val="137190784"/>
      </c:barChart>
      <c:catAx>
        <c:axId val="137189248"/>
        <c:scaling>
          <c:orientation val="minMax"/>
        </c:scaling>
        <c:delete val="0"/>
        <c:axPos val="b"/>
        <c:majorTickMark val="out"/>
        <c:minorTickMark val="none"/>
        <c:tickLblPos val="nextTo"/>
        <c:crossAx val="137190784"/>
        <c:crosses val="autoZero"/>
        <c:auto val="1"/>
        <c:lblAlgn val="ctr"/>
        <c:lblOffset val="100"/>
        <c:noMultiLvlLbl val="0"/>
      </c:catAx>
      <c:valAx>
        <c:axId val="137190784"/>
        <c:scaling>
          <c:orientation val="minMax"/>
        </c:scaling>
        <c:delete val="0"/>
        <c:axPos val="l"/>
        <c:majorGridlines/>
        <c:numFmt formatCode="General" sourceLinked="1"/>
        <c:majorTickMark val="out"/>
        <c:minorTickMark val="none"/>
        <c:tickLblPos val="nextTo"/>
        <c:crossAx val="1371892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00B050"/>
              </a:solidFill>
            </c:spPr>
          </c:dPt>
          <c:dPt>
            <c:idx val="1"/>
            <c:invertIfNegative val="0"/>
            <c:bubble3D val="0"/>
            <c:spPr>
              <a:solidFill>
                <a:srgbClr val="FF5050"/>
              </a:solidFill>
            </c:spPr>
          </c:dPt>
          <c:dPt>
            <c:idx val="3"/>
            <c:invertIfNegative val="0"/>
            <c:bubble3D val="0"/>
            <c:spPr>
              <a:solidFill>
                <a:srgbClr val="FFFF00"/>
              </a:solidFill>
            </c:spPr>
          </c:dPt>
          <c:dPt>
            <c:idx val="4"/>
            <c:invertIfNegative val="0"/>
            <c:bubble3D val="0"/>
            <c:spPr>
              <a:solidFill>
                <a:srgbClr val="FF9900"/>
              </a:solidFill>
            </c:spPr>
          </c:dPt>
          <c:dPt>
            <c:idx val="5"/>
            <c:invertIfNegative val="0"/>
            <c:bubble3D val="0"/>
            <c:spPr>
              <a:solidFill>
                <a:srgbClr val="7030A0"/>
              </a:solidFill>
            </c:spPr>
          </c:dPt>
          <c:dPt>
            <c:idx val="6"/>
            <c:invertIfNegative val="0"/>
            <c:bubble3D val="0"/>
            <c:spPr>
              <a:solidFill>
                <a:srgbClr val="CC6600"/>
              </a:solidFill>
            </c:spPr>
          </c:dPt>
          <c:dPt>
            <c:idx val="7"/>
            <c:invertIfNegative val="0"/>
            <c:bubble3D val="0"/>
            <c:spPr>
              <a:solidFill>
                <a:srgbClr val="00FFFF"/>
              </a:solidFill>
            </c:spPr>
          </c:dPt>
          <c:dPt>
            <c:idx val="8"/>
            <c:invertIfNegative val="0"/>
            <c:bubble3D val="0"/>
            <c:spPr>
              <a:solidFill>
                <a:srgbClr val="00FF00"/>
              </a:solidFill>
            </c:spPr>
          </c:dPt>
          <c:cat>
            <c:strRef>
              <c:f>Sheet1!$A$1:$A$9</c:f>
              <c:strCache>
                <c:ptCount val="9"/>
                <c:pt idx="0">
                  <c:v>Nr de elevi - 85</c:v>
                </c:pt>
                <c:pt idx="1">
                  <c:v>Fete 82,4%</c:v>
                </c:pt>
                <c:pt idx="2">
                  <c:v>Băieți 17,6%</c:v>
                </c:pt>
                <c:pt idx="3">
                  <c:v>Învățămînt liceal 57,6%</c:v>
                </c:pt>
                <c:pt idx="4">
                  <c:v>Învățămînt profesional 42,4%</c:v>
                </c:pt>
                <c:pt idx="5">
                  <c:v>Turism și alimentație publică 48,8%</c:v>
                </c:pt>
                <c:pt idx="6">
                  <c:v>Economic 2,4%</c:v>
                </c:pt>
                <c:pt idx="7">
                  <c:v>Estetică și igienă 29,4%</c:v>
                </c:pt>
                <c:pt idx="8">
                  <c:v>Textile 20%</c:v>
                </c:pt>
              </c:strCache>
            </c:strRef>
          </c:cat>
          <c:val>
            <c:numRef>
              <c:f>Sheet1!$B$1:$B$9</c:f>
              <c:numCache>
                <c:formatCode>General</c:formatCode>
                <c:ptCount val="9"/>
                <c:pt idx="0">
                  <c:v>85</c:v>
                </c:pt>
                <c:pt idx="1">
                  <c:v>82.4</c:v>
                </c:pt>
                <c:pt idx="2">
                  <c:v>17.600000000000001</c:v>
                </c:pt>
                <c:pt idx="3">
                  <c:v>57.6</c:v>
                </c:pt>
                <c:pt idx="4">
                  <c:v>42.4</c:v>
                </c:pt>
                <c:pt idx="5">
                  <c:v>48.4</c:v>
                </c:pt>
                <c:pt idx="6">
                  <c:v>2.4</c:v>
                </c:pt>
                <c:pt idx="7">
                  <c:v>29.4</c:v>
                </c:pt>
                <c:pt idx="8">
                  <c:v>20</c:v>
                </c:pt>
              </c:numCache>
            </c:numRef>
          </c:val>
        </c:ser>
        <c:dLbls>
          <c:showLegendKey val="0"/>
          <c:showVal val="0"/>
          <c:showCatName val="0"/>
          <c:showSerName val="0"/>
          <c:showPercent val="0"/>
          <c:showBubbleSize val="0"/>
        </c:dLbls>
        <c:gapWidth val="150"/>
        <c:axId val="161303936"/>
        <c:axId val="161313920"/>
      </c:barChart>
      <c:catAx>
        <c:axId val="161303936"/>
        <c:scaling>
          <c:orientation val="minMax"/>
        </c:scaling>
        <c:delete val="0"/>
        <c:axPos val="b"/>
        <c:majorTickMark val="out"/>
        <c:minorTickMark val="none"/>
        <c:tickLblPos val="nextTo"/>
        <c:crossAx val="161313920"/>
        <c:crosses val="autoZero"/>
        <c:auto val="1"/>
        <c:lblAlgn val="ctr"/>
        <c:lblOffset val="100"/>
        <c:noMultiLvlLbl val="0"/>
      </c:catAx>
      <c:valAx>
        <c:axId val="161313920"/>
        <c:scaling>
          <c:orientation val="minMax"/>
        </c:scaling>
        <c:delete val="0"/>
        <c:axPos val="l"/>
        <c:majorGridlines/>
        <c:numFmt formatCode="General" sourceLinked="1"/>
        <c:majorTickMark val="out"/>
        <c:minorTickMark val="none"/>
        <c:tickLblPos val="nextTo"/>
        <c:crossAx val="161303936"/>
        <c:crosses val="autoZero"/>
        <c:crossBetween val="between"/>
      </c:valAx>
    </c:plotArea>
    <c:legend>
      <c:legendPos val="r"/>
      <c:legendEntry>
        <c:idx val="0"/>
        <c:txPr>
          <a:bodyPr/>
          <a:lstStyle/>
          <a:p>
            <a:pPr>
              <a:defRPr sz="1200" b="1">
                <a:latin typeface="Times New Roman" pitchFamily="18" charset="0"/>
                <a:cs typeface="Times New Roman" pitchFamily="18" charset="0"/>
              </a:defRPr>
            </a:pPr>
            <a:endParaRPr lang="ro-RO"/>
          </a:p>
        </c:txPr>
      </c:legendEntry>
      <c:legendEntry>
        <c:idx val="1"/>
        <c:txPr>
          <a:bodyPr/>
          <a:lstStyle/>
          <a:p>
            <a:pPr>
              <a:defRPr sz="1200" b="1">
                <a:latin typeface="Times New Roman" pitchFamily="18" charset="0"/>
                <a:cs typeface="Times New Roman" pitchFamily="18" charset="0"/>
              </a:defRPr>
            </a:pPr>
            <a:endParaRPr lang="ro-RO"/>
          </a:p>
        </c:txPr>
      </c:legendEntry>
      <c:legendEntry>
        <c:idx val="2"/>
        <c:txPr>
          <a:bodyPr/>
          <a:lstStyle/>
          <a:p>
            <a:pPr>
              <a:defRPr sz="1200" b="1">
                <a:latin typeface="Times New Roman" pitchFamily="18" charset="0"/>
                <a:cs typeface="Times New Roman" pitchFamily="18" charset="0"/>
              </a:defRPr>
            </a:pPr>
            <a:endParaRPr lang="ro-RO"/>
          </a:p>
        </c:txPr>
      </c:legendEntry>
      <c:legendEntry>
        <c:idx val="3"/>
        <c:txPr>
          <a:bodyPr/>
          <a:lstStyle/>
          <a:p>
            <a:pPr>
              <a:defRPr sz="1200" b="1">
                <a:latin typeface="Times New Roman" pitchFamily="18" charset="0"/>
                <a:cs typeface="Times New Roman" pitchFamily="18" charset="0"/>
              </a:defRPr>
            </a:pPr>
            <a:endParaRPr lang="ro-RO"/>
          </a:p>
        </c:txPr>
      </c:legendEntry>
      <c:legendEntry>
        <c:idx val="4"/>
        <c:txPr>
          <a:bodyPr/>
          <a:lstStyle/>
          <a:p>
            <a:pPr>
              <a:defRPr sz="1200" b="1">
                <a:latin typeface="Times New Roman" pitchFamily="18" charset="0"/>
                <a:cs typeface="Times New Roman" pitchFamily="18" charset="0"/>
              </a:defRPr>
            </a:pPr>
            <a:endParaRPr lang="ro-RO"/>
          </a:p>
        </c:txPr>
      </c:legendEntry>
      <c:legendEntry>
        <c:idx val="5"/>
        <c:txPr>
          <a:bodyPr/>
          <a:lstStyle/>
          <a:p>
            <a:pPr>
              <a:defRPr sz="1200" b="1">
                <a:latin typeface="Times New Roman" pitchFamily="18" charset="0"/>
                <a:cs typeface="Times New Roman" pitchFamily="18" charset="0"/>
              </a:defRPr>
            </a:pPr>
            <a:endParaRPr lang="ro-RO"/>
          </a:p>
        </c:txPr>
      </c:legendEntry>
      <c:legendEntry>
        <c:idx val="6"/>
        <c:txPr>
          <a:bodyPr/>
          <a:lstStyle/>
          <a:p>
            <a:pPr>
              <a:defRPr sz="1200" b="1">
                <a:latin typeface="Times New Roman" pitchFamily="18" charset="0"/>
                <a:cs typeface="Times New Roman" pitchFamily="18" charset="0"/>
              </a:defRPr>
            </a:pPr>
            <a:endParaRPr lang="ro-RO"/>
          </a:p>
        </c:txPr>
      </c:legendEntry>
      <c:legendEntry>
        <c:idx val="7"/>
        <c:txPr>
          <a:bodyPr/>
          <a:lstStyle/>
          <a:p>
            <a:pPr>
              <a:defRPr sz="1200" b="1">
                <a:latin typeface="Times New Roman" pitchFamily="18" charset="0"/>
                <a:cs typeface="Times New Roman" pitchFamily="18" charset="0"/>
              </a:defRPr>
            </a:pPr>
            <a:endParaRPr lang="ro-RO"/>
          </a:p>
        </c:txPr>
      </c:legendEntry>
      <c:legendEntry>
        <c:idx val="8"/>
        <c:txPr>
          <a:bodyPr/>
          <a:lstStyle/>
          <a:p>
            <a:pPr>
              <a:defRPr sz="1200" b="1">
                <a:latin typeface="Times New Roman" pitchFamily="18" charset="0"/>
                <a:cs typeface="Times New Roman" pitchFamily="18" charset="0"/>
              </a:defRPr>
            </a:pPr>
            <a:endParaRPr lang="ro-RO"/>
          </a:p>
        </c:txPr>
      </c:legendEntry>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E76A20-7C73-42C2-B6BD-0D2B335CEFA0}" type="datetimeFigureOut">
              <a:rPr lang="en-US" smtClean="0"/>
              <a:pPr/>
              <a:t>9/7/2021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14F759-2A0A-4086-8F55-770EE00827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14F759-2A0A-4086-8F55-770EE00827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14F759-2A0A-4086-8F55-770EE00827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14F759-2A0A-4086-8F55-770EE00827C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14F759-2A0A-4086-8F55-770EE00827C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14F759-2A0A-4086-8F55-770EE00827C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14F759-2A0A-4086-8F55-770EE00827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14F759-2A0A-4086-8F55-770EE00827C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E76A20-7C73-42C2-B6BD-0D2B335CEFA0}" type="datetimeFigureOut">
              <a:rPr lang="en-US" smtClean="0"/>
              <a:pPr/>
              <a:t>9/7/2021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14F759-2A0A-4086-8F55-770EE00827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E76A20-7C73-42C2-B6BD-0D2B335CEFA0}" type="datetimeFigureOut">
              <a:rPr lang="en-US" smtClean="0"/>
              <a:pPr/>
              <a:t>9/7/2021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14F759-2A0A-4086-8F55-770EE00827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E76A20-7C73-42C2-B6BD-0D2B335CEFA0}" type="datetimeFigureOut">
              <a:rPr lang="en-US" smtClean="0"/>
              <a:pPr/>
              <a:t>9/7/2021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14F759-2A0A-4086-8F55-770EE00827C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E76A20-7C73-42C2-B6BD-0D2B335CEFA0}" type="datetimeFigureOut">
              <a:rPr lang="en-US" smtClean="0"/>
              <a:pPr/>
              <a:t>9/7/2021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14F759-2A0A-4086-8F55-770EE00827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p:cNvPicPr>
          <p:nvPr/>
        </p:nvPicPr>
        <p:blipFill>
          <a:blip r:embed="rId2"/>
          <a:srcRect/>
          <a:stretch>
            <a:fillRect/>
          </a:stretch>
        </p:blipFill>
        <p:spPr bwMode="auto">
          <a:xfrm>
            <a:off x="1571604" y="2285992"/>
            <a:ext cx="5811830" cy="2881788"/>
          </a:xfrm>
          <a:prstGeom prst="rect">
            <a:avLst/>
          </a:prstGeom>
          <a:noFill/>
          <a:ln w="9525">
            <a:noFill/>
            <a:miter lim="800000"/>
            <a:headEnd/>
            <a:tailEnd/>
          </a:ln>
        </p:spPr>
      </p:pic>
      <p:pic>
        <p:nvPicPr>
          <p:cNvPr id="1026" name="Picture 1" descr="C:\Users\Lenovo\Desktop\sigle proiect.png"/>
          <p:cNvPicPr>
            <a:picLocks noChangeAspect="1" noChangeArrowheads="1"/>
          </p:cNvPicPr>
          <p:nvPr/>
        </p:nvPicPr>
        <p:blipFill>
          <a:blip r:embed="rId3"/>
          <a:srcRect l="23097"/>
          <a:stretch>
            <a:fillRect/>
          </a:stretch>
        </p:blipFill>
        <p:spPr bwMode="auto">
          <a:xfrm>
            <a:off x="2928925" y="142852"/>
            <a:ext cx="3462985" cy="785818"/>
          </a:xfrm>
          <a:prstGeom prst="rect">
            <a:avLst/>
          </a:prstGeom>
          <a:noFill/>
          <a:ln w="9525">
            <a:noFill/>
            <a:miter lim="800000"/>
            <a:headEnd/>
            <a:tailEnd/>
          </a:ln>
        </p:spPr>
      </p:pic>
      <p:sp>
        <p:nvSpPr>
          <p:cNvPr id="8" name="Rectangle 7"/>
          <p:cNvSpPr/>
          <p:nvPr/>
        </p:nvSpPr>
        <p:spPr>
          <a:xfrm>
            <a:off x="571472" y="1071546"/>
            <a:ext cx="8429684" cy="1200329"/>
          </a:xfrm>
          <a:prstGeom prst="rect">
            <a:avLst/>
          </a:prstGeom>
        </p:spPr>
        <p:txBody>
          <a:bodyPr wrap="square">
            <a:spAutoFit/>
          </a:bodyPr>
          <a:lstStyle/>
          <a:p>
            <a:pPr algn="ctr"/>
            <a:r>
              <a:rPr lang="en-US" sz="2400" b="1" dirty="0" smtClean="0">
                <a:latin typeface="Times New Roman" pitchFamily="18" charset="0"/>
                <a:cs typeface="Times New Roman" pitchFamily="18" charset="0"/>
              </a:rPr>
              <a:t>Date comparative privind riscul de abandon școlar, stima de sine și violența școlară </a:t>
            </a:r>
            <a:r>
              <a:rPr lang="ro-RO" sz="2400" b="1" dirty="0" smtClean="0">
                <a:latin typeface="Times New Roman" pitchFamily="18" charset="0"/>
                <a:cs typeface="Times New Roman" pitchFamily="18" charset="0"/>
              </a:rPr>
              <a:t>in primii </a:t>
            </a:r>
            <a:r>
              <a:rPr lang="en-US" sz="2400" b="1" dirty="0" smtClean="0">
                <a:latin typeface="Times New Roman" pitchFamily="18" charset="0"/>
                <a:cs typeface="Times New Roman" pitchFamily="18" charset="0"/>
              </a:rPr>
              <a:t>doi </a:t>
            </a:r>
            <a:r>
              <a:rPr lang="en-US" sz="2400" b="1" dirty="0" smtClean="0">
                <a:latin typeface="Times New Roman" pitchFamily="18" charset="0"/>
                <a:cs typeface="Times New Roman" pitchFamily="18" charset="0"/>
              </a:rPr>
              <a:t>ani de implementare a proiectului ,,Europa pe 7 coline”</a:t>
            </a:r>
            <a:endParaRPr lang="en-US" sz="2400" b="1" dirty="0">
              <a:latin typeface="Times New Roman" pitchFamily="18" charset="0"/>
              <a:cs typeface="Times New Roman" pitchFamily="18" charset="0"/>
            </a:endParaRPr>
          </a:p>
        </p:txBody>
      </p:sp>
      <p:sp>
        <p:nvSpPr>
          <p:cNvPr id="9" name="TextBox 8"/>
          <p:cNvSpPr txBox="1"/>
          <p:nvPr/>
        </p:nvSpPr>
        <p:spPr>
          <a:xfrm>
            <a:off x="3857620" y="6000768"/>
            <a:ext cx="4929222" cy="461665"/>
          </a:xfrm>
          <a:prstGeom prst="rect">
            <a:avLst/>
          </a:prstGeom>
          <a:noFill/>
        </p:spPr>
        <p:txBody>
          <a:bodyPr wrap="square" rtlCol="0">
            <a:spAutoFit/>
          </a:bodyPr>
          <a:lstStyle/>
          <a:p>
            <a:pPr algn="r"/>
            <a:r>
              <a:rPr lang="en-US" sz="2400" b="1" dirty="0" err="1" smtClean="0">
                <a:solidFill>
                  <a:schemeClr val="bg1"/>
                </a:solidFill>
                <a:latin typeface="Times New Roman" pitchFamily="18" charset="0"/>
                <a:cs typeface="Times New Roman" pitchFamily="18" charset="0"/>
              </a:rPr>
              <a:t>Profesor</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Cristian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Chelaru</a:t>
            </a:r>
            <a:endParaRPr lang="en-US"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714744" y="357166"/>
          <a:ext cx="4732020" cy="1219200"/>
        </p:xfrm>
        <a:graphic>
          <a:graphicData uri="http://schemas.openxmlformats.org/drawingml/2006/table">
            <a:tbl>
              <a:tblPr/>
              <a:tblGrid>
                <a:gridCol w="943104"/>
                <a:gridCol w="943104"/>
                <a:gridCol w="537548"/>
                <a:gridCol w="759486"/>
                <a:gridCol w="774389"/>
                <a:gridCol w="774389"/>
              </a:tblGrid>
              <a:tr h="0">
                <a:tc gridSpan="6">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Statistics</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algn="ctr">
                        <a:lnSpc>
                          <a:spcPct val="115000"/>
                        </a:lnSpc>
                        <a:spcAft>
                          <a:spcPts val="0"/>
                        </a:spcAft>
                      </a:pPr>
                      <a:endParaRPr lang="en-US" sz="120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Mean</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Deviation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Error Mean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Aft>
                          <a:spcPts val="0"/>
                        </a:spcAft>
                      </a:pPr>
                      <a:r>
                        <a:rPr lang="en-US" sz="900" dirty="0">
                          <a:solidFill>
                            <a:srgbClr val="000000"/>
                          </a:solidFill>
                          <a:latin typeface="Arial"/>
                          <a:ea typeface="Times New Roman"/>
                          <a:cs typeface="Times New Roman"/>
                        </a:rPr>
                        <a:t>Pair 1</a:t>
                      </a:r>
                      <a:endParaRPr lang="en-US" sz="1000" dirty="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Verbal_violence</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dirty="0">
                          <a:solidFill>
                            <a:srgbClr val="000000"/>
                          </a:solidFill>
                          <a:latin typeface="Arial"/>
                          <a:ea typeface="Times New Roman"/>
                          <a:cs typeface="Times New Roman"/>
                        </a:rPr>
                        <a:t>3,39</a:t>
                      </a:r>
                      <a:endParaRPr lang="en-US" sz="1000" dirty="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,802</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,103</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Verbal_violence_r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3,59</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,692</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dirty="0">
                          <a:solidFill>
                            <a:srgbClr val="000000"/>
                          </a:solidFill>
                          <a:latin typeface="Arial"/>
                          <a:ea typeface="Times New Roman"/>
                          <a:cs typeface="Times New Roman"/>
                        </a:rPr>
                        <a:t>,089</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nvGraphicFramePr>
        <p:xfrm>
          <a:off x="3143240" y="1928802"/>
          <a:ext cx="5494021" cy="1422400"/>
        </p:xfrm>
        <a:graphic>
          <a:graphicData uri="http://schemas.openxmlformats.org/drawingml/2006/table">
            <a:tbl>
              <a:tblPr/>
              <a:tblGrid>
                <a:gridCol w="857190"/>
                <a:gridCol w="1428257"/>
                <a:gridCol w="857190"/>
                <a:gridCol w="856012"/>
                <a:gridCol w="493944"/>
                <a:gridCol w="268460"/>
                <a:gridCol w="732968"/>
              </a:tblGrid>
              <a:tr h="0">
                <a:tc gridSpan="7">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Test</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3" gridSpan="2">
                  <a:txBody>
                    <a:bodyPr/>
                    <a:lstStyle/>
                    <a:p>
                      <a:pPr algn="ctr">
                        <a:lnSpc>
                          <a:spcPct val="115000"/>
                        </a:lnSpc>
                        <a:spcAft>
                          <a:spcPts val="0"/>
                        </a:spcAft>
                      </a:pPr>
                      <a:endParaRPr lang="en-US" sz="1200" dirty="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hMerge="1">
                  <a:txBody>
                    <a:bodyPr/>
                    <a:lstStyle/>
                    <a:p>
                      <a:endParaRPr lang="en-US"/>
                    </a:p>
                  </a:txBody>
                  <a:tcPr/>
                </a:tc>
                <a:tc gridSpan="2">
                  <a:txBody>
                    <a:bodyPr/>
                    <a:lstStyle/>
                    <a:p>
                      <a:pPr marL="38100" marR="38100" algn="ctr">
                        <a:lnSpc>
                          <a:spcPts val="1600"/>
                        </a:lnSpc>
                        <a:spcAft>
                          <a:spcPts val="0"/>
                        </a:spcAft>
                      </a:pPr>
                      <a:r>
                        <a:rPr lang="en-US" sz="900" dirty="0">
                          <a:solidFill>
                            <a:srgbClr val="000000"/>
                          </a:solidFill>
                          <a:latin typeface="Arial"/>
                          <a:ea typeface="Times New Roman"/>
                          <a:cs typeface="Times New Roman"/>
                        </a:rPr>
                        <a:t>Paired Differences</a:t>
                      </a:r>
                      <a:endParaRPr lang="en-US" sz="1000" dirty="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3">
                  <a:txBody>
                    <a:bodyPr/>
                    <a:lstStyle/>
                    <a:p>
                      <a:pPr marL="38100" marR="38100" algn="ctr">
                        <a:lnSpc>
                          <a:spcPts val="1600"/>
                        </a:lnSpc>
                        <a:spcAft>
                          <a:spcPts val="0"/>
                        </a:spcAft>
                      </a:pPr>
                      <a:r>
                        <a:rPr lang="en-US" sz="900">
                          <a:solidFill>
                            <a:srgbClr val="000000"/>
                          </a:solidFill>
                          <a:latin typeface="Arial"/>
                          <a:ea typeface="Times New Roman"/>
                          <a:cs typeface="Times New Roman"/>
                        </a:rPr>
                        <a:t>t</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L="38100" marR="38100">
                        <a:lnSpc>
                          <a:spcPts val="1600"/>
                        </a:lnSpc>
                        <a:spcAft>
                          <a:spcPts val="0"/>
                        </a:spcAft>
                      </a:pPr>
                      <a:r>
                        <a:rPr lang="en-US" sz="900">
                          <a:solidFill>
                            <a:srgbClr val="000000"/>
                          </a:solidFill>
                          <a:latin typeface="Arial"/>
                          <a:ea typeface="Times New Roman"/>
                          <a:cs typeface="Times New Roman"/>
                        </a:rPr>
                        <a:t>df</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L="38100" marR="38100" algn="ctr">
                        <a:lnSpc>
                          <a:spcPts val="1600"/>
                        </a:lnSpc>
                        <a:spcAft>
                          <a:spcPts val="0"/>
                        </a:spcAft>
                      </a:pPr>
                      <a:r>
                        <a:rPr lang="en-US" sz="900">
                          <a:solidFill>
                            <a:srgbClr val="000000"/>
                          </a:solidFill>
                          <a:latin typeface="Arial"/>
                          <a:ea typeface="Times New Roman"/>
                          <a:cs typeface="Times New Roman"/>
                        </a:rPr>
                        <a:t>Sig. (2-tailed)</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gridSpan="2" vMerge="1">
                  <a:txBody>
                    <a:bodyPr/>
                    <a:lstStyle/>
                    <a:p>
                      <a:endParaRPr lang="en-US"/>
                    </a:p>
                  </a:txBody>
                  <a:tcPr/>
                </a:tc>
                <a:tc hMerge="1" v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95% Confidence Interval of the Difference</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Lower</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Upper</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0">
                <a:tc>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Verbal_violence - Verbal_violence_r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-,310</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-,084</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-3,488</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60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dirty="0">
                          <a:solidFill>
                            <a:srgbClr val="000000"/>
                          </a:solidFill>
                          <a:latin typeface="Arial"/>
                          <a:ea typeface="Times New Roman"/>
                          <a:cs typeface="Times New Roman"/>
                        </a:rPr>
                        <a:t>,001</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Rectangle 3"/>
          <p:cNvSpPr/>
          <p:nvPr/>
        </p:nvSpPr>
        <p:spPr>
          <a:xfrm>
            <a:off x="571472" y="3643314"/>
            <a:ext cx="8143932" cy="461665"/>
          </a:xfrm>
          <a:prstGeom prst="rect">
            <a:avLst/>
          </a:prstGeom>
        </p:spPr>
        <p:txBody>
          <a:bodyPr wrap="square">
            <a:spAutoFit/>
          </a:bodyPr>
          <a:lstStyle/>
          <a:p>
            <a:pPr indent="361950" algn="just"/>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5" name="Rectangle 4"/>
          <p:cNvSpPr/>
          <p:nvPr/>
        </p:nvSpPr>
        <p:spPr>
          <a:xfrm>
            <a:off x="0" y="857232"/>
            <a:ext cx="3643306" cy="1200329"/>
          </a:xfrm>
          <a:prstGeom prst="rect">
            <a:avLst/>
          </a:prstGeom>
        </p:spPr>
        <p:txBody>
          <a:bodyPr wrap="square">
            <a:spAutoFit/>
          </a:bodyPr>
          <a:lstStyle/>
          <a:p>
            <a:r>
              <a:rPr lang="en-US" b="1" dirty="0" err="1" smtClean="0">
                <a:solidFill>
                  <a:srgbClr val="0070C0"/>
                </a:solidFill>
                <a:latin typeface="Times New Roman" pitchFamily="18" charset="0"/>
                <a:cs typeface="Times New Roman" pitchFamily="18" charset="0"/>
              </a:rPr>
              <a:t>Verbal_violence</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violența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verbală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inițială</a:t>
            </a:r>
            <a:endParaRPr lang="en-US" dirty="0" smtClean="0">
              <a:latin typeface="Times New Roman" pitchFamily="18" charset="0"/>
              <a:cs typeface="Times New Roman" pitchFamily="18" charset="0"/>
            </a:endParaRPr>
          </a:p>
          <a:p>
            <a:r>
              <a:rPr lang="en-US" b="1" dirty="0" err="1" smtClean="0">
                <a:solidFill>
                  <a:srgbClr val="0070C0"/>
                </a:solidFill>
                <a:latin typeface="Times New Roman" pitchFamily="18" charset="0"/>
                <a:cs typeface="Times New Roman" pitchFamily="18" charset="0"/>
              </a:rPr>
              <a:t>Verbal_violence_r</a:t>
            </a:r>
            <a:r>
              <a:rPr lang="en-US" b="1" dirty="0" smtClean="0">
                <a:solidFill>
                  <a:srgbClr val="0070C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violența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verbală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finală</a:t>
            </a:r>
            <a:endParaRPr lang="en-US" dirty="0" smtClean="0">
              <a:latin typeface="Times New Roman" pitchFamily="18" charset="0"/>
              <a:cs typeface="Times New Roman" pitchFamily="18" charset="0"/>
            </a:endParaRPr>
          </a:p>
        </p:txBody>
      </p:sp>
      <p:sp>
        <p:nvSpPr>
          <p:cNvPr id="6" name="Rectangle 5"/>
          <p:cNvSpPr/>
          <p:nvPr/>
        </p:nvSpPr>
        <p:spPr>
          <a:xfrm>
            <a:off x="928662" y="4000504"/>
            <a:ext cx="7715304" cy="1631216"/>
          </a:xfrm>
          <a:prstGeom prst="rect">
            <a:avLst/>
          </a:prstGeom>
        </p:spPr>
        <p:txBody>
          <a:bodyPr wrap="square">
            <a:spAutoFit/>
          </a:bodyPr>
          <a:lstStyle/>
          <a:p>
            <a:pPr indent="361950" algn="just"/>
            <a:r>
              <a:rPr lang="vi-VN" sz="2000" dirty="0" smtClean="0">
                <a:latin typeface="Times New Roman" pitchFamily="18" charset="0"/>
                <a:cs typeface="Times New Roman" pitchFamily="18" charset="0"/>
              </a:rPr>
              <a:t>Analiza testului T cu </a:t>
            </a:r>
            <a:r>
              <a:rPr lang="en-US" sz="2000" dirty="0" err="1" smtClean="0">
                <a:latin typeface="Times New Roman" pitchFamily="18" charset="0"/>
                <a:cs typeface="Times New Roman" pitchFamily="18" charset="0"/>
              </a:rPr>
              <a:t>eșantioane</a:t>
            </a:r>
            <a:r>
              <a:rPr lang="vi-VN"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perechi</a:t>
            </a:r>
            <a:r>
              <a:rPr lang="vi-VN" sz="2000" dirty="0" smtClean="0">
                <a:latin typeface="Times New Roman" pitchFamily="18" charset="0"/>
                <a:cs typeface="Times New Roman" pitchFamily="18" charset="0"/>
              </a:rPr>
              <a:t> (t (60) = -3.883, p = 0.001, p &lt;0.05), comparând nivelurile variabilei inițiale și finale ale violenței verbale, arată că pragul de semnificație este mai mic de 0.05</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mai puțin de 0,5% ero</a:t>
            </a:r>
            <a:r>
              <a:rPr lang="en-US" sz="2000" dirty="0" err="1" smtClean="0">
                <a:latin typeface="Times New Roman" pitchFamily="18" charset="0"/>
                <a:cs typeface="Times New Roman" pitchFamily="18" charset="0"/>
              </a:rPr>
              <a:t>ri</a:t>
            </a:r>
            <a:r>
              <a:rPr lang="vi-VN" sz="2000" dirty="0" smtClean="0">
                <a:latin typeface="Times New Roman" pitchFamily="18" charset="0"/>
                <a:cs typeface="Times New Roman" pitchFamily="18" charset="0"/>
              </a:rPr>
              <a:t>). În concluzie, </a:t>
            </a:r>
            <a:r>
              <a:rPr lang="vi-VN" sz="2000" b="1" dirty="0" smtClean="0">
                <a:latin typeface="Times New Roman" pitchFamily="18" charset="0"/>
                <a:cs typeface="Times New Roman" pitchFamily="18" charset="0"/>
              </a:rPr>
              <a:t>există diferențe semnificative </a:t>
            </a:r>
            <a:r>
              <a:rPr lang="vi-VN" sz="2000" dirty="0" smtClean="0">
                <a:latin typeface="Times New Roman" pitchFamily="18" charset="0"/>
                <a:cs typeface="Times New Roman" pitchFamily="18" charset="0"/>
              </a:rPr>
              <a:t>între media inițială și cea finală a violenței verbale a subiecților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428596" y="0"/>
            <a:ext cx="4123164" cy="3300258"/>
          </a:xfrm>
          <a:prstGeom prst="rect">
            <a:avLst/>
          </a:prstGeom>
          <a:noFill/>
          <a:ln w="9525">
            <a:noFill/>
            <a:miter lim="800000"/>
            <a:headEnd/>
            <a:tailEnd/>
          </a:ln>
        </p:spPr>
      </p:pic>
      <p:pic>
        <p:nvPicPr>
          <p:cNvPr id="25603" name="Picture 3"/>
          <p:cNvPicPr>
            <a:picLocks noChangeAspect="1" noChangeArrowheads="1"/>
          </p:cNvPicPr>
          <p:nvPr/>
        </p:nvPicPr>
        <p:blipFill>
          <a:blip r:embed="rId3"/>
          <a:srcRect/>
          <a:stretch>
            <a:fillRect/>
          </a:stretch>
        </p:blipFill>
        <p:spPr bwMode="auto">
          <a:xfrm>
            <a:off x="4656519" y="0"/>
            <a:ext cx="3916010" cy="3137737"/>
          </a:xfrm>
          <a:prstGeom prst="rect">
            <a:avLst/>
          </a:prstGeom>
          <a:noFill/>
          <a:ln w="9525">
            <a:noFill/>
            <a:miter lim="800000"/>
            <a:headEnd/>
            <a:tailEnd/>
          </a:ln>
        </p:spPr>
      </p:pic>
      <p:sp>
        <p:nvSpPr>
          <p:cNvPr id="5" name="Rectangle 4"/>
          <p:cNvSpPr/>
          <p:nvPr/>
        </p:nvSpPr>
        <p:spPr>
          <a:xfrm>
            <a:off x="1785886" y="5014753"/>
            <a:ext cx="7358114" cy="1200329"/>
          </a:xfrm>
          <a:prstGeom prst="rect">
            <a:avLst/>
          </a:prstGeom>
        </p:spPr>
        <p:txBody>
          <a:bodyPr wrap="square">
            <a:spAutoFit/>
          </a:bodyPr>
          <a:lstStyle/>
          <a:p>
            <a:pPr indent="447675" algn="just"/>
            <a:r>
              <a:rPr lang="vi-VN" sz="2400" dirty="0" smtClean="0">
                <a:latin typeface="Times New Roman" pitchFamily="18" charset="0"/>
                <a:cs typeface="Times New Roman" pitchFamily="18" charset="0"/>
              </a:rPr>
              <a:t>Analiza frecvențe</a:t>
            </a:r>
            <a:r>
              <a:rPr lang="en-US" sz="2400" dirty="0" err="1" smtClean="0">
                <a:latin typeface="Times New Roman" pitchFamily="18" charset="0"/>
                <a:cs typeface="Times New Roman" pitchFamily="18" charset="0"/>
              </a:rPr>
              <a:t>lor</a:t>
            </a:r>
            <a:r>
              <a:rPr lang="vi-VN" sz="2400" dirty="0" smtClean="0">
                <a:latin typeface="Times New Roman" pitchFamily="18" charset="0"/>
                <a:cs typeface="Times New Roman" pitchFamily="18" charset="0"/>
              </a:rPr>
              <a:t> arată o scădere a nivelurilor uneori și rareori a violenței verbale </a:t>
            </a:r>
            <a:r>
              <a:rPr lang="en-US" sz="2400" dirty="0" err="1" smtClean="0">
                <a:latin typeface="Times New Roman" pitchFamily="18" charset="0"/>
                <a:cs typeface="Times New Roman" pitchFamily="18" charset="0"/>
              </a:rPr>
              <a:t>inițiale</a:t>
            </a:r>
            <a:r>
              <a:rPr lang="vi-VN" sz="2400" dirty="0" smtClean="0">
                <a:latin typeface="Times New Roman" pitchFamily="18" charset="0"/>
                <a:cs typeface="Times New Roman" pitchFamily="18" charset="0"/>
              </a:rPr>
              <a:t> comparativ cu o creștere a nivelului n</a:t>
            </a:r>
            <a:r>
              <a:rPr lang="en-US" sz="2400" dirty="0" err="1" smtClean="0">
                <a:latin typeface="Times New Roman" pitchFamily="18" charset="0"/>
                <a:cs typeface="Times New Roman" pitchFamily="18" charset="0"/>
              </a:rPr>
              <a:t>iciodată</a:t>
            </a:r>
            <a:r>
              <a:rPr lang="vi-VN" sz="2400" dirty="0" smtClean="0">
                <a:latin typeface="Times New Roman" pitchFamily="18" charset="0"/>
                <a:cs typeface="Times New Roman" pitchFamily="18" charset="0"/>
              </a:rPr>
              <a:t> al violenței verbale finale.</a:t>
            </a:r>
            <a:endParaRPr lang="en-US" sz="2400" dirty="0">
              <a:latin typeface="Times New Roman" pitchFamily="18" charset="0"/>
              <a:cs typeface="Times New Roman" pitchFamily="18" charset="0"/>
            </a:endParaRPr>
          </a:p>
        </p:txBody>
      </p:sp>
      <p:sp>
        <p:nvSpPr>
          <p:cNvPr id="6" name="Rectangle 5"/>
          <p:cNvSpPr/>
          <p:nvPr/>
        </p:nvSpPr>
        <p:spPr>
          <a:xfrm>
            <a:off x="3357554" y="3214686"/>
            <a:ext cx="4572000" cy="1631216"/>
          </a:xfrm>
          <a:prstGeom prst="rect">
            <a:avLst/>
          </a:prstGeom>
        </p:spPr>
        <p:txBody>
          <a:bodyPr>
            <a:spAutoFit/>
          </a:bodyPr>
          <a:lstStyle/>
          <a:p>
            <a:r>
              <a:rPr lang="en-US" sz="2000" b="1" dirty="0" err="1" smtClean="0"/>
              <a:t>Utilizarea</a:t>
            </a:r>
            <a:r>
              <a:rPr lang="en-US" sz="2000" b="1" dirty="0" smtClean="0"/>
              <a:t> </a:t>
            </a:r>
            <a:r>
              <a:rPr lang="en-US" sz="2000" b="1" dirty="0" err="1" smtClean="0"/>
              <a:t>violenței</a:t>
            </a:r>
            <a:r>
              <a:rPr lang="en-US" sz="2000" b="1" dirty="0" smtClean="0"/>
              <a:t> </a:t>
            </a:r>
            <a:r>
              <a:rPr lang="en-US" sz="2000" b="1" dirty="0" err="1" smtClean="0"/>
              <a:t>verbale</a:t>
            </a:r>
            <a:r>
              <a:rPr lang="en-US" sz="2000" dirty="0" smtClean="0"/>
              <a:t>:</a:t>
            </a:r>
          </a:p>
          <a:p>
            <a:pPr>
              <a:buFontTx/>
              <a:buChar char="-"/>
            </a:pPr>
            <a:r>
              <a:rPr lang="en-US" sz="2000" dirty="0" smtClean="0"/>
              <a:t>    </a:t>
            </a:r>
            <a:r>
              <a:rPr lang="en-US" sz="2000" dirty="0" err="1" smtClean="0"/>
              <a:t>niciodată</a:t>
            </a:r>
            <a:r>
              <a:rPr lang="en-US" sz="2000" dirty="0" smtClean="0"/>
              <a:t>;</a:t>
            </a:r>
          </a:p>
          <a:p>
            <a:pPr>
              <a:buFontTx/>
              <a:buChar char="-"/>
            </a:pPr>
            <a:r>
              <a:rPr lang="en-US" sz="2000" dirty="0" smtClean="0"/>
              <a:t>    </a:t>
            </a:r>
            <a:r>
              <a:rPr lang="en-US" sz="2000" dirty="0" err="1" smtClean="0"/>
              <a:t>rareori</a:t>
            </a:r>
            <a:r>
              <a:rPr lang="en-US" sz="2000" dirty="0" smtClean="0"/>
              <a:t>;</a:t>
            </a:r>
          </a:p>
          <a:p>
            <a:pPr>
              <a:buFontTx/>
              <a:buChar char="-"/>
            </a:pPr>
            <a:r>
              <a:rPr lang="en-US" sz="2000" dirty="0" smtClean="0"/>
              <a:t>    </a:t>
            </a:r>
            <a:r>
              <a:rPr lang="en-US" sz="2000" dirty="0" err="1" smtClean="0"/>
              <a:t>uneori</a:t>
            </a:r>
            <a:r>
              <a:rPr lang="en-US" sz="2000" dirty="0" smtClean="0"/>
              <a:t>;</a:t>
            </a:r>
          </a:p>
          <a:p>
            <a:pPr>
              <a:buFontTx/>
              <a:buChar char="-"/>
            </a:pPr>
            <a:r>
              <a:rPr lang="en-US" sz="2000" dirty="0" smtClean="0"/>
              <a:t>    </a:t>
            </a:r>
            <a:r>
              <a:rPr lang="en-US" sz="2000" dirty="0" err="1" smtClean="0"/>
              <a:t>întodeauna</a:t>
            </a:r>
            <a:endParaRPr lang="en-US" sz="2000" dirty="0"/>
          </a:p>
        </p:txBody>
      </p:sp>
      <p:grpSp>
        <p:nvGrpSpPr>
          <p:cNvPr id="11" name="Group 10"/>
          <p:cNvGrpSpPr/>
          <p:nvPr/>
        </p:nvGrpSpPr>
        <p:grpSpPr>
          <a:xfrm>
            <a:off x="3643306" y="3643314"/>
            <a:ext cx="142876" cy="1071570"/>
            <a:chOff x="3643306" y="3643314"/>
            <a:chExt cx="142876" cy="1071570"/>
          </a:xfrm>
        </p:grpSpPr>
        <p:sp>
          <p:nvSpPr>
            <p:cNvPr id="7" name="Rectangle 6"/>
            <p:cNvSpPr/>
            <p:nvPr/>
          </p:nvSpPr>
          <p:spPr>
            <a:xfrm>
              <a:off x="3643306" y="3643314"/>
              <a:ext cx="142876"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43306" y="3929066"/>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43306" y="4214818"/>
              <a:ext cx="142876" cy="14287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43306" y="4572008"/>
              <a:ext cx="142876" cy="14287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285728"/>
          <a:ext cx="5105399" cy="1016000"/>
        </p:xfrm>
        <a:graphic>
          <a:graphicData uri="http://schemas.openxmlformats.org/drawingml/2006/table">
            <a:tbl>
              <a:tblPr/>
              <a:tblGrid>
                <a:gridCol w="928694"/>
                <a:gridCol w="1466632"/>
                <a:gridCol w="511908"/>
                <a:gridCol w="723261"/>
                <a:gridCol w="737452"/>
                <a:gridCol w="737452"/>
              </a:tblGrid>
              <a:tr h="0">
                <a:tc gridSpan="6">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Statistics</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algn="ctr">
                        <a:lnSpc>
                          <a:spcPct val="115000"/>
                        </a:lnSpc>
                        <a:spcAft>
                          <a:spcPts val="0"/>
                        </a:spcAft>
                      </a:pPr>
                      <a:endParaRPr lang="en-US" sz="120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Mean</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Deviation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Error Mean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dirty="0" err="1">
                          <a:solidFill>
                            <a:srgbClr val="000000"/>
                          </a:solidFill>
                          <a:latin typeface="Arial"/>
                          <a:ea typeface="Times New Roman"/>
                          <a:cs typeface="Times New Roman"/>
                        </a:rPr>
                        <a:t>Psychological_violence</a:t>
                      </a:r>
                      <a:endParaRPr lang="en-US" sz="1000" dirty="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3,33</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,944</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,121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Psichological_violence_r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3,74</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,656</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dirty="0">
                          <a:solidFill>
                            <a:srgbClr val="000000"/>
                          </a:solidFill>
                          <a:latin typeface="Arial"/>
                          <a:ea typeface="Times New Roman"/>
                          <a:cs typeface="Times New Roman"/>
                        </a:rPr>
                        <a:t>,084</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nvGraphicFramePr>
        <p:xfrm>
          <a:off x="214282" y="1643050"/>
          <a:ext cx="5494021" cy="1422400"/>
        </p:xfrm>
        <a:graphic>
          <a:graphicData uri="http://schemas.openxmlformats.org/drawingml/2006/table">
            <a:tbl>
              <a:tblPr/>
              <a:tblGrid>
                <a:gridCol w="857190"/>
                <a:gridCol w="1428257"/>
                <a:gridCol w="857190"/>
                <a:gridCol w="856012"/>
                <a:gridCol w="493944"/>
                <a:gridCol w="240201"/>
                <a:gridCol w="761227"/>
              </a:tblGrid>
              <a:tr h="0">
                <a:tc gridSpan="7">
                  <a:txBody>
                    <a:bodyPr/>
                    <a:lstStyle/>
                    <a:p>
                      <a:pPr marL="38100" marR="38100" algn="ctr">
                        <a:lnSpc>
                          <a:spcPts val="1600"/>
                        </a:lnSpc>
                        <a:spcAft>
                          <a:spcPts val="0"/>
                        </a:spcAft>
                      </a:pPr>
                      <a:r>
                        <a:rPr lang="en-US" sz="900" b="1">
                          <a:solidFill>
                            <a:srgbClr val="000000"/>
                          </a:solidFill>
                          <a:latin typeface="Arial"/>
                          <a:ea typeface="Times New Roman"/>
                          <a:cs typeface="Times New Roman"/>
                        </a:rPr>
                        <a:t>Paired Samples Test</a:t>
                      </a:r>
                      <a:endParaRPr lang="en-US" sz="100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3" gridSpan="2">
                  <a:txBody>
                    <a:bodyPr/>
                    <a:lstStyle/>
                    <a:p>
                      <a:pPr algn="ctr">
                        <a:lnSpc>
                          <a:spcPct val="115000"/>
                        </a:lnSpc>
                        <a:spcAft>
                          <a:spcPts val="0"/>
                        </a:spcAft>
                      </a:pPr>
                      <a:endParaRPr lang="en-US" sz="120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h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Paired Differences</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3">
                  <a:txBody>
                    <a:bodyPr/>
                    <a:lstStyle/>
                    <a:p>
                      <a:pPr marL="38100" marR="38100" algn="ctr">
                        <a:lnSpc>
                          <a:spcPts val="1600"/>
                        </a:lnSpc>
                        <a:spcAft>
                          <a:spcPts val="0"/>
                        </a:spcAft>
                      </a:pPr>
                      <a:r>
                        <a:rPr lang="en-US" sz="900">
                          <a:solidFill>
                            <a:srgbClr val="000000"/>
                          </a:solidFill>
                          <a:latin typeface="Arial"/>
                          <a:ea typeface="Times New Roman"/>
                          <a:cs typeface="Times New Roman"/>
                        </a:rPr>
                        <a:t>t</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L="38100" marR="38100">
                        <a:lnSpc>
                          <a:spcPts val="1600"/>
                        </a:lnSpc>
                        <a:spcAft>
                          <a:spcPts val="0"/>
                        </a:spcAft>
                      </a:pPr>
                      <a:r>
                        <a:rPr lang="en-US" sz="900">
                          <a:solidFill>
                            <a:srgbClr val="000000"/>
                          </a:solidFill>
                          <a:latin typeface="Arial"/>
                          <a:ea typeface="Times New Roman"/>
                          <a:cs typeface="Times New Roman"/>
                        </a:rPr>
                        <a:t>df</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R="38100" algn="r">
                        <a:lnSpc>
                          <a:spcPts val="1600"/>
                        </a:lnSpc>
                        <a:spcAft>
                          <a:spcPts val="0"/>
                        </a:spcAft>
                      </a:pPr>
                      <a:r>
                        <a:rPr lang="en-US" sz="900">
                          <a:solidFill>
                            <a:srgbClr val="000000"/>
                          </a:solidFill>
                          <a:latin typeface="Arial"/>
                          <a:ea typeface="Times New Roman"/>
                          <a:cs typeface="Times New Roman"/>
                        </a:rPr>
                        <a:t>Sig. (2-tailed)</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gridSpan="2" vMerge="1">
                  <a:txBody>
                    <a:bodyPr/>
                    <a:lstStyle/>
                    <a:p>
                      <a:endParaRPr lang="en-US"/>
                    </a:p>
                  </a:txBody>
                  <a:tcPr/>
                </a:tc>
                <a:tc hMerge="1" v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95% Confidence Interval of the Difference</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Lower</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Upper</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0">
                <a:tc>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Psychological_violence - Psichological_violence_r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-,610</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-,209</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-4,090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60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38100" algn="r">
                        <a:lnSpc>
                          <a:spcPts val="1600"/>
                        </a:lnSpc>
                        <a:spcAft>
                          <a:spcPts val="0"/>
                        </a:spcAft>
                      </a:pPr>
                      <a:r>
                        <a:rPr lang="en-US" sz="900" dirty="0">
                          <a:solidFill>
                            <a:srgbClr val="000000"/>
                          </a:solidFill>
                          <a:latin typeface="Arial"/>
                          <a:ea typeface="Times New Roman"/>
                          <a:cs typeface="Times New Roman"/>
                        </a:rPr>
                        <a:t>,000</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Rectangle 3"/>
          <p:cNvSpPr/>
          <p:nvPr/>
        </p:nvSpPr>
        <p:spPr>
          <a:xfrm>
            <a:off x="5572132" y="500042"/>
            <a:ext cx="3571868" cy="1200329"/>
          </a:xfrm>
          <a:prstGeom prst="rect">
            <a:avLst/>
          </a:prstGeom>
        </p:spPr>
        <p:txBody>
          <a:bodyPr wrap="square">
            <a:spAutoFit/>
          </a:bodyPr>
          <a:lstStyle/>
          <a:p>
            <a:r>
              <a:rPr lang="en-US" b="1" dirty="0" err="1" smtClean="0">
                <a:solidFill>
                  <a:srgbClr val="0070C0"/>
                </a:solidFill>
                <a:latin typeface="Times New Roman" pitchFamily="18" charset="0"/>
                <a:cs typeface="Times New Roman" pitchFamily="18" charset="0"/>
              </a:rPr>
              <a:t>Psychological_violence</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violență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psihologică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inițială</a:t>
            </a:r>
            <a:endParaRPr lang="en-US" dirty="0" smtClean="0">
              <a:latin typeface="Times New Roman" pitchFamily="18" charset="0"/>
              <a:cs typeface="Times New Roman" pitchFamily="18" charset="0"/>
            </a:endParaRPr>
          </a:p>
          <a:p>
            <a:r>
              <a:rPr lang="en-US" b="1" dirty="0" err="1" smtClean="0">
                <a:solidFill>
                  <a:srgbClr val="0070C0"/>
                </a:solidFill>
                <a:latin typeface="Times New Roman" pitchFamily="18" charset="0"/>
                <a:cs typeface="Times New Roman" pitchFamily="18" charset="0"/>
              </a:rPr>
              <a:t>Psychological_violence_r</a:t>
            </a:r>
            <a:r>
              <a:rPr lang="en-US" b="1" dirty="0" smtClean="0">
                <a:solidFill>
                  <a:srgbClr val="0070C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violență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psihologică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finală</a:t>
            </a:r>
            <a:endParaRPr lang="en-US" dirty="0" smtClean="0">
              <a:latin typeface="Times New Roman" pitchFamily="18" charset="0"/>
              <a:cs typeface="Times New Roman" pitchFamily="18" charset="0"/>
            </a:endParaRPr>
          </a:p>
        </p:txBody>
      </p:sp>
      <p:sp>
        <p:nvSpPr>
          <p:cNvPr id="6" name="Rectangle 5"/>
          <p:cNvSpPr/>
          <p:nvPr/>
        </p:nvSpPr>
        <p:spPr>
          <a:xfrm>
            <a:off x="1357290" y="3500438"/>
            <a:ext cx="7000924" cy="2677656"/>
          </a:xfrm>
          <a:prstGeom prst="rect">
            <a:avLst/>
          </a:prstGeom>
        </p:spPr>
        <p:txBody>
          <a:bodyPr wrap="square">
            <a:spAutoFit/>
          </a:bodyPr>
          <a:lstStyle/>
          <a:p>
            <a:pPr indent="266700" algn="just"/>
            <a:r>
              <a:rPr lang="vi-VN" sz="2400" dirty="0" smtClean="0">
                <a:latin typeface="Times New Roman" pitchFamily="18" charset="0"/>
                <a:cs typeface="Times New Roman" pitchFamily="18" charset="0"/>
              </a:rPr>
              <a:t>Analiza testului T cu probe perech</a:t>
            </a:r>
            <a:r>
              <a:rPr lang="en-US" sz="2400" dirty="0" err="1" smtClean="0">
                <a:latin typeface="Times New Roman" pitchFamily="18" charset="0"/>
                <a:cs typeface="Times New Roman" pitchFamily="18" charset="0"/>
              </a:rPr>
              <a:t>i</a:t>
            </a:r>
            <a:r>
              <a:rPr lang="vi-VN" sz="2400" dirty="0" smtClean="0">
                <a:latin typeface="Times New Roman" pitchFamily="18" charset="0"/>
                <a:cs typeface="Times New Roman" pitchFamily="18" charset="0"/>
              </a:rPr>
              <a:t> (t (60) = -4,090, p = 0,001, p &lt;0,05), comparând nivelurile variabilei inițiale și finale ale violenței psihologice, arată că pragul de semnificație este mai mic de 0,05 ( mai puțin de 0,1% eroar</a:t>
            </a:r>
            <a:r>
              <a:rPr lang="en-US" sz="2400" dirty="0" err="1" smtClean="0">
                <a:latin typeface="Times New Roman" pitchFamily="18" charset="0"/>
                <a:cs typeface="Times New Roman" pitchFamily="18" charset="0"/>
              </a:rPr>
              <a:t>i</a:t>
            </a:r>
            <a:r>
              <a:rPr lang="vi-VN" sz="2400" dirty="0" smtClean="0">
                <a:latin typeface="Times New Roman" pitchFamily="18" charset="0"/>
                <a:cs typeface="Times New Roman" pitchFamily="18" charset="0"/>
              </a:rPr>
              <a:t>). În concluzie, </a:t>
            </a:r>
            <a:r>
              <a:rPr lang="vi-VN" sz="2400" b="1" dirty="0" smtClean="0">
                <a:latin typeface="Times New Roman" pitchFamily="18" charset="0"/>
                <a:cs typeface="Times New Roman" pitchFamily="18" charset="0"/>
              </a:rPr>
              <a:t>există diferențe semnificative </a:t>
            </a:r>
            <a:r>
              <a:rPr lang="vi-VN" sz="2400" dirty="0" smtClean="0">
                <a:latin typeface="Times New Roman" pitchFamily="18" charset="0"/>
                <a:cs typeface="Times New Roman" pitchFamily="18" charset="0"/>
              </a:rPr>
              <a:t>între media inițială și cea finală a violenței psihologice a subiecților.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0" y="0"/>
            <a:ext cx="4214810" cy="3376992"/>
          </a:xfrm>
          <a:prstGeom prst="rect">
            <a:avLst/>
          </a:prstGeom>
          <a:noFill/>
          <a:ln w="9525">
            <a:noFill/>
            <a:miter lim="800000"/>
            <a:headEnd/>
            <a:tailEnd/>
          </a:ln>
        </p:spPr>
      </p:pic>
      <p:pic>
        <p:nvPicPr>
          <p:cNvPr id="26627" name="Picture 3"/>
          <p:cNvPicPr>
            <a:picLocks noChangeAspect="1" noChangeArrowheads="1"/>
          </p:cNvPicPr>
          <p:nvPr/>
        </p:nvPicPr>
        <p:blipFill>
          <a:blip r:embed="rId3"/>
          <a:srcRect/>
          <a:stretch>
            <a:fillRect/>
          </a:stretch>
        </p:blipFill>
        <p:spPr bwMode="auto">
          <a:xfrm>
            <a:off x="4786314" y="0"/>
            <a:ext cx="4137028" cy="3311707"/>
          </a:xfrm>
          <a:prstGeom prst="rect">
            <a:avLst/>
          </a:prstGeom>
          <a:noFill/>
          <a:ln w="9525">
            <a:noFill/>
            <a:miter lim="800000"/>
            <a:headEnd/>
            <a:tailEnd/>
          </a:ln>
        </p:spPr>
      </p:pic>
      <p:sp>
        <p:nvSpPr>
          <p:cNvPr id="5" name="Rectangle 4"/>
          <p:cNvSpPr/>
          <p:nvPr/>
        </p:nvSpPr>
        <p:spPr>
          <a:xfrm>
            <a:off x="1571604" y="4643446"/>
            <a:ext cx="7429552" cy="1631216"/>
          </a:xfrm>
          <a:prstGeom prst="rect">
            <a:avLst/>
          </a:prstGeom>
        </p:spPr>
        <p:txBody>
          <a:bodyPr wrap="square">
            <a:spAutoFit/>
          </a:bodyPr>
          <a:lstStyle/>
          <a:p>
            <a:pPr indent="447675" algn="just"/>
            <a:r>
              <a:rPr lang="vi-VN" sz="2000" dirty="0" smtClean="0">
                <a:latin typeface="Times New Roman" pitchFamily="18" charset="0"/>
                <a:cs typeface="Times New Roman" pitchFamily="18" charset="0"/>
              </a:rPr>
              <a:t>Analiza frecvențe</a:t>
            </a:r>
            <a:r>
              <a:rPr lang="en-US" sz="2000" dirty="0" err="1" smtClean="0">
                <a:latin typeface="Times New Roman" pitchFamily="18" charset="0"/>
                <a:cs typeface="Times New Roman" pitchFamily="18" charset="0"/>
              </a:rPr>
              <a:t>lor</a:t>
            </a:r>
            <a:r>
              <a:rPr lang="vi-VN" sz="2000" dirty="0" smtClean="0">
                <a:latin typeface="Times New Roman" pitchFamily="18" charset="0"/>
                <a:cs typeface="Times New Roman" pitchFamily="18" charset="0"/>
              </a:rPr>
              <a:t> arată o scădere semnificativă a nivelurilor de violență psihologică finală, uneori și rareori, comparativ cu aceleași niveluri de violență psihologică inițială. În concluzie, dintre cele trei tipuri de violență (fizică, verbală, psihologică) studiate, violența psihologică  a avut cel mai mare grad de variație în rândul elevilor.</a:t>
            </a:r>
            <a:endParaRPr lang="en-US" sz="2000" dirty="0">
              <a:latin typeface="Times New Roman" pitchFamily="18" charset="0"/>
              <a:cs typeface="Times New Roman" pitchFamily="18" charset="0"/>
            </a:endParaRPr>
          </a:p>
        </p:txBody>
      </p:sp>
      <p:sp>
        <p:nvSpPr>
          <p:cNvPr id="6" name="Rectangle 5"/>
          <p:cNvSpPr/>
          <p:nvPr/>
        </p:nvSpPr>
        <p:spPr>
          <a:xfrm>
            <a:off x="1071538" y="3357562"/>
            <a:ext cx="4572000" cy="677108"/>
          </a:xfrm>
          <a:prstGeom prst="rect">
            <a:avLst/>
          </a:prstGeom>
        </p:spPr>
        <p:txBody>
          <a:bodyPr>
            <a:spAutoFit/>
          </a:bodyPr>
          <a:lstStyle/>
          <a:p>
            <a:r>
              <a:rPr lang="en-US" sz="2000" b="1" dirty="0" err="1" smtClean="0">
                <a:latin typeface="Times New Roman" pitchFamily="18" charset="0"/>
                <a:cs typeface="Times New Roman" pitchFamily="18" charset="0"/>
              </a:rPr>
              <a:t>Utilizarea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violenței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psihologice</a:t>
            </a:r>
            <a:r>
              <a:rPr lang="en-US" sz="2000"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
        <p:nvSpPr>
          <p:cNvPr id="7" name="Rectangle 6"/>
          <p:cNvSpPr/>
          <p:nvPr/>
        </p:nvSpPr>
        <p:spPr>
          <a:xfrm>
            <a:off x="4714876" y="3286124"/>
            <a:ext cx="4572000" cy="1323439"/>
          </a:xfrm>
          <a:prstGeom prst="rect">
            <a:avLst/>
          </a:prstGeom>
        </p:spPr>
        <p:txBody>
          <a:bodyPr>
            <a:spAutoFit/>
          </a:bodyPr>
          <a:lstStyle/>
          <a:p>
            <a:pPr>
              <a:buFontTx/>
              <a:buChar char="-"/>
            </a:pPr>
            <a:r>
              <a:rPr lang="en-US" dirty="0" smtClean="0"/>
              <a:t>    </a:t>
            </a:r>
            <a:r>
              <a:rPr lang="en-US" sz="2000" dirty="0" err="1" smtClean="0">
                <a:latin typeface="Times New Roman" pitchFamily="18" charset="0"/>
                <a:cs typeface="Times New Roman" pitchFamily="18" charset="0"/>
              </a:rPr>
              <a:t>niciodată</a:t>
            </a:r>
            <a:r>
              <a:rPr lang="en-US" sz="2000" dirty="0" smtClean="0">
                <a:latin typeface="Times New Roman" pitchFamily="18" charset="0"/>
                <a:cs typeface="Times New Roman" pitchFamily="18" charset="0"/>
              </a:rPr>
              <a:t>;</a:t>
            </a:r>
          </a:p>
          <a:p>
            <a:pPr>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rareori</a:t>
            </a:r>
            <a:r>
              <a:rPr lang="en-US" sz="2000" dirty="0" smtClean="0">
                <a:latin typeface="Times New Roman" pitchFamily="18" charset="0"/>
                <a:cs typeface="Times New Roman" pitchFamily="18" charset="0"/>
              </a:rPr>
              <a:t>;</a:t>
            </a:r>
          </a:p>
          <a:p>
            <a:pPr>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uneori</a:t>
            </a:r>
            <a:r>
              <a:rPr lang="en-US" sz="2000" dirty="0" smtClean="0">
                <a:latin typeface="Times New Roman" pitchFamily="18" charset="0"/>
                <a:cs typeface="Times New Roman" pitchFamily="18" charset="0"/>
              </a:rPr>
              <a:t>;</a:t>
            </a:r>
          </a:p>
          <a:p>
            <a:pPr>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întodeauna</a:t>
            </a:r>
            <a:endParaRPr lang="en-US" sz="2000" dirty="0">
              <a:latin typeface="Times New Roman" pitchFamily="18" charset="0"/>
              <a:cs typeface="Times New Roman" pitchFamily="18" charset="0"/>
            </a:endParaRPr>
          </a:p>
        </p:txBody>
      </p:sp>
      <p:grpSp>
        <p:nvGrpSpPr>
          <p:cNvPr id="8" name="Group 7"/>
          <p:cNvGrpSpPr/>
          <p:nvPr/>
        </p:nvGrpSpPr>
        <p:grpSpPr>
          <a:xfrm>
            <a:off x="4929190" y="3429000"/>
            <a:ext cx="142876" cy="1071570"/>
            <a:chOff x="3643306" y="3643314"/>
            <a:chExt cx="142876" cy="1071570"/>
          </a:xfrm>
        </p:grpSpPr>
        <p:sp>
          <p:nvSpPr>
            <p:cNvPr id="9" name="Rectangle 8"/>
            <p:cNvSpPr/>
            <p:nvPr/>
          </p:nvSpPr>
          <p:spPr>
            <a:xfrm>
              <a:off x="3643306" y="3643314"/>
              <a:ext cx="142876"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43306" y="3929066"/>
              <a:ext cx="142876" cy="14287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643306" y="4214818"/>
              <a:ext cx="142876" cy="14287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643306" y="4572008"/>
              <a:ext cx="142876" cy="14287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2480" y="214290"/>
            <a:ext cx="153439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err="1" smtClean="0">
                <a:latin typeface="Times New Roman" pitchFamily="18" charset="0"/>
                <a:cs typeface="Times New Roman" pitchFamily="18" charset="0"/>
              </a:rPr>
              <a:t>Concluzii</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5121" name="Rectangle 1"/>
          <p:cNvSpPr>
            <a:spLocks noChangeArrowheads="1"/>
          </p:cNvSpPr>
          <p:nvPr/>
        </p:nvSpPr>
        <p:spPr bwMode="auto">
          <a:xfrm>
            <a:off x="285720" y="642918"/>
            <a:ext cx="8501122"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lang="en-US" sz="2200" dirty="0" smtClean="0">
                <a:latin typeface="Times New Roman" pitchFamily="18" charset="0"/>
                <a:ea typeface="Calibri" pitchFamily="34" charset="0"/>
                <a:cs typeface="Times New Roman" pitchFamily="18" charset="0"/>
              </a:rPr>
              <a:t>Se </a:t>
            </a:r>
            <a:r>
              <a:rPr lang="en-US" sz="2200" dirty="0" err="1" smtClean="0">
                <a:latin typeface="Times New Roman" pitchFamily="18" charset="0"/>
                <a:ea typeface="Calibri" pitchFamily="34" charset="0"/>
                <a:cs typeface="Times New Roman" pitchFamily="18" charset="0"/>
              </a:rPr>
              <a:t>constată</a:t>
            </a:r>
            <a:r>
              <a:rPr lang="en-US" sz="2200" dirty="0" smtClean="0">
                <a:latin typeface="Times New Roman" pitchFamily="18" charset="0"/>
                <a:ea typeface="Calibri" pitchFamily="34" charset="0"/>
                <a:cs typeface="Times New Roman" pitchFamily="18" charset="0"/>
              </a:rPr>
              <a:t> o </a:t>
            </a:r>
            <a:r>
              <a:rPr lang="en-US" sz="2200" b="1" dirty="0" err="1" smtClean="0">
                <a:latin typeface="Times New Roman" pitchFamily="18" charset="0"/>
                <a:ea typeface="Calibri" pitchFamily="34" charset="0"/>
                <a:cs typeface="Times New Roman" pitchFamily="18" charset="0"/>
              </a:rPr>
              <a:t>diminuare</a:t>
            </a:r>
            <a:r>
              <a:rPr lang="en-US" sz="2200" b="1" dirty="0" smtClean="0">
                <a:latin typeface="Times New Roman" pitchFamily="18" charset="0"/>
                <a:ea typeface="Calibri" pitchFamily="34" charset="0"/>
                <a:cs typeface="Times New Roman" pitchFamily="18" charset="0"/>
              </a:rPr>
              <a:t> </a:t>
            </a:r>
            <a:r>
              <a:rPr lang="en-US" sz="2200" b="1" dirty="0" err="1" smtClean="0">
                <a:latin typeface="Times New Roman" pitchFamily="18" charset="0"/>
                <a:ea typeface="Calibri" pitchFamily="34" charset="0"/>
                <a:cs typeface="Times New Roman" pitchFamily="18" charset="0"/>
              </a:rPr>
              <a:t>semnificativă</a:t>
            </a:r>
            <a:r>
              <a:rPr lang="en-US" sz="2200" b="1" dirty="0" smtClean="0">
                <a:latin typeface="Times New Roman" pitchFamily="18" charset="0"/>
                <a:ea typeface="Calibri" pitchFamily="34" charset="0"/>
                <a:cs typeface="Times New Roman" pitchFamily="18" charset="0"/>
              </a:rPr>
              <a:t> </a:t>
            </a:r>
            <a:r>
              <a:rPr lang="en-US" sz="2200" dirty="0" smtClean="0">
                <a:latin typeface="Times New Roman" pitchFamily="18" charset="0"/>
                <a:ea typeface="Calibri" pitchFamily="34" charset="0"/>
                <a:cs typeface="Times New Roman" pitchFamily="18" charset="0"/>
              </a:rPr>
              <a:t>a </a:t>
            </a:r>
            <a:r>
              <a:rPr lang="en-US" sz="2200" dirty="0" err="1" smtClean="0">
                <a:latin typeface="Times New Roman" pitchFamily="18" charset="0"/>
                <a:ea typeface="Calibri" pitchFamily="34" charset="0"/>
                <a:cs typeface="Times New Roman" pitchFamily="18" charset="0"/>
              </a:rPr>
              <a:t>numărului</a:t>
            </a:r>
            <a:r>
              <a:rPr lang="en-US" sz="2200" dirty="0" smtClean="0">
                <a:latin typeface="Times New Roman" pitchFamily="18" charset="0"/>
                <a:ea typeface="Calibri" pitchFamily="34" charset="0"/>
                <a:cs typeface="Times New Roman" pitchFamily="18" charset="0"/>
              </a:rPr>
              <a:t> de </a:t>
            </a:r>
            <a:r>
              <a:rPr lang="en-US" sz="2200" dirty="0" err="1" smtClean="0">
                <a:latin typeface="Times New Roman" pitchFamily="18" charset="0"/>
                <a:ea typeface="Calibri" pitchFamily="34" charset="0"/>
                <a:cs typeface="Times New Roman" pitchFamily="18" charset="0"/>
              </a:rPr>
              <a:t>absențe</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și</a:t>
            </a:r>
            <a:r>
              <a:rPr lang="en-US" sz="2200" dirty="0" smtClean="0">
                <a:latin typeface="Times New Roman" pitchFamily="18" charset="0"/>
                <a:ea typeface="Calibri" pitchFamily="34" charset="0"/>
                <a:cs typeface="Times New Roman" pitchFamily="18" charset="0"/>
              </a:rPr>
              <a:t> a </a:t>
            </a:r>
            <a:r>
              <a:rPr lang="en-US" sz="2200" dirty="0" err="1" smtClean="0">
                <a:latin typeface="Times New Roman" pitchFamily="18" charset="0"/>
                <a:ea typeface="Calibri" pitchFamily="34" charset="0"/>
                <a:cs typeface="Times New Roman" pitchFamily="18" charset="0"/>
              </a:rPr>
              <a:t>cazurilor</a:t>
            </a:r>
            <a:r>
              <a:rPr lang="en-US" sz="2200" dirty="0" smtClean="0">
                <a:latin typeface="Times New Roman" pitchFamily="18" charset="0"/>
                <a:ea typeface="Calibri" pitchFamily="34" charset="0"/>
                <a:cs typeface="Times New Roman" pitchFamily="18" charset="0"/>
              </a:rPr>
              <a:t> de </a:t>
            </a:r>
            <a:r>
              <a:rPr lang="en-US" sz="2200" dirty="0" err="1" smtClean="0">
                <a:latin typeface="Times New Roman" pitchFamily="18" charset="0"/>
                <a:ea typeface="Calibri" pitchFamily="34" charset="0"/>
                <a:cs typeface="Times New Roman" pitchFamily="18" charset="0"/>
              </a:rPr>
              <a:t>agresivitate</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școlară</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în</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primii</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doi</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ani</a:t>
            </a:r>
            <a:r>
              <a:rPr lang="en-US" sz="2200" dirty="0" smtClean="0">
                <a:latin typeface="Times New Roman" pitchFamily="18" charset="0"/>
                <a:ea typeface="Calibri" pitchFamily="34" charset="0"/>
                <a:cs typeface="Times New Roman" pitchFamily="18" charset="0"/>
              </a:rPr>
              <a:t> de </a:t>
            </a:r>
            <a:r>
              <a:rPr lang="en-US" sz="2200" dirty="0" err="1" smtClean="0">
                <a:latin typeface="Times New Roman" pitchFamily="18" charset="0"/>
                <a:ea typeface="Calibri" pitchFamily="34" charset="0"/>
                <a:cs typeface="Times New Roman" pitchFamily="18" charset="0"/>
              </a:rPr>
              <a:t>implementare</a:t>
            </a:r>
            <a:r>
              <a:rPr lang="en-US" sz="2200" dirty="0" smtClean="0">
                <a:latin typeface="Times New Roman" pitchFamily="18" charset="0"/>
                <a:ea typeface="Calibri" pitchFamily="34" charset="0"/>
                <a:cs typeface="Times New Roman" pitchFamily="18" charset="0"/>
              </a:rPr>
              <a:t> a </a:t>
            </a:r>
            <a:r>
              <a:rPr lang="en-US" sz="2200" dirty="0" err="1" smtClean="0">
                <a:latin typeface="Times New Roman" pitchFamily="18" charset="0"/>
                <a:ea typeface="Calibri" pitchFamily="34" charset="0"/>
                <a:cs typeface="Times New Roman" pitchFamily="18" charset="0"/>
              </a:rPr>
              <a:t>proiectului</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Europa</a:t>
            </a:r>
            <a:r>
              <a:rPr lang="en-US" sz="2200" dirty="0" smtClean="0">
                <a:latin typeface="Times New Roman" pitchFamily="18" charset="0"/>
                <a:ea typeface="Calibri" pitchFamily="34" charset="0"/>
                <a:cs typeface="Times New Roman" pitchFamily="18" charset="0"/>
              </a:rPr>
              <a:t> </a:t>
            </a:r>
            <a:r>
              <a:rPr lang="en-US" sz="2200" dirty="0" err="1" smtClean="0">
                <a:latin typeface="Times New Roman" pitchFamily="18" charset="0"/>
                <a:ea typeface="Calibri" pitchFamily="34" charset="0"/>
                <a:cs typeface="Times New Roman" pitchFamily="18" charset="0"/>
              </a:rPr>
              <a:t>pe</a:t>
            </a:r>
            <a:r>
              <a:rPr lang="en-US" sz="2200" dirty="0" smtClean="0">
                <a:latin typeface="Times New Roman" pitchFamily="18" charset="0"/>
                <a:ea typeface="Calibri" pitchFamily="34" charset="0"/>
                <a:cs typeface="Times New Roman" pitchFamily="18" charset="0"/>
              </a:rPr>
              <a:t> 7 </a:t>
            </a:r>
            <a:r>
              <a:rPr lang="en-US" sz="2200" dirty="0" err="1" smtClean="0">
                <a:latin typeface="Times New Roman" pitchFamily="18" charset="0"/>
                <a:ea typeface="Calibri" pitchFamily="34" charset="0"/>
                <a:cs typeface="Times New Roman" pitchFamily="18" charset="0"/>
              </a:rPr>
              <a:t>coline</a:t>
            </a:r>
            <a:r>
              <a:rPr lang="en-US" sz="2200" dirty="0" smtClean="0">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Char char="-"/>
              <a:tabLst/>
            </a:pPr>
            <a:endParaRPr lang="en-US" sz="22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ro-RO"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Din datele obținute la testul inițial, se observă că cele mai frecvente forme de violenţă şcolară  la care elevii au participat  sunt </a:t>
            </a:r>
            <a:r>
              <a:rPr kumimoji="0" lang="ro-RO"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violenţele verbale </a:t>
            </a:r>
            <a:r>
              <a:rPr kumimoji="0" lang="ro-RO"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(injurii, jigniri) şi </a:t>
            </a:r>
            <a:r>
              <a:rPr kumimoji="0" lang="ro-RO"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violența psihologică </a:t>
            </a:r>
            <a:r>
              <a:rPr kumimoji="0" lang="ro-RO"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(bulling, constrângeri de orice fel, provocări de suferințe mentale etc). </a:t>
            </a: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lang="en-US" sz="2200" dirty="0" smtClean="0">
                <a:latin typeface="Times New Roman" pitchFamily="18" charset="0"/>
                <a:ea typeface="Calibri" pitchFamily="34" charset="0"/>
                <a:cs typeface="Times New Roman" pitchFamily="18" charset="0"/>
              </a:rPr>
              <a:t> </a:t>
            </a:r>
            <a:r>
              <a:rPr kumimoji="0" lang="ro-RO"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 s-a obținut un prag  semnificativ în cazul violenței fizice inițiale și cea finală. O explicație ar putea fi că majoritatea subiecților au fost de gen feminin. Fetele fiind mai puțin violente fizic, la ele se observă, de obicei, o violență verbală și psihologică mai mare. </a:t>
            </a:r>
            <a:endParaRPr kumimoji="0" lang="ro-RO"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71480"/>
            <a:ext cx="8215370" cy="4708981"/>
          </a:xfrm>
          <a:prstGeom prst="rect">
            <a:avLst/>
          </a:prstGeom>
        </p:spPr>
        <p:txBody>
          <a:bodyPr wrap="square">
            <a:spAutoFit/>
          </a:bodyPr>
          <a:lstStyle/>
          <a:p>
            <a:pPr algn="just" fontAlgn="base">
              <a:spcBef>
                <a:spcPct val="0"/>
              </a:spcBef>
              <a:spcAft>
                <a:spcPct val="0"/>
              </a:spcAft>
              <a:buFontTx/>
              <a:buChar char="-"/>
            </a:pPr>
            <a:r>
              <a:rPr lang="ro-RO" sz="2000" dirty="0" smtClean="0">
                <a:latin typeface="Times New Roman" pitchFamily="18" charset="0"/>
                <a:cs typeface="Times New Roman" pitchFamily="18" charset="0"/>
              </a:rPr>
              <a:t>Rezultatele obținute la test</a:t>
            </a:r>
            <a:r>
              <a:rPr lang="en-US" sz="2000" dirty="0" err="1" smtClean="0">
                <a:latin typeface="Times New Roman" pitchFamily="18" charset="0"/>
                <a:cs typeface="Times New Roman" pitchFamily="18" charset="0"/>
              </a:rPr>
              <a:t>ele</a:t>
            </a:r>
            <a:r>
              <a:rPr lang="ro-RO" sz="2000" dirty="0" smtClean="0">
                <a:latin typeface="Times New Roman" pitchFamily="18" charset="0"/>
                <a:cs typeface="Times New Roman" pitchFamily="18" charset="0"/>
              </a:rPr>
              <a:t> final</a:t>
            </a:r>
            <a:r>
              <a:rPr lang="en-US" sz="2000" dirty="0" smtClean="0">
                <a:latin typeface="Times New Roman" pitchFamily="18" charset="0"/>
                <a:cs typeface="Times New Roman" pitchFamily="18" charset="0"/>
              </a:rPr>
              <a:t>e</a:t>
            </a:r>
            <a:r>
              <a:rPr lang="ro-RO" sz="2000" dirty="0" smtClean="0">
                <a:latin typeface="Times New Roman" pitchFamily="18" charset="0"/>
                <a:cs typeface="Times New Roman" pitchFamily="18" charset="0"/>
              </a:rPr>
              <a:t> ne arată o </a:t>
            </a:r>
            <a:r>
              <a:rPr lang="ro-RO" sz="2000" b="1" dirty="0" smtClean="0">
                <a:latin typeface="Times New Roman" pitchFamily="18" charset="0"/>
                <a:cs typeface="Times New Roman" pitchFamily="18" charset="0"/>
              </a:rPr>
              <a:t>creștere a stimei de sine </a:t>
            </a:r>
            <a:r>
              <a:rPr lang="ro-RO" sz="2000" dirty="0" smtClean="0">
                <a:latin typeface="Times New Roman" pitchFamily="18" charset="0"/>
                <a:cs typeface="Times New Roman" pitchFamily="18" charset="0"/>
              </a:rPr>
              <a:t>în rândul elevilor corelată cu o </a:t>
            </a:r>
            <a:r>
              <a:rPr lang="ro-RO" sz="2000" b="1" dirty="0" smtClean="0">
                <a:latin typeface="Times New Roman" pitchFamily="18" charset="0"/>
                <a:cs typeface="Times New Roman" pitchFamily="18" charset="0"/>
              </a:rPr>
              <a:t>diminuare semnificativă a violenței psihologice și a violenței verbale.</a:t>
            </a:r>
            <a:r>
              <a:rPr lang="ro-RO"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fontAlgn="base">
              <a:spcBef>
                <a:spcPct val="0"/>
              </a:spcBef>
              <a:spcAft>
                <a:spcPct val="0"/>
              </a:spcAft>
              <a:buFontTx/>
              <a:buChar char="-"/>
            </a:pPr>
            <a:endParaRPr lang="en-US" sz="2000" dirty="0" smtClean="0">
              <a:latin typeface="Times New Roman" pitchFamily="18" charset="0"/>
              <a:cs typeface="Times New Roman" pitchFamily="18" charset="0"/>
            </a:endParaRPr>
          </a:p>
          <a:p>
            <a:pPr algn="just" fontAlgn="base">
              <a:spcBef>
                <a:spcPct val="0"/>
              </a:spcBef>
              <a:spcAft>
                <a:spcPct val="0"/>
              </a:spcAft>
              <a:buFontTx/>
              <a:buChar char="-"/>
            </a:pPr>
            <a:r>
              <a:rPr lang="ro-RO" sz="2200" dirty="0" smtClean="0">
                <a:latin typeface="Times New Roman" pitchFamily="18" charset="0"/>
                <a:cs typeface="Times New Roman" pitchFamily="18" charset="0"/>
              </a:rPr>
              <a:t>Acest lucru ar putea fi explicat de activitățile susținute în cadrul școlii noastre în cadrul programelor școlare, dar și odată cu începerea activităților proiectului ,,Europa pe șapte coline” privind: conștientizarea, prevenția și combaterea violenței școlare prin activități care au urmărit creșterea responsabilității elevilor, dezvoltarea gândirii critice, gestionarea emoțiilor, respectului de sine și față de ceilalți, lucrul în echipă, dezvoltarea capacității de a acceptare a tuturor indiferent de cultură, etnie, religie și dizabilitate, apartenența la un spațiu comun european etc.</a:t>
            </a:r>
            <a:endParaRPr lang="en-US" sz="2200" dirty="0" smtClean="0">
              <a:latin typeface="Times New Roman" pitchFamily="18" charset="0"/>
              <a:cs typeface="Times New Roman" pitchFamily="18" charset="0"/>
            </a:endParaRPr>
          </a:p>
          <a:p>
            <a:pPr algn="just" fontAlgn="base">
              <a:spcBef>
                <a:spcPct val="0"/>
              </a:spcBef>
              <a:spcAft>
                <a:spcPct val="0"/>
              </a:spcAft>
              <a:buFontTx/>
              <a:buChar char="-"/>
            </a:pPr>
            <a:endParaRPr lang="en-US" sz="2200" dirty="0" smtClean="0">
              <a:latin typeface="Times New Roman" pitchFamily="18" charset="0"/>
              <a:cs typeface="Times New Roman" pitchFamily="18" charset="0"/>
            </a:endParaRPr>
          </a:p>
        </p:txBody>
      </p:sp>
      <p:grpSp>
        <p:nvGrpSpPr>
          <p:cNvPr id="5" name="Group 4"/>
          <p:cNvGrpSpPr/>
          <p:nvPr/>
        </p:nvGrpSpPr>
        <p:grpSpPr>
          <a:xfrm>
            <a:off x="1285852" y="5095889"/>
            <a:ext cx="7143800" cy="642281"/>
            <a:chOff x="1285852" y="5095889"/>
            <a:chExt cx="7143800" cy="642281"/>
          </a:xfrm>
        </p:grpSpPr>
        <p:sp>
          <p:nvSpPr>
            <p:cNvPr id="3" name="Rectangle 2"/>
            <p:cNvSpPr/>
            <p:nvPr/>
          </p:nvSpPr>
          <p:spPr>
            <a:xfrm>
              <a:off x="2714612" y="5214950"/>
              <a:ext cx="5715040" cy="523220"/>
            </a:xfrm>
            <a:prstGeom prst="rect">
              <a:avLst/>
            </a:prstGeom>
          </p:spPr>
          <p:txBody>
            <a:bodyPr wrap="square">
              <a:spAutoFit/>
            </a:bodyPr>
            <a:lstStyle/>
            <a:p>
              <a:pPr algn="ct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 </a:t>
              </a:r>
              <a:r>
                <a:rPr lang="vi-VN" sz="2800" b="1" dirty="0" smtClean="0">
                  <a:solidFill>
                    <a:srgbClr val="0070C0"/>
                  </a:solidFill>
                  <a:latin typeface="Times New Roman" pitchFamily="18" charset="0"/>
                  <a:cs typeface="Times New Roman" pitchFamily="18" charset="0"/>
                </a:rPr>
                <a:t>schimbă vieţi, deschide minţ</a:t>
              </a:r>
              <a:r>
                <a:rPr lang="en-US" sz="2800" b="1" dirty="0" err="1" smtClean="0">
                  <a:solidFill>
                    <a:srgbClr val="0070C0"/>
                  </a:solidFill>
                  <a:latin typeface="Times New Roman" pitchFamily="18" charset="0"/>
                  <a:cs typeface="Times New Roman" pitchFamily="18" charset="0"/>
                </a:rPr>
                <a:t>i</a:t>
              </a:r>
              <a:r>
                <a:rPr lang="en-US" sz="2800" b="1" dirty="0" smtClean="0">
                  <a:solidFill>
                    <a:srgbClr val="0070C0"/>
                  </a:solidFill>
                  <a:latin typeface="Times New Roman" pitchFamily="18" charset="0"/>
                  <a:cs typeface="Times New Roman" pitchFamily="18" charset="0"/>
                </a:rPr>
                <a:t>!</a:t>
              </a:r>
              <a:endParaRPr lang="en-US" sz="2800" b="1" dirty="0">
                <a:solidFill>
                  <a:srgbClr val="0070C0"/>
                </a:solidFill>
                <a:latin typeface="Times New Roman" pitchFamily="18" charset="0"/>
                <a:cs typeface="Times New Roman" pitchFamily="18" charset="0"/>
              </a:endParaRPr>
            </a:p>
          </p:txBody>
        </p:sp>
        <p:pic>
          <p:nvPicPr>
            <p:cNvPr id="1026" name="Picture 2" descr="D:\K 2 Holban\Implementare Europa pe 7 coline\Studiu comparativ_sitemul de invatamant din Romania_Spania_Italia_turcia\sigla erasmus.png"/>
            <p:cNvPicPr>
              <a:picLocks noChangeAspect="1" noChangeArrowheads="1"/>
            </p:cNvPicPr>
            <p:nvPr/>
          </p:nvPicPr>
          <p:blipFill>
            <a:blip r:embed="rId2"/>
            <a:srcRect/>
            <a:stretch>
              <a:fillRect/>
            </a:stretch>
          </p:blipFill>
          <p:spPr bwMode="auto">
            <a:xfrm>
              <a:off x="1285852" y="5095889"/>
              <a:ext cx="2222053" cy="547689"/>
            </a:xfrm>
            <a:prstGeom prst="rect">
              <a:avLst/>
            </a:prstGeom>
            <a:noFill/>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Lenovo\Desktop\sigle proiect.png"/>
          <p:cNvPicPr>
            <a:picLocks noChangeAspect="1" noChangeArrowheads="1"/>
          </p:cNvPicPr>
          <p:nvPr/>
        </p:nvPicPr>
        <p:blipFill>
          <a:blip r:embed="rId2"/>
          <a:srcRect l="23097"/>
          <a:stretch>
            <a:fillRect/>
          </a:stretch>
        </p:blipFill>
        <p:spPr bwMode="auto">
          <a:xfrm>
            <a:off x="1201640" y="214290"/>
            <a:ext cx="6740720" cy="1529599"/>
          </a:xfrm>
          <a:prstGeom prst="rect">
            <a:avLst/>
          </a:prstGeom>
          <a:noFill/>
          <a:ln w="9525">
            <a:noFill/>
            <a:miter lim="800000"/>
            <a:headEnd/>
            <a:tailEnd/>
          </a:ln>
        </p:spPr>
      </p:pic>
      <p:sp>
        <p:nvSpPr>
          <p:cNvPr id="3" name="Rectangle 2"/>
          <p:cNvSpPr/>
          <p:nvPr/>
        </p:nvSpPr>
        <p:spPr>
          <a:xfrm>
            <a:off x="571472" y="3429000"/>
            <a:ext cx="8300669" cy="1938992"/>
          </a:xfrm>
          <a:prstGeom prst="rect">
            <a:avLst/>
          </a:prstGeom>
        </p:spPr>
        <p:txBody>
          <a:bodyPr wrap="none">
            <a:spAutoFit/>
          </a:bodyPr>
          <a:lstStyle/>
          <a:p>
            <a:pPr algn="ctr"/>
            <a:r>
              <a:rPr lang="en-US" sz="60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Mulțumesc</a:t>
            </a:r>
            <a:r>
              <a:rPr lang="en-US" sz="6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60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pentru</a:t>
            </a:r>
            <a:r>
              <a:rPr lang="en-US" sz="6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6000"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atenție</a:t>
            </a:r>
            <a:r>
              <a:rPr lang="en-US" sz="6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pPr algn="ctr"/>
            <a:endParaRPr lang="en-US" sz="6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28564" y="780992"/>
            <a:ext cx="87154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creștere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numărului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absențe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anul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școlar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2016-2017: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36821 </a:t>
            </a:r>
            <a:r>
              <a:rPr kumimoji="0" lang="en-US"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absențe</a:t>
            </a:r>
            <a:r>
              <a:rPr lang="en-US" sz="2000" dirty="0" smtClean="0">
                <a:latin typeface="Times New Roman" pitchFamily="18" charset="0"/>
                <a:ea typeface="Calibri" pitchFamily="34" charset="0"/>
                <a:cs typeface="Times New Roman" pitchFamily="18" charset="0"/>
              </a:rPr>
              <a:t>. 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fost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creștere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16,3% a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absențelor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față</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anul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precedent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și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68 de </a:t>
            </a:r>
            <a:r>
              <a:rPr kumimoji="0" lang="en-US"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elevi</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care au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avut</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o </a:t>
            </a:r>
            <a:r>
              <a:rPr kumimoji="0" lang="en-US" sz="20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frecvență</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foarte</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redusă</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şcoală</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număr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mare de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copii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provin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medii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socio-</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economice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defavorizate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274 de</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elevi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(din centre de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plasament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zone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rurale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romi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familii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monoparentale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și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265 cu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dizabilități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numărul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mare de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elevi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cu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agresivitate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școlară</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în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anul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școlar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2015-2016 au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existat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80 de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cazuri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în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anul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școlar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2016-2017 au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fost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102 </a:t>
            </a:r>
            <a:r>
              <a:rPr kumimoji="0" lang="en-US"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cazuri</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creștere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cu 27,5%)</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571472" y="4133214"/>
            <a:ext cx="8429684" cy="1938992"/>
          </a:xfrm>
          <a:prstGeom prst="rect">
            <a:avLst/>
          </a:prstGeom>
        </p:spPr>
        <p:txBody>
          <a:bodyPr wrap="square">
            <a:spAutoFit/>
          </a:bodyPr>
          <a:lstStyle/>
          <a:p>
            <a:pPr marL="342900" indent="-342900" algn="just">
              <a:buAutoNum type="arabicPeriod"/>
            </a:pPr>
            <a:r>
              <a:rPr lang="vi-VN" sz="2000" dirty="0" smtClean="0">
                <a:latin typeface="Times New Roman" pitchFamily="18" charset="0"/>
                <a:cs typeface="Times New Roman" pitchFamily="18" charset="0"/>
              </a:rPr>
              <a:t>Reducerea numărului de absen</a:t>
            </a:r>
            <a:r>
              <a:rPr lang="en-US"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e cu 10%, în primii 2 ani după încheierea proiectului, prin implicarea elevilor în activități extracurriculare care le vor dezvolta stima de sine și motivația de învățare</a:t>
            </a:r>
            <a:endParaRPr lang="en-US" sz="2000" dirty="0" smtClean="0">
              <a:latin typeface="Times New Roman" pitchFamily="18" charset="0"/>
              <a:cs typeface="Times New Roman" pitchFamily="18" charset="0"/>
            </a:endParaRPr>
          </a:p>
          <a:p>
            <a:pPr marL="342900" indent="-342900" algn="just">
              <a:buAutoNum type="arabicPeriod"/>
            </a:pPr>
            <a:r>
              <a:rPr lang="vi-VN" sz="2000" dirty="0" smtClean="0">
                <a:latin typeface="Times New Roman" pitchFamily="18" charset="0"/>
                <a:cs typeface="Times New Roman" pitchFamily="18" charset="0"/>
              </a:rPr>
              <a:t>Reducerea numărului de cazuri de violență școlară cu 20% în primii 2 ani după încheierea proiectului prin dezvoltarea competențelor (munca în echipă, toleranță, empatie socială)</a:t>
            </a:r>
            <a:endParaRPr lang="en-US" sz="2000" dirty="0">
              <a:latin typeface="Times New Roman" pitchFamily="18" charset="0"/>
              <a:cs typeface="Times New Roman" pitchFamily="18" charset="0"/>
            </a:endParaRPr>
          </a:p>
        </p:txBody>
      </p:sp>
      <p:sp>
        <p:nvSpPr>
          <p:cNvPr id="4" name="TextBox 3"/>
          <p:cNvSpPr txBox="1"/>
          <p:nvPr/>
        </p:nvSpPr>
        <p:spPr>
          <a:xfrm>
            <a:off x="642910" y="3743270"/>
            <a:ext cx="8215370" cy="400110"/>
          </a:xfrm>
          <a:prstGeom prst="rect">
            <a:avLst/>
          </a:prstGeom>
          <a:noFill/>
        </p:spPr>
        <p:txBody>
          <a:bodyPr wrap="square" rtlCol="0">
            <a:spAutoFit/>
          </a:bodyPr>
          <a:lstStyle/>
          <a:p>
            <a:r>
              <a:rPr lang="en-US" sz="2000" b="1" dirty="0" err="1" smtClean="0">
                <a:latin typeface="Times New Roman" pitchFamily="18" charset="0"/>
                <a:cs typeface="Times New Roman" pitchFamily="18" charset="0"/>
              </a:rPr>
              <a:t>Primele</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obiective</a:t>
            </a:r>
            <a:r>
              <a:rPr lang="en-US" sz="2000" b="1" dirty="0" smtClean="0">
                <a:latin typeface="Times New Roman" pitchFamily="18" charset="0"/>
                <a:cs typeface="Times New Roman" pitchFamily="18" charset="0"/>
              </a:rPr>
              <a:t> ale </a:t>
            </a:r>
            <a:r>
              <a:rPr lang="en-US" sz="2000" b="1" dirty="0" err="1" smtClean="0">
                <a:latin typeface="Times New Roman" pitchFamily="18" charset="0"/>
                <a:cs typeface="Times New Roman" pitchFamily="18" charset="0"/>
              </a:rPr>
              <a:t>proiectului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Europa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a:t>
            </a:r>
            <a:r>
              <a:rPr lang="en-US" sz="2000" b="1" dirty="0" smtClean="0">
                <a:latin typeface="Times New Roman" pitchFamily="18" charset="0"/>
                <a:cs typeface="Times New Roman" pitchFamily="18" charset="0"/>
              </a:rPr>
              <a:t> 7 </a:t>
            </a:r>
            <a:r>
              <a:rPr lang="en-US" sz="2000" b="1" dirty="0" err="1" smtClean="0">
                <a:latin typeface="Times New Roman" pitchFamily="18" charset="0"/>
                <a:cs typeface="Times New Roman" pitchFamily="18" charset="0"/>
              </a:rPr>
              <a:t>coline</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5" name="TextBox 4"/>
          <p:cNvSpPr txBox="1"/>
          <p:nvPr/>
        </p:nvSpPr>
        <p:spPr>
          <a:xfrm>
            <a:off x="642910" y="285728"/>
            <a:ext cx="7643866"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Date </a:t>
            </a:r>
            <a:r>
              <a:rPr lang="en-US" sz="2000" b="1" dirty="0" err="1" smtClean="0">
                <a:latin typeface="Times New Roman" pitchFamily="18" charset="0"/>
                <a:cs typeface="Times New Roman" pitchFamily="18" charset="0"/>
              </a:rPr>
              <a:t>statistice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momentul</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depunerii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proiectului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martie</a:t>
            </a:r>
            <a:r>
              <a:rPr lang="en-US" sz="2000" b="1" dirty="0" smtClean="0">
                <a:latin typeface="Times New Roman" pitchFamily="18" charset="0"/>
                <a:cs typeface="Times New Roman" pitchFamily="18" charset="0"/>
              </a:rPr>
              <a:t> 2018):   </a:t>
            </a:r>
            <a:endParaRPr lang="en-US" sz="20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429552" cy="707886"/>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Numărul</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cazurilor</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absențe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primii</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ani</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implementare</a:t>
            </a:r>
            <a:r>
              <a:rPr lang="en-US" sz="2000" b="1" dirty="0" smtClean="0">
                <a:latin typeface="Times New Roman" pitchFamily="18" charset="0"/>
                <a:cs typeface="Times New Roman" pitchFamily="18" charset="0"/>
              </a:rPr>
              <a:t> a </a:t>
            </a:r>
            <a:r>
              <a:rPr lang="en-US" sz="2000" b="1" dirty="0" err="1" smtClean="0">
                <a:latin typeface="Times New Roman" pitchFamily="18" charset="0"/>
                <a:cs typeface="Times New Roman" pitchFamily="18" charset="0"/>
              </a:rPr>
              <a:t>proiectului</a:t>
            </a:r>
            <a:endParaRPr lang="en-US" sz="2000" b="1" dirty="0">
              <a:latin typeface="Times New Roman" pitchFamily="18" charset="0"/>
              <a:cs typeface="Times New Roman" pitchFamily="18" charset="0"/>
            </a:endParaRPr>
          </a:p>
        </p:txBody>
      </p:sp>
      <p:sp>
        <p:nvSpPr>
          <p:cNvPr id="5" name="TextBox 4"/>
          <p:cNvSpPr txBox="1"/>
          <p:nvPr/>
        </p:nvSpPr>
        <p:spPr>
          <a:xfrm>
            <a:off x="928662" y="4929198"/>
            <a:ext cx="7858180" cy="830997"/>
          </a:xfrm>
          <a:prstGeom prst="rect">
            <a:avLst/>
          </a:prstGeom>
          <a:noFill/>
        </p:spPr>
        <p:txBody>
          <a:bodyPr wrap="square" rtlCol="0">
            <a:spAutoFit/>
          </a:bodyPr>
          <a:lstStyle/>
          <a:p>
            <a:pPr indent="361950"/>
            <a:r>
              <a:rPr lang="en-US" sz="2400" b="1" dirty="0" err="1" smtClean="0">
                <a:latin typeface="Times New Roman" pitchFamily="18" charset="0"/>
                <a:cs typeface="Times New Roman" pitchFamily="18" charset="0"/>
              </a:rPr>
              <a:t>În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anul</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școlar</a:t>
            </a:r>
            <a:r>
              <a:rPr lang="en-US" sz="2400" b="1" dirty="0" smtClean="0">
                <a:latin typeface="Times New Roman" pitchFamily="18" charset="0"/>
                <a:cs typeface="Times New Roman" pitchFamily="18" charset="0"/>
              </a:rPr>
              <a:t> 2019 – 2020 se </a:t>
            </a:r>
            <a:r>
              <a:rPr lang="en-US" sz="2400" b="1" dirty="0" err="1" smtClean="0">
                <a:latin typeface="Times New Roman" pitchFamily="18" charset="0"/>
                <a:cs typeface="Times New Roman" pitchFamily="18" charset="0"/>
              </a:rPr>
              <a:t>înregistrează</a:t>
            </a:r>
            <a:r>
              <a:rPr lang="en-US" sz="2400" b="1" dirty="0" smtClean="0">
                <a:latin typeface="Times New Roman" pitchFamily="18" charset="0"/>
                <a:cs typeface="Times New Roman" pitchFamily="18" charset="0"/>
              </a:rPr>
              <a:t> un </a:t>
            </a:r>
            <a:r>
              <a:rPr lang="en-US" sz="2400" b="1" dirty="0" err="1" smtClean="0">
                <a:latin typeface="Times New Roman" pitchFamily="18" charset="0"/>
                <a:cs typeface="Times New Roman" pitchFamily="18" charset="0"/>
              </a:rPr>
              <a:t>număr</a:t>
            </a:r>
            <a:r>
              <a:rPr lang="en-US" sz="2400" b="1" dirty="0" smtClean="0">
                <a:latin typeface="Times New Roman" pitchFamily="18" charset="0"/>
                <a:cs typeface="Times New Roman" pitchFamily="18" charset="0"/>
              </a:rPr>
              <a:t> de 31409 </a:t>
            </a:r>
            <a:r>
              <a:rPr lang="en-US" sz="2400" b="1" dirty="0" err="1" smtClean="0">
                <a:latin typeface="Times New Roman" pitchFamily="18" charset="0"/>
                <a:cs typeface="Times New Roman" pitchFamily="18" charset="0"/>
              </a:rPr>
              <a:t>absențe</a:t>
            </a:r>
            <a:r>
              <a:rPr lang="en-US" sz="2400" b="1" dirty="0" smtClean="0">
                <a:latin typeface="Times New Roman" pitchFamily="18" charset="0"/>
                <a:cs typeface="Times New Roman" pitchFamily="18" charset="0"/>
              </a:rPr>
              <a:t>. Se </a:t>
            </a:r>
            <a:r>
              <a:rPr lang="en-US" sz="2400" b="1" dirty="0" err="1" smtClean="0">
                <a:latin typeface="Times New Roman" pitchFamily="18" charset="0"/>
                <a:cs typeface="Times New Roman" pitchFamily="18" charset="0"/>
              </a:rPr>
              <a:t>constată</a:t>
            </a:r>
            <a:r>
              <a:rPr lang="en-US" sz="2400" b="1" dirty="0" smtClean="0">
                <a:latin typeface="Times New Roman" pitchFamily="18" charset="0"/>
                <a:cs typeface="Times New Roman" pitchFamily="18" charset="0"/>
              </a:rPr>
              <a:t> o </a:t>
            </a:r>
            <a:r>
              <a:rPr lang="en-US" sz="2400" b="1" dirty="0" err="1" smtClean="0">
                <a:latin typeface="Times New Roman" pitchFamily="18" charset="0"/>
                <a:cs typeface="Times New Roman" pitchFamily="18" charset="0"/>
              </a:rPr>
              <a:t>diminuare</a:t>
            </a:r>
            <a:r>
              <a:rPr lang="en-US" sz="2400" b="1" dirty="0" smtClean="0">
                <a:latin typeface="Times New Roman" pitchFamily="18" charset="0"/>
                <a:cs typeface="Times New Roman" pitchFamily="18" charset="0"/>
              </a:rPr>
              <a:t> cu 14,7%.</a:t>
            </a:r>
            <a:endParaRPr lang="en-US" sz="2400" b="1" dirty="0">
              <a:latin typeface="Times New Roman" pitchFamily="18" charset="0"/>
              <a:cs typeface="Times New Roman" pitchFamily="18" charset="0"/>
            </a:endParaRPr>
          </a:p>
        </p:txBody>
      </p:sp>
      <p:graphicFrame>
        <p:nvGraphicFramePr>
          <p:cNvPr id="6" name="Chart 5"/>
          <p:cNvGraphicFramePr/>
          <p:nvPr/>
        </p:nvGraphicFramePr>
        <p:xfrm>
          <a:off x="2286000" y="1357298"/>
          <a:ext cx="5214958" cy="344330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7429552" cy="707886"/>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Numărul</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cazurilor</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agresivitate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școlară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primii</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ani</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implementare</a:t>
            </a:r>
            <a:r>
              <a:rPr lang="en-US" sz="2000" b="1" dirty="0" smtClean="0">
                <a:latin typeface="Times New Roman" pitchFamily="18" charset="0"/>
                <a:cs typeface="Times New Roman" pitchFamily="18" charset="0"/>
              </a:rPr>
              <a:t> a </a:t>
            </a:r>
            <a:r>
              <a:rPr lang="en-US" sz="2000" b="1" dirty="0" err="1" smtClean="0">
                <a:latin typeface="Times New Roman" pitchFamily="18" charset="0"/>
                <a:cs typeface="Times New Roman" pitchFamily="18" charset="0"/>
              </a:rPr>
              <a:t>proiectului</a:t>
            </a:r>
            <a:endParaRPr lang="en-US" sz="2000" b="1" dirty="0">
              <a:latin typeface="Times New Roman" pitchFamily="18" charset="0"/>
              <a:cs typeface="Times New Roman" pitchFamily="18" charset="0"/>
            </a:endParaRPr>
          </a:p>
        </p:txBody>
      </p:sp>
      <p:graphicFrame>
        <p:nvGraphicFramePr>
          <p:cNvPr id="3" name="Chart 2"/>
          <p:cNvGraphicFramePr/>
          <p:nvPr/>
        </p:nvGraphicFramePr>
        <p:xfrm>
          <a:off x="2071670" y="1214422"/>
          <a:ext cx="5286412" cy="328614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28662" y="4929198"/>
            <a:ext cx="7858180" cy="830997"/>
          </a:xfrm>
          <a:prstGeom prst="rect">
            <a:avLst/>
          </a:prstGeom>
          <a:noFill/>
        </p:spPr>
        <p:txBody>
          <a:bodyPr wrap="square" rtlCol="0">
            <a:spAutoFit/>
          </a:bodyPr>
          <a:lstStyle/>
          <a:p>
            <a:pPr indent="361950"/>
            <a:r>
              <a:rPr lang="en-US" sz="2400" b="1" dirty="0" err="1" smtClean="0">
                <a:latin typeface="Times New Roman" pitchFamily="18" charset="0"/>
                <a:cs typeface="Times New Roman" pitchFamily="18" charset="0"/>
              </a:rPr>
              <a:t>În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anul</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școlar</a:t>
            </a:r>
            <a:r>
              <a:rPr lang="en-US" sz="2400" b="1" dirty="0" smtClean="0">
                <a:latin typeface="Times New Roman" pitchFamily="18" charset="0"/>
                <a:cs typeface="Times New Roman" pitchFamily="18" charset="0"/>
              </a:rPr>
              <a:t> 2019 – 2020 se </a:t>
            </a:r>
            <a:r>
              <a:rPr lang="en-US" sz="2400" b="1" dirty="0" err="1" smtClean="0">
                <a:latin typeface="Times New Roman" pitchFamily="18" charset="0"/>
                <a:cs typeface="Times New Roman" pitchFamily="18" charset="0"/>
              </a:rPr>
              <a:t>înregistrează</a:t>
            </a:r>
            <a:r>
              <a:rPr lang="en-US" sz="2400" b="1" dirty="0" smtClean="0">
                <a:latin typeface="Times New Roman" pitchFamily="18" charset="0"/>
                <a:cs typeface="Times New Roman" pitchFamily="18" charset="0"/>
              </a:rPr>
              <a:t> un </a:t>
            </a:r>
            <a:r>
              <a:rPr lang="en-US" sz="2400" b="1" dirty="0" err="1" smtClean="0">
                <a:latin typeface="Times New Roman" pitchFamily="18" charset="0"/>
                <a:cs typeface="Times New Roman" pitchFamily="18" charset="0"/>
              </a:rPr>
              <a:t>număr</a:t>
            </a:r>
            <a:r>
              <a:rPr lang="en-US" sz="2400" b="1" dirty="0" smtClean="0">
                <a:latin typeface="Times New Roman" pitchFamily="18" charset="0"/>
                <a:cs typeface="Times New Roman" pitchFamily="18" charset="0"/>
              </a:rPr>
              <a:t> de 76 de </a:t>
            </a:r>
            <a:r>
              <a:rPr lang="en-US" sz="2400" b="1" dirty="0" err="1" smtClean="0">
                <a:latin typeface="Times New Roman" pitchFamily="18" charset="0"/>
                <a:cs typeface="Times New Roman" pitchFamily="18" charset="0"/>
              </a:rPr>
              <a:t>cazuri</a:t>
            </a:r>
            <a:r>
              <a:rPr lang="en-US" sz="2400" b="1" dirty="0" smtClean="0">
                <a:latin typeface="Times New Roman" pitchFamily="18" charset="0"/>
                <a:cs typeface="Times New Roman" pitchFamily="18" charset="0"/>
              </a:rPr>
              <a:t>. Se </a:t>
            </a:r>
            <a:r>
              <a:rPr lang="en-US" sz="2400" b="1" dirty="0" err="1" smtClean="0">
                <a:latin typeface="Times New Roman" pitchFamily="18" charset="0"/>
                <a:cs typeface="Times New Roman" pitchFamily="18" charset="0"/>
              </a:rPr>
              <a:t>constată</a:t>
            </a:r>
            <a:r>
              <a:rPr lang="en-US" sz="2400" b="1" dirty="0" smtClean="0">
                <a:latin typeface="Times New Roman" pitchFamily="18" charset="0"/>
                <a:cs typeface="Times New Roman" pitchFamily="18" charset="0"/>
              </a:rPr>
              <a:t> o </a:t>
            </a:r>
            <a:r>
              <a:rPr lang="en-US" sz="2400" b="1" dirty="0" err="1" smtClean="0">
                <a:latin typeface="Times New Roman" pitchFamily="18" charset="0"/>
                <a:cs typeface="Times New Roman" pitchFamily="18" charset="0"/>
              </a:rPr>
              <a:t>diminuare</a:t>
            </a:r>
            <a:r>
              <a:rPr lang="en-US" sz="2400" b="1" dirty="0" smtClean="0">
                <a:latin typeface="Times New Roman" pitchFamily="18" charset="0"/>
                <a:cs typeface="Times New Roman" pitchFamily="18" charset="0"/>
              </a:rPr>
              <a:t> cu 25,5%.</a:t>
            </a:r>
            <a:endParaRPr lang="en-US" sz="24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57158" y="1071546"/>
            <a:ext cx="8286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Chestionarul a fost aplicat pe un eșantion de </a:t>
            </a:r>
            <a:r>
              <a:rPr kumimoji="0" lang="ro-RO"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85 de elevi </a:t>
            </a:r>
            <a:r>
              <a:rPr kumimoji="0" lang="ro-RO"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la Colegiul Tehnic ,,Ion Holban” Iași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participanți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direcți</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sau</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indirecți</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la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proiectul</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Europa</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pe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7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coline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la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început</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de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proiect</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și</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replicat</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după</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2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ani</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de </a:t>
            </a:r>
            <a:r>
              <a:rPr kumimoji="0" lang="en-US" sz="2400"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implementare</a:t>
            </a:r>
            <a:r>
              <a:rPr kumimoji="0" lang="en-US"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1"/>
          <p:cNvSpPr>
            <a:spLocks noChangeArrowheads="1"/>
          </p:cNvSpPr>
          <p:nvPr/>
        </p:nvSpPr>
        <p:spPr bwMode="auto">
          <a:xfrm>
            <a:off x="714348" y="285728"/>
            <a:ext cx="786625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Rezultate pentru chestionarul privind stima de sine și violența școlară </a:t>
            </a: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Times New Roman" pitchFamily="18" charset="0"/>
                <a:cs typeface="Times New Roman" pitchFamily="18" charset="0"/>
              </a:rPr>
              <a:t>în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primii</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ani</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implementare</a:t>
            </a:r>
            <a:r>
              <a:rPr lang="en-US" sz="2000" b="1" dirty="0" smtClean="0">
                <a:latin typeface="Times New Roman" pitchFamily="18" charset="0"/>
                <a:cs typeface="Times New Roman" pitchFamily="18" charset="0"/>
              </a:rPr>
              <a:t> a </a:t>
            </a:r>
            <a:r>
              <a:rPr lang="en-US" sz="2000" b="1" dirty="0" err="1" smtClean="0">
                <a:latin typeface="Times New Roman" pitchFamily="18" charset="0"/>
                <a:cs typeface="Times New Roman" pitchFamily="18" charset="0"/>
              </a:rPr>
              <a:t>proiectului</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Chart 4"/>
          <p:cNvGraphicFramePr/>
          <p:nvPr/>
        </p:nvGraphicFramePr>
        <p:xfrm>
          <a:off x="428596" y="2571744"/>
          <a:ext cx="8072494" cy="392909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141413" y="428604"/>
            <a:ext cx="686117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400" b="1" dirty="0" err="1" smtClean="0">
                <a:latin typeface="Times New Roman" pitchFamily="18" charset="0"/>
                <a:cs typeface="Times New Roman" pitchFamily="18" charset="0"/>
              </a:rPr>
              <a:t>Scala</a:t>
            </a:r>
            <a:r>
              <a:rPr lang="en-US" sz="2400" b="1" dirty="0" smtClean="0">
                <a:latin typeface="Times New Roman" pitchFamily="18" charset="0"/>
                <a:cs typeface="Times New Roman" pitchFamily="18" charset="0"/>
              </a:rPr>
              <a:t> Rosenberg</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Satisfacția</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privind</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stima</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de sine</a:t>
            </a:r>
            <a:endParaRPr kumimoji="0" lang="ro-RO"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3929058" y="1000107"/>
          <a:ext cx="4702494" cy="1087439"/>
        </p:xfrm>
        <a:graphic>
          <a:graphicData uri="http://schemas.openxmlformats.org/drawingml/2006/table">
            <a:tbl>
              <a:tblPr/>
              <a:tblGrid>
                <a:gridCol w="805431"/>
                <a:gridCol w="805431"/>
                <a:gridCol w="583982"/>
                <a:gridCol w="825090"/>
                <a:gridCol w="841280"/>
                <a:gridCol w="841280"/>
              </a:tblGrid>
              <a:tr h="217488">
                <a:tc gridSpan="6">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Statistics</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4975">
                <a:tc gridSpan="2">
                  <a:txBody>
                    <a:bodyPr/>
                    <a:lstStyle/>
                    <a:p>
                      <a:pPr algn="ctr">
                        <a:lnSpc>
                          <a:spcPct val="115000"/>
                        </a:lnSpc>
                        <a:spcAft>
                          <a:spcPts val="0"/>
                        </a:spcAft>
                      </a:pPr>
                      <a:endParaRPr lang="en-US" sz="1200" dirty="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Mean</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Deviation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Error Mean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17488">
                <a:tc rowSpan="2">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self_estem</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2,21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,710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,091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17488">
                <a:tc vMerge="1">
                  <a:txBody>
                    <a:bodyPr/>
                    <a:lstStyle/>
                    <a:p>
                      <a:endParaRPr lang="en-US"/>
                    </a:p>
                  </a:txBody>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self_estem_r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2,44</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,671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dirty="0">
                          <a:solidFill>
                            <a:srgbClr val="000000"/>
                          </a:solidFill>
                          <a:latin typeface="Arial"/>
                          <a:ea typeface="Times New Roman"/>
                          <a:cs typeface="Times New Roman"/>
                        </a:rPr>
                        <a:t>,086</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3" name="Table 12"/>
          <p:cNvGraphicFramePr>
            <a:graphicFrameLocks noGrp="1"/>
          </p:cNvGraphicFramePr>
          <p:nvPr/>
        </p:nvGraphicFramePr>
        <p:xfrm>
          <a:off x="3571868" y="2928934"/>
          <a:ext cx="5311142" cy="1422400"/>
        </p:xfrm>
        <a:graphic>
          <a:graphicData uri="http://schemas.openxmlformats.org/drawingml/2006/table">
            <a:tbl>
              <a:tblPr/>
              <a:tblGrid>
                <a:gridCol w="904728"/>
                <a:gridCol w="786922"/>
                <a:gridCol w="904728"/>
                <a:gridCol w="904728"/>
                <a:gridCol w="493857"/>
                <a:gridCol w="493277"/>
                <a:gridCol w="822902"/>
              </a:tblGrid>
              <a:tr h="0">
                <a:tc gridSpan="7">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Test</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3" gridSpan="2">
                  <a:txBody>
                    <a:bodyPr/>
                    <a:lstStyle/>
                    <a:p>
                      <a:pPr algn="ctr">
                        <a:lnSpc>
                          <a:spcPct val="115000"/>
                        </a:lnSpc>
                        <a:spcAft>
                          <a:spcPts val="0"/>
                        </a:spcAft>
                      </a:pPr>
                      <a:endParaRPr lang="en-US" sz="1200" dirty="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h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Paired Differences</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3">
                  <a:txBody>
                    <a:bodyPr/>
                    <a:lstStyle/>
                    <a:p>
                      <a:pPr marL="38100" marR="38100" algn="ctr">
                        <a:lnSpc>
                          <a:spcPts val="1600"/>
                        </a:lnSpc>
                        <a:spcAft>
                          <a:spcPts val="0"/>
                        </a:spcAft>
                      </a:pPr>
                      <a:r>
                        <a:rPr lang="en-US" sz="900">
                          <a:solidFill>
                            <a:srgbClr val="000000"/>
                          </a:solidFill>
                          <a:latin typeface="Arial"/>
                          <a:ea typeface="Times New Roman"/>
                          <a:cs typeface="Times New Roman"/>
                        </a:rPr>
                        <a:t>t</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L="38100" marR="38100">
                        <a:lnSpc>
                          <a:spcPts val="1600"/>
                        </a:lnSpc>
                        <a:spcAft>
                          <a:spcPts val="0"/>
                        </a:spcAft>
                      </a:pPr>
                      <a:r>
                        <a:rPr lang="en-US" sz="900">
                          <a:solidFill>
                            <a:srgbClr val="000000"/>
                          </a:solidFill>
                          <a:latin typeface="Arial"/>
                          <a:ea typeface="Times New Roman"/>
                          <a:cs typeface="Times New Roman"/>
                        </a:rPr>
                        <a:t>df</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R="38100">
                        <a:lnSpc>
                          <a:spcPts val="1600"/>
                        </a:lnSpc>
                        <a:spcAft>
                          <a:spcPts val="0"/>
                        </a:spcAft>
                      </a:pPr>
                      <a:r>
                        <a:rPr lang="en-US" sz="900">
                          <a:solidFill>
                            <a:srgbClr val="000000"/>
                          </a:solidFill>
                          <a:latin typeface="Arial"/>
                          <a:ea typeface="Times New Roman"/>
                          <a:cs typeface="Times New Roman"/>
                        </a:rPr>
                        <a:t>Sig. (2-tailed)</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gridSpan="2" vMerge="1">
                  <a:txBody>
                    <a:bodyPr/>
                    <a:lstStyle/>
                    <a:p>
                      <a:endParaRPr lang="en-US"/>
                    </a:p>
                  </a:txBody>
                  <a:tcPr/>
                </a:tc>
                <a:tc hMerge="1" v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95% Confidence Interval of the Difference</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Lower</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Upper</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0">
                <a:tc>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self_estem - self_estem_r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-,348</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-,111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-3,883</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60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38100">
                        <a:lnSpc>
                          <a:spcPts val="1600"/>
                        </a:lnSpc>
                        <a:spcAft>
                          <a:spcPts val="0"/>
                        </a:spcAft>
                      </a:pPr>
                      <a:r>
                        <a:rPr lang="en-US" sz="900" dirty="0">
                          <a:solidFill>
                            <a:srgbClr val="000000"/>
                          </a:solidFill>
                          <a:latin typeface="Arial"/>
                          <a:ea typeface="Times New Roman"/>
                          <a:cs typeface="Times New Roman"/>
                        </a:rPr>
                        <a:t>,000</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4" name="Rectangle 13"/>
          <p:cNvSpPr/>
          <p:nvPr/>
        </p:nvSpPr>
        <p:spPr>
          <a:xfrm>
            <a:off x="3571868" y="2214554"/>
            <a:ext cx="4075346" cy="707886"/>
          </a:xfrm>
          <a:prstGeom prst="rect">
            <a:avLst/>
          </a:prstGeom>
        </p:spPr>
        <p:txBody>
          <a:bodyPr wrap="none">
            <a:spAutoFit/>
          </a:bodyPr>
          <a:lstStyle/>
          <a:p>
            <a:r>
              <a:rPr lang="en-US" sz="2000" b="1" dirty="0" err="1" smtClean="0">
                <a:solidFill>
                  <a:srgbClr val="002060"/>
                </a:solidFill>
                <a:latin typeface="Times New Roman" pitchFamily="18" charset="0"/>
                <a:cs typeface="Times New Roman" pitchFamily="18" charset="0"/>
              </a:rPr>
              <a:t>self_esteem</a:t>
            </a:r>
            <a:r>
              <a:rPr lang="en-US" sz="2000" b="1" dirty="0" smtClean="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stimă</a:t>
            </a:r>
            <a:r>
              <a:rPr lang="en-US" sz="2000" dirty="0" smtClean="0">
                <a:latin typeface="Times New Roman" pitchFamily="18" charset="0"/>
                <a:cs typeface="Times New Roman" pitchFamily="18" charset="0"/>
              </a:rPr>
              <a:t> de sine </a:t>
            </a:r>
            <a:r>
              <a:rPr lang="en-US" sz="2000" dirty="0" err="1" smtClean="0">
                <a:latin typeface="Times New Roman" pitchFamily="18" charset="0"/>
                <a:cs typeface="Times New Roman" pitchFamily="18" charset="0"/>
              </a:rPr>
              <a:t>inițială</a:t>
            </a:r>
            <a:r>
              <a:rPr lang="en-US" sz="2000" dirty="0" smtClean="0">
                <a:latin typeface="Times New Roman" pitchFamily="18" charset="0"/>
                <a:cs typeface="Times New Roman" pitchFamily="18" charset="0"/>
              </a:rPr>
              <a:t> </a:t>
            </a:r>
          </a:p>
          <a:p>
            <a:r>
              <a:rPr lang="en-US" sz="2000" b="1" dirty="0" err="1" smtClean="0">
                <a:solidFill>
                  <a:srgbClr val="002060"/>
                </a:solidFill>
                <a:latin typeface="Times New Roman" pitchFamily="18" charset="0"/>
                <a:cs typeface="Times New Roman" pitchFamily="18" charset="0"/>
              </a:rPr>
              <a:t>self_estem_r</a:t>
            </a:r>
            <a:r>
              <a:rPr lang="en-US" sz="2000" b="1" dirty="0" smtClean="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stimă</a:t>
            </a:r>
            <a:r>
              <a:rPr lang="en-US" sz="2000" dirty="0" smtClean="0">
                <a:latin typeface="Times New Roman" pitchFamily="18" charset="0"/>
                <a:cs typeface="Times New Roman" pitchFamily="18" charset="0"/>
              </a:rPr>
              <a:t> de sine </a:t>
            </a:r>
            <a:r>
              <a:rPr lang="en-US" sz="2000" dirty="0" err="1" smtClean="0">
                <a:latin typeface="Times New Roman" pitchFamily="18" charset="0"/>
                <a:cs typeface="Times New Roman" pitchFamily="18" charset="0"/>
              </a:rPr>
              <a:t>finală</a:t>
            </a:r>
            <a:endParaRPr lang="en-US" sz="2000" dirty="0">
              <a:latin typeface="Times New Roman" pitchFamily="18" charset="0"/>
              <a:cs typeface="Times New Roman" pitchFamily="18" charset="0"/>
            </a:endParaRPr>
          </a:p>
        </p:txBody>
      </p:sp>
      <p:pic>
        <p:nvPicPr>
          <p:cNvPr id="8194" name="Picture 2" descr="Confidence Wallpapers - Wallpaper Cave"/>
          <p:cNvPicPr>
            <a:picLocks noChangeAspect="1" noChangeArrowheads="1"/>
          </p:cNvPicPr>
          <p:nvPr/>
        </p:nvPicPr>
        <p:blipFill>
          <a:blip r:embed="rId2" cstate="print"/>
          <a:srcRect/>
          <a:stretch>
            <a:fillRect/>
          </a:stretch>
        </p:blipFill>
        <p:spPr bwMode="auto">
          <a:xfrm>
            <a:off x="285720" y="2857496"/>
            <a:ext cx="2643206" cy="1768721"/>
          </a:xfrm>
          <a:prstGeom prst="rect">
            <a:avLst/>
          </a:prstGeom>
          <a:noFill/>
        </p:spPr>
      </p:pic>
      <p:sp>
        <p:nvSpPr>
          <p:cNvPr id="9" name="Rectangle 8"/>
          <p:cNvSpPr/>
          <p:nvPr/>
        </p:nvSpPr>
        <p:spPr>
          <a:xfrm>
            <a:off x="142844" y="1142984"/>
            <a:ext cx="3214710" cy="1631216"/>
          </a:xfrm>
          <a:prstGeom prst="rect">
            <a:avLst/>
          </a:prstGeom>
        </p:spPr>
        <p:txBody>
          <a:bodyPr wrap="square">
            <a:spAutoFit/>
          </a:bodyPr>
          <a:lstStyle/>
          <a:p>
            <a:pPr indent="361950" algn="just"/>
            <a:r>
              <a:rPr lang="vi-VN" sz="2000" dirty="0" smtClean="0">
                <a:latin typeface="Times New Roman" pitchFamily="18" charset="0"/>
                <a:cs typeface="Times New Roman" pitchFamily="18" charset="0"/>
              </a:rPr>
              <a:t>Chestionarele au fost analizate folosind </a:t>
            </a:r>
            <a:r>
              <a:rPr lang="vi-VN" sz="2000" dirty="0" smtClean="0">
                <a:latin typeface="Times New Roman" pitchFamily="18" charset="0"/>
                <a:cs typeface="Times New Roman" pitchFamily="18" charset="0"/>
              </a:rPr>
              <a:t>test</a:t>
            </a:r>
            <a:r>
              <a:rPr lang="ro-RO" sz="2000" dirty="0" smtClean="0">
                <a:latin typeface="Times New Roman" pitchFamily="18" charset="0"/>
                <a:cs typeface="Times New Roman" pitchFamily="18" charset="0"/>
              </a:rPr>
              <a:t>ul</a:t>
            </a:r>
            <a:r>
              <a:rPr lang="vi-VN"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 cu eșantioane perech</a:t>
            </a:r>
            <a:r>
              <a:rPr lang="en-US" sz="2000" dirty="0" err="1"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 și analiz</a:t>
            </a:r>
            <a:r>
              <a:rPr lang="en-US" sz="2000" dirty="0" smtClean="0">
                <a:latin typeface="Times New Roman" pitchFamily="18" charset="0"/>
                <a:cs typeface="Times New Roman" pitchFamily="18" charset="0"/>
              </a:rPr>
              <a:t>a</a:t>
            </a:r>
            <a:r>
              <a:rPr lang="vi-VN" sz="2000" dirty="0" smtClean="0">
                <a:latin typeface="Times New Roman" pitchFamily="18" charset="0"/>
                <a:cs typeface="Times New Roman" pitchFamily="18" charset="0"/>
              </a:rPr>
              <a:t> de frecvență din programul statistic SPSS.</a:t>
            </a:r>
            <a:endParaRPr lang="en-US" sz="2000" dirty="0">
              <a:latin typeface="Times New Roman" pitchFamily="18" charset="0"/>
              <a:cs typeface="Times New Roman" pitchFamily="18" charset="0"/>
            </a:endParaRPr>
          </a:p>
        </p:txBody>
      </p:sp>
      <p:sp>
        <p:nvSpPr>
          <p:cNvPr id="10" name="Rectangle 9"/>
          <p:cNvSpPr/>
          <p:nvPr/>
        </p:nvSpPr>
        <p:spPr>
          <a:xfrm>
            <a:off x="1214414" y="4572008"/>
            <a:ext cx="7715304" cy="1631216"/>
          </a:xfrm>
          <a:prstGeom prst="rect">
            <a:avLst/>
          </a:prstGeom>
        </p:spPr>
        <p:txBody>
          <a:bodyPr wrap="square">
            <a:spAutoFit/>
          </a:bodyPr>
          <a:lstStyle/>
          <a:p>
            <a:pPr indent="361950"/>
            <a:r>
              <a:rPr lang="ro-RO" sz="2000" dirty="0" smtClean="0">
                <a:latin typeface="Times New Roman" pitchFamily="18" charset="0"/>
                <a:cs typeface="Times New Roman" pitchFamily="18" charset="0"/>
              </a:rPr>
              <a:t>Din a</a:t>
            </a:r>
            <a:r>
              <a:rPr lang="vi-VN" sz="2000" dirty="0" smtClean="0">
                <a:latin typeface="Times New Roman" pitchFamily="18" charset="0"/>
                <a:cs typeface="Times New Roman" pitchFamily="18" charset="0"/>
              </a:rPr>
              <a:t>naliza </a:t>
            </a:r>
            <a:r>
              <a:rPr lang="vi-VN" sz="2000" dirty="0" smtClean="0">
                <a:latin typeface="Times New Roman" pitchFamily="18" charset="0"/>
                <a:cs typeface="Times New Roman" pitchFamily="18" charset="0"/>
              </a:rPr>
              <a:t>testului T cu eșantioane </a:t>
            </a:r>
            <a:r>
              <a:rPr lang="ro-RO" sz="2000" dirty="0" smtClean="0">
                <a:latin typeface="Times New Roman" pitchFamily="18" charset="0"/>
                <a:cs typeface="Times New Roman" pitchFamily="18" charset="0"/>
              </a:rPr>
              <a:t>perechi</a:t>
            </a:r>
            <a:r>
              <a:rPr lang="vi-VN"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 (60) = -3,883, p = 0,001, p &lt;0,05), comparând între nivelurile variabilei inițiale și finale ale stimei de sine, arată că pragul de semnificație este mai mic de 0,05 ( avem mai puțin de 0,5% erori). În concluzie, </a:t>
            </a:r>
            <a:r>
              <a:rPr lang="vi-VN" sz="2000" b="1" dirty="0" smtClean="0">
                <a:latin typeface="Times New Roman" pitchFamily="18" charset="0"/>
                <a:cs typeface="Times New Roman" pitchFamily="18" charset="0"/>
              </a:rPr>
              <a:t>există diferențe semnificative </a:t>
            </a:r>
            <a:r>
              <a:rPr lang="vi-VN" sz="2000" dirty="0" smtClean="0">
                <a:latin typeface="Times New Roman" pitchFamily="18" charset="0"/>
                <a:cs typeface="Times New Roman" pitchFamily="18" charset="0"/>
              </a:rPr>
              <a:t>între mediile inițiale și finale ale stimei de sine ale subiecților.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285720" y="669929"/>
            <a:ext cx="4160838" cy="3330575"/>
          </a:xfrm>
          <a:prstGeom prst="rect">
            <a:avLst/>
          </a:prstGeom>
          <a:noFill/>
          <a:ln w="9525">
            <a:noFill/>
            <a:miter lim="800000"/>
            <a:headEnd/>
            <a:tailEnd/>
          </a:ln>
        </p:spPr>
      </p:pic>
      <p:pic>
        <p:nvPicPr>
          <p:cNvPr id="21507" name="Picture 3"/>
          <p:cNvPicPr>
            <a:picLocks noChangeAspect="1" noChangeArrowheads="1"/>
          </p:cNvPicPr>
          <p:nvPr/>
        </p:nvPicPr>
        <p:blipFill>
          <a:blip r:embed="rId3"/>
          <a:srcRect/>
          <a:stretch>
            <a:fillRect/>
          </a:stretch>
        </p:blipFill>
        <p:spPr bwMode="auto">
          <a:xfrm>
            <a:off x="4714876" y="668341"/>
            <a:ext cx="4076700" cy="3260725"/>
          </a:xfrm>
          <a:prstGeom prst="rect">
            <a:avLst/>
          </a:prstGeom>
          <a:noFill/>
          <a:ln w="9525">
            <a:noFill/>
            <a:miter lim="800000"/>
            <a:headEnd/>
            <a:tailEnd/>
          </a:ln>
        </p:spPr>
      </p:pic>
      <p:grpSp>
        <p:nvGrpSpPr>
          <p:cNvPr id="4" name="Group 3"/>
          <p:cNvGrpSpPr/>
          <p:nvPr/>
        </p:nvGrpSpPr>
        <p:grpSpPr>
          <a:xfrm>
            <a:off x="2928926" y="3800307"/>
            <a:ext cx="4429156" cy="1200329"/>
            <a:chOff x="3786182" y="3786190"/>
            <a:chExt cx="5143536" cy="1200329"/>
          </a:xfrm>
        </p:grpSpPr>
        <p:sp>
          <p:nvSpPr>
            <p:cNvPr id="5" name="Rectangle 4"/>
            <p:cNvSpPr/>
            <p:nvPr/>
          </p:nvSpPr>
          <p:spPr>
            <a:xfrm>
              <a:off x="3786182" y="3786190"/>
              <a:ext cx="5143536" cy="1200329"/>
            </a:xfrm>
            <a:prstGeom prst="rect">
              <a:avLst/>
            </a:prstGeom>
          </p:spPr>
          <p:txBody>
            <a:bodyPr wrap="square">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stimă</a:t>
              </a:r>
              <a:r>
                <a:rPr lang="en-US" sz="2400" dirty="0" smtClean="0">
                  <a:latin typeface="Times New Roman" pitchFamily="18" charset="0"/>
                  <a:cs typeface="Times New Roman" pitchFamily="18" charset="0"/>
                </a:rPr>
                <a:t> de sine </a:t>
              </a:r>
              <a:r>
                <a:rPr lang="en-US" sz="2400" dirty="0" err="1" smtClean="0">
                  <a:latin typeface="Times New Roman" pitchFamily="18" charset="0"/>
                  <a:cs typeface="Times New Roman" pitchFamily="18" charset="0"/>
                </a:rPr>
                <a:t>ridicată</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stimă</a:t>
              </a:r>
              <a:r>
                <a:rPr lang="en-US" sz="2400" dirty="0" smtClean="0">
                  <a:latin typeface="Times New Roman" pitchFamily="18" charset="0"/>
                  <a:cs typeface="Times New Roman" pitchFamily="18" charset="0"/>
                </a:rPr>
                <a:t> de sine </a:t>
              </a:r>
              <a:r>
                <a:rPr lang="en-US" sz="2400" dirty="0" err="1" smtClean="0">
                  <a:latin typeface="Times New Roman" pitchFamily="18" charset="0"/>
                  <a:cs typeface="Times New Roman" pitchFamily="18" charset="0"/>
                </a:rPr>
                <a:t>medie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stimă</a:t>
              </a:r>
              <a:r>
                <a:rPr lang="en-US" sz="2400" dirty="0" smtClean="0">
                  <a:latin typeface="Times New Roman" pitchFamily="18" charset="0"/>
                  <a:cs typeface="Times New Roman" pitchFamily="18" charset="0"/>
                </a:rPr>
                <a:t> de sine </a:t>
              </a:r>
              <a:r>
                <a:rPr lang="en-US" sz="2400" dirty="0" err="1" smtClean="0">
                  <a:latin typeface="Times New Roman" pitchFamily="18" charset="0"/>
                  <a:cs typeface="Times New Roman" pitchFamily="18" charset="0"/>
                </a:rPr>
                <a:t>scăzută</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6" name="Rectangle 5"/>
            <p:cNvSpPr/>
            <p:nvPr/>
          </p:nvSpPr>
          <p:spPr>
            <a:xfrm>
              <a:off x="4071934" y="4286256"/>
              <a:ext cx="142876" cy="21431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071934" y="3929066"/>
              <a:ext cx="142876" cy="21431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71934" y="4643446"/>
              <a:ext cx="142876" cy="2143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714480" y="5157629"/>
            <a:ext cx="7215206" cy="1200329"/>
          </a:xfrm>
          <a:prstGeom prst="rect">
            <a:avLst/>
          </a:prstGeom>
        </p:spPr>
        <p:txBody>
          <a:bodyPr wrap="square">
            <a:spAutoFit/>
          </a:bodyPr>
          <a:lstStyle/>
          <a:p>
            <a:pPr indent="361950"/>
            <a:r>
              <a:rPr lang="vi-VN" sz="2400" dirty="0" smtClean="0">
                <a:latin typeface="Times New Roman" pitchFamily="18" charset="0"/>
                <a:cs typeface="Times New Roman" pitchFamily="18" charset="0"/>
              </a:rPr>
              <a:t>Analiza frecvențelor arată o scădere a nivelului mediu și scăzut al stimei de sine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inițiale</a:t>
            </a:r>
            <a:r>
              <a:rPr lang="vi-VN" sz="2400" dirty="0" smtClean="0">
                <a:latin typeface="Times New Roman" pitchFamily="18" charset="0"/>
                <a:cs typeface="Times New Roman" pitchFamily="18" charset="0"/>
              </a:rPr>
              <a:t> comparativ cu o creștere a nivelului ridicat al stimei de sine</a:t>
            </a:r>
            <a:r>
              <a:rPr lang="en-US" sz="2400" dirty="0" smtClean="0">
                <a:latin typeface="Times New Roman" pitchFamily="18" charset="0"/>
                <a:cs typeface="Times New Roman" pitchFamily="18" charset="0"/>
              </a:rPr>
              <a:t> finale</a:t>
            </a:r>
            <a:r>
              <a:rPr lang="vi-VN"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11" name="Rectangle 10"/>
          <p:cNvSpPr/>
          <p:nvPr/>
        </p:nvSpPr>
        <p:spPr>
          <a:xfrm>
            <a:off x="2143108" y="142852"/>
            <a:ext cx="4572000" cy="646331"/>
          </a:xfrm>
          <a:prstGeom prst="rect">
            <a:avLst/>
          </a:prstGeom>
        </p:spPr>
        <p:txBody>
          <a:bodyPr>
            <a:spAutoFit/>
          </a:bodyPr>
          <a:lstStyle/>
          <a:p>
            <a:pPr lvl="0" algn="ctr" eaLnBrk="0" fontAlgn="base" hangingPunct="0">
              <a:spcBef>
                <a:spcPct val="0"/>
              </a:spcBef>
              <a:spcAft>
                <a:spcPct val="0"/>
              </a:spcAft>
            </a:pPr>
            <a:r>
              <a:rPr lang="ro-RO" b="1" dirty="0" smtClean="0">
                <a:latin typeface="Times New Roman" pitchFamily="18" charset="0"/>
                <a:ea typeface="Calibri" pitchFamily="34" charset="0"/>
                <a:cs typeface="Times New Roman" pitchFamily="18" charset="0"/>
              </a:rPr>
              <a:t>Scala Rosenberg – Satisfacția privind stima de sine</a:t>
            </a:r>
            <a:endParaRPr lang="ro-RO"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71472" y="214290"/>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Scala privind violența elevilor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b="1"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Forme ale violenței:</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RO"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Violența fizică </a:t>
            </a:r>
            <a:r>
              <a:rPr kumimoji="0" lang="ro-RO"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vătămarea corporală</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prin lovire, trântire, îmbrâncire, tragere de păr etc;</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RO"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Violența verbală </a:t>
            </a:r>
            <a:r>
              <a:rPr kumimoji="0" lang="ro-RO"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adresarea unui limbaj jignitor, utilizare de insulte, amenințări, cuvinte și expresii degradante sau umilitoare;</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RO"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Violența psihologică</a:t>
            </a:r>
            <a:r>
              <a:rPr kumimoji="0" lang="ro-RO"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impunerea voinței sau controlului personal, provocarea de stări de tensiune si de suferință psihică, constrângeri de orice fel.</a:t>
            </a:r>
            <a:endParaRPr kumimoji="0" lang="ro-RO"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00364" y="285728"/>
          <a:ext cx="5058746" cy="1290638"/>
        </p:xfrm>
        <a:graphic>
          <a:graphicData uri="http://schemas.openxmlformats.org/drawingml/2006/table">
            <a:tbl>
              <a:tblPr/>
              <a:tblGrid>
                <a:gridCol w="1062979"/>
                <a:gridCol w="1062979"/>
                <a:gridCol w="553977"/>
                <a:gridCol w="782699"/>
                <a:gridCol w="798056"/>
                <a:gridCol w="798056"/>
              </a:tblGrid>
              <a:tr h="215106">
                <a:tc gridSpan="6">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Statistics</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0213">
                <a:tc gridSpan="2">
                  <a:txBody>
                    <a:bodyPr/>
                    <a:lstStyle/>
                    <a:p>
                      <a:pPr algn="ctr">
                        <a:lnSpc>
                          <a:spcPct val="115000"/>
                        </a:lnSpc>
                        <a:spcAft>
                          <a:spcPts val="0"/>
                        </a:spcAft>
                      </a:pPr>
                      <a:endParaRPr lang="en-US" sz="1200" dirty="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Mean</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Deviation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Std. Error Mean</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15106">
                <a:tc rowSpan="2">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Physical_violence</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3,67</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,790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,101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430213">
                <a:tc vMerge="1">
                  <a:txBody>
                    <a:bodyPr/>
                    <a:lstStyle/>
                    <a:p>
                      <a:endParaRPr lang="en-US"/>
                    </a:p>
                  </a:txBody>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Physical_violence_r</a:t>
                      </a:r>
                      <a:endParaRPr lang="en-US" sz="10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3,74</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61</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,705</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dirty="0">
                          <a:solidFill>
                            <a:srgbClr val="000000"/>
                          </a:solidFill>
                          <a:latin typeface="Arial"/>
                          <a:ea typeface="Times New Roman"/>
                          <a:cs typeface="Times New Roman"/>
                        </a:rPr>
                        <a:t>,090</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nvGraphicFramePr>
        <p:xfrm>
          <a:off x="2714612" y="1714488"/>
          <a:ext cx="5584530" cy="1971675"/>
        </p:xfrm>
        <a:graphic>
          <a:graphicData uri="http://schemas.openxmlformats.org/drawingml/2006/table">
            <a:tbl>
              <a:tblPr/>
              <a:tblGrid>
                <a:gridCol w="1145320"/>
                <a:gridCol w="1124272"/>
                <a:gridCol w="1145320"/>
                <a:gridCol w="850074"/>
                <a:gridCol w="490517"/>
                <a:gridCol w="336756"/>
                <a:gridCol w="492271"/>
              </a:tblGrid>
              <a:tr h="219075">
                <a:tc gridSpan="7">
                  <a:txBody>
                    <a:bodyPr/>
                    <a:lstStyle/>
                    <a:p>
                      <a:pPr marL="38100" marR="38100" algn="ctr">
                        <a:lnSpc>
                          <a:spcPts val="1600"/>
                        </a:lnSpc>
                        <a:spcAft>
                          <a:spcPts val="0"/>
                        </a:spcAft>
                      </a:pPr>
                      <a:r>
                        <a:rPr lang="en-US" sz="900" b="1" dirty="0">
                          <a:solidFill>
                            <a:srgbClr val="000000"/>
                          </a:solidFill>
                          <a:latin typeface="Arial"/>
                          <a:ea typeface="Times New Roman"/>
                          <a:cs typeface="Times New Roman"/>
                        </a:rPr>
                        <a:t>Paired Samples Test</a:t>
                      </a:r>
                      <a:endParaRPr lang="en-US" sz="10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9075">
                <a:tc rowSpan="3" gridSpan="2">
                  <a:txBody>
                    <a:bodyPr/>
                    <a:lstStyle/>
                    <a:p>
                      <a:pPr algn="ctr">
                        <a:lnSpc>
                          <a:spcPct val="115000"/>
                        </a:lnSpc>
                        <a:spcAft>
                          <a:spcPts val="0"/>
                        </a:spcAft>
                      </a:pPr>
                      <a:endParaRPr lang="en-US" sz="1200" dirty="0">
                        <a:solidFill>
                          <a:srgbClr val="000000"/>
                        </a:solidFill>
                        <a:latin typeface="Times New Roman"/>
                        <a:ea typeface="Times New Roman"/>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h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Paired Differences</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3">
                  <a:txBody>
                    <a:bodyPr/>
                    <a:lstStyle/>
                    <a:p>
                      <a:pPr marL="38100" marR="38100" algn="ctr">
                        <a:lnSpc>
                          <a:spcPts val="1600"/>
                        </a:lnSpc>
                        <a:spcAft>
                          <a:spcPts val="0"/>
                        </a:spcAft>
                      </a:pPr>
                      <a:r>
                        <a:rPr lang="en-US" sz="900">
                          <a:solidFill>
                            <a:srgbClr val="000000"/>
                          </a:solidFill>
                          <a:latin typeface="Arial"/>
                          <a:ea typeface="Times New Roman"/>
                          <a:cs typeface="Times New Roman"/>
                        </a:rPr>
                        <a:t>t</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L="38100" marR="38100">
                        <a:lnSpc>
                          <a:spcPts val="1600"/>
                        </a:lnSpc>
                        <a:spcAft>
                          <a:spcPts val="0"/>
                        </a:spcAft>
                      </a:pPr>
                      <a:r>
                        <a:rPr lang="en-US" sz="900">
                          <a:solidFill>
                            <a:srgbClr val="000000"/>
                          </a:solidFill>
                          <a:latin typeface="Arial"/>
                          <a:ea typeface="Times New Roman"/>
                          <a:cs typeface="Times New Roman"/>
                        </a:rPr>
                        <a:t>df</a:t>
                      </a:r>
                      <a:endParaRPr lang="en-US" sz="1000">
                        <a:solidFill>
                          <a:srgbClr val="000000"/>
                        </a:solidFill>
                        <a:latin typeface="Courier New"/>
                        <a:ea typeface="Times New Roman"/>
                        <a:cs typeface="Times New Roman"/>
                      </a:endParaRPr>
                    </a:p>
                    <a:p>
                      <a:pPr marL="38100" marR="38100">
                        <a:lnSpc>
                          <a:spcPts val="1600"/>
                        </a:lnSpc>
                        <a:spcAft>
                          <a:spcPts val="0"/>
                        </a:spcAft>
                      </a:pPr>
                      <a:r>
                        <a:rPr lang="en-US" sz="900">
                          <a:solidFill>
                            <a:srgbClr val="000000"/>
                          </a:solidFill>
                          <a:latin typeface="Arial"/>
                          <a:ea typeface="Times New Roman"/>
                          <a:cs typeface="Times New Roman"/>
                        </a:rPr>
                        <a:t>Sig. (2-tailed)</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marL="38100" marR="38100" algn="ctr">
                        <a:lnSpc>
                          <a:spcPts val="1600"/>
                        </a:lnSpc>
                        <a:spcAft>
                          <a:spcPts val="0"/>
                        </a:spcAft>
                      </a:pPr>
                      <a:r>
                        <a:rPr lang="en-US" sz="900">
                          <a:solidFill>
                            <a:srgbClr val="000000"/>
                          </a:solidFill>
                          <a:latin typeface="Arial"/>
                          <a:ea typeface="Times New Roman"/>
                          <a:cs typeface="Times New Roman"/>
                        </a:rPr>
                        <a:t>Sig. (2-tailed)</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38150">
                <a:tc gridSpan="2" vMerge="1">
                  <a:txBody>
                    <a:bodyPr/>
                    <a:lstStyle/>
                    <a:p>
                      <a:endParaRPr lang="en-US"/>
                    </a:p>
                  </a:txBody>
                  <a:tcPr/>
                </a:tc>
                <a:tc hMerge="1" vMerge="1">
                  <a:txBody>
                    <a:bodyPr/>
                    <a:lstStyle/>
                    <a:p>
                      <a:endParaRPr lang="en-US"/>
                    </a:p>
                  </a:txBody>
                  <a:tcPr/>
                </a:tc>
                <a:tc gridSpan="2">
                  <a:txBody>
                    <a:bodyPr/>
                    <a:lstStyle/>
                    <a:p>
                      <a:pPr marL="38100" marR="38100" algn="ctr">
                        <a:lnSpc>
                          <a:spcPts val="1600"/>
                        </a:lnSpc>
                        <a:spcAft>
                          <a:spcPts val="0"/>
                        </a:spcAft>
                      </a:pPr>
                      <a:r>
                        <a:rPr lang="en-US" sz="900">
                          <a:solidFill>
                            <a:srgbClr val="000000"/>
                          </a:solidFill>
                          <a:latin typeface="Arial"/>
                          <a:ea typeface="Times New Roman"/>
                          <a:cs typeface="Times New Roman"/>
                        </a:rPr>
                        <a:t>95% Confidence Interval of the Difference</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38150">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Lower</a:t>
                      </a:r>
                      <a:endParaRPr lang="en-US" sz="10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US" sz="900">
                          <a:solidFill>
                            <a:srgbClr val="000000"/>
                          </a:solidFill>
                          <a:latin typeface="Arial"/>
                          <a:ea typeface="Times New Roman"/>
                          <a:cs typeface="Times New Roman"/>
                        </a:rPr>
                        <a:t>Upper</a:t>
                      </a:r>
                      <a:endParaRPr lang="en-US" sz="10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657225">
                <a:tc>
                  <a:txBody>
                    <a:bodyPr/>
                    <a:lstStyle/>
                    <a:p>
                      <a:pPr marL="38100" marR="38100">
                        <a:lnSpc>
                          <a:spcPts val="1600"/>
                        </a:lnSpc>
                        <a:spcAft>
                          <a:spcPts val="0"/>
                        </a:spcAft>
                      </a:pPr>
                      <a:r>
                        <a:rPr lang="en-US" sz="900">
                          <a:solidFill>
                            <a:srgbClr val="000000"/>
                          </a:solidFill>
                          <a:latin typeface="Arial"/>
                          <a:ea typeface="Times New Roman"/>
                          <a:cs typeface="Times New Roman"/>
                        </a:rPr>
                        <a:t>Pair 1</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dirty="0" err="1">
                          <a:solidFill>
                            <a:srgbClr val="000000"/>
                          </a:solidFill>
                          <a:latin typeface="Arial"/>
                          <a:ea typeface="Times New Roman"/>
                          <a:cs typeface="Times New Roman"/>
                        </a:rPr>
                        <a:t>Physical_violence</a:t>
                      </a:r>
                      <a:r>
                        <a:rPr lang="en-US" sz="900" dirty="0">
                          <a:solidFill>
                            <a:srgbClr val="000000"/>
                          </a:solidFill>
                          <a:latin typeface="Arial"/>
                          <a:ea typeface="Times New Roman"/>
                          <a:cs typeface="Times New Roman"/>
                        </a:rPr>
                        <a:t> - </a:t>
                      </a:r>
                      <a:r>
                        <a:rPr lang="en-US" sz="900" dirty="0" err="1">
                          <a:solidFill>
                            <a:srgbClr val="000000"/>
                          </a:solidFill>
                          <a:latin typeface="Arial"/>
                          <a:ea typeface="Times New Roman"/>
                          <a:cs typeface="Times New Roman"/>
                        </a:rPr>
                        <a:t>Physical_violence_r</a:t>
                      </a:r>
                      <a:endParaRPr lang="en-US" sz="1000" dirty="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-,169</a:t>
                      </a:r>
                      <a:endParaRPr lang="en-US" sz="10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,038</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US" sz="900">
                          <a:solidFill>
                            <a:srgbClr val="000000"/>
                          </a:solidFill>
                          <a:latin typeface="Arial"/>
                          <a:ea typeface="Times New Roman"/>
                          <a:cs typeface="Times New Roman"/>
                        </a:rPr>
                        <a:t>,209</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US" sz="900">
                          <a:solidFill>
                            <a:srgbClr val="000000"/>
                          </a:solidFill>
                          <a:latin typeface="Arial"/>
                          <a:ea typeface="Times New Roman"/>
                          <a:cs typeface="Times New Roman"/>
                        </a:rPr>
                        <a:t>60</a:t>
                      </a:r>
                      <a:endParaRPr lang="en-US" sz="10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38100">
                        <a:lnSpc>
                          <a:spcPts val="1600"/>
                        </a:lnSpc>
                        <a:spcAft>
                          <a:spcPts val="0"/>
                        </a:spcAft>
                      </a:pPr>
                      <a:r>
                        <a:rPr lang="en-US" sz="900" dirty="0">
                          <a:solidFill>
                            <a:srgbClr val="000000"/>
                          </a:solidFill>
                          <a:latin typeface="Arial"/>
                          <a:ea typeface="Times New Roman"/>
                          <a:cs typeface="Times New Roman"/>
                        </a:rPr>
                        <a:t>,209</a:t>
                      </a:r>
                      <a:endParaRPr lang="en-US" sz="10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0" y="785794"/>
            <a:ext cx="2857488" cy="1477328"/>
          </a:xfrm>
          <a:prstGeom prst="rect">
            <a:avLst/>
          </a:prstGeom>
          <a:noFill/>
        </p:spPr>
        <p:txBody>
          <a:bodyPr wrap="square" rtlCol="0">
            <a:spAutoFit/>
          </a:bodyPr>
          <a:lstStyle/>
          <a:p>
            <a:r>
              <a:rPr lang="en-US" b="1" dirty="0" err="1" smtClean="0">
                <a:solidFill>
                  <a:srgbClr val="0070C0"/>
                </a:solidFill>
                <a:latin typeface="Times New Roman" pitchFamily="18" charset="0"/>
                <a:cs typeface="Times New Roman" pitchFamily="18" charset="0"/>
              </a:rPr>
              <a:t>Physical_violence</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violență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fizică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inițială</a:t>
            </a:r>
            <a:endParaRPr lang="en-US" dirty="0" smtClean="0">
              <a:latin typeface="Times New Roman" pitchFamily="18" charset="0"/>
              <a:cs typeface="Times New Roman" pitchFamily="18" charset="0"/>
            </a:endParaRPr>
          </a:p>
          <a:p>
            <a:r>
              <a:rPr lang="en-US" b="1" dirty="0" err="1" smtClean="0">
                <a:solidFill>
                  <a:srgbClr val="0070C0"/>
                </a:solidFill>
                <a:latin typeface="Times New Roman" pitchFamily="18" charset="0"/>
                <a:cs typeface="Times New Roman" pitchFamily="18" charset="0"/>
              </a:rPr>
              <a:t>Physical_violence_r</a:t>
            </a:r>
            <a:r>
              <a:rPr lang="en-US" b="1" dirty="0" smtClean="0">
                <a:solidFill>
                  <a:srgbClr val="0070C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violență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fizică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finală</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6" name="Rectangle 5"/>
          <p:cNvSpPr/>
          <p:nvPr/>
        </p:nvSpPr>
        <p:spPr>
          <a:xfrm>
            <a:off x="1214414" y="4429132"/>
            <a:ext cx="7429552" cy="1631216"/>
          </a:xfrm>
          <a:prstGeom prst="rect">
            <a:avLst/>
          </a:prstGeom>
        </p:spPr>
        <p:txBody>
          <a:bodyPr wrap="square">
            <a:spAutoFit/>
          </a:bodyPr>
          <a:lstStyle/>
          <a:p>
            <a:pPr indent="361950" algn="just"/>
            <a:r>
              <a:rPr lang="vi-VN" sz="2000" dirty="0" smtClean="0">
                <a:latin typeface="Times New Roman" pitchFamily="18" charset="0"/>
                <a:cs typeface="Times New Roman" pitchFamily="18" charset="0"/>
              </a:rPr>
              <a:t>Din analiza testului T cu </a:t>
            </a:r>
            <a:r>
              <a:rPr lang="en-US" sz="2000" dirty="0" err="1" smtClean="0">
                <a:latin typeface="Times New Roman" pitchFamily="18" charset="0"/>
                <a:cs typeface="Times New Roman" pitchFamily="18" charset="0"/>
              </a:rPr>
              <a:t>eșantioane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perechi</a:t>
            </a:r>
            <a:r>
              <a:rPr lang="vi-VN" sz="2000" dirty="0" smtClean="0">
                <a:latin typeface="Times New Roman" pitchFamily="18" charset="0"/>
                <a:cs typeface="Times New Roman" pitchFamily="18" charset="0"/>
              </a:rPr>
              <a:t> (t (60) = 0,209, p = 0,209, p&gt; 0,05), comparând între nivelurile </a:t>
            </a:r>
            <a:r>
              <a:rPr lang="ro-RO" sz="2000" dirty="0" smtClean="0">
                <a:latin typeface="Times New Roman" pitchFamily="18" charset="0"/>
                <a:cs typeface="Times New Roman" pitchFamily="18" charset="0"/>
              </a:rPr>
              <a:t>variabilei </a:t>
            </a:r>
            <a:r>
              <a:rPr lang="vi-VN" sz="2000" dirty="0" smtClean="0">
                <a:latin typeface="Times New Roman" pitchFamily="18" charset="0"/>
                <a:cs typeface="Times New Roman" pitchFamily="18" charset="0"/>
              </a:rPr>
              <a:t>violenț</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fizic</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rezultă că pragul de semnificație este mai mare de 0,05. În concluzie, </a:t>
            </a:r>
            <a:r>
              <a:rPr lang="vi-VN" sz="2000" b="1" dirty="0" smtClean="0">
                <a:latin typeface="Times New Roman" pitchFamily="18" charset="0"/>
                <a:cs typeface="Times New Roman" pitchFamily="18" charset="0"/>
              </a:rPr>
              <a:t>nu există diferențe semnificative </a:t>
            </a:r>
            <a:r>
              <a:rPr lang="vi-VN" sz="2000" dirty="0" smtClean="0">
                <a:latin typeface="Times New Roman" pitchFamily="18" charset="0"/>
                <a:cs typeface="Times New Roman" pitchFamily="18" charset="0"/>
              </a:rPr>
              <a:t>între violența fizică inițială și violența fizică finală.</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10248</TotalTime>
  <Words>1466</Words>
  <Application>Microsoft Office PowerPoint</Application>
  <PresentationFormat>On-screen Show (4:3)</PresentationFormat>
  <Paragraphs>194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Rose169</cp:lastModifiedBy>
  <cp:revision>187</cp:revision>
  <dcterms:created xsi:type="dcterms:W3CDTF">2021-04-16T07:29:50Z</dcterms:created>
  <dcterms:modified xsi:type="dcterms:W3CDTF">2021-09-07T07:35:08Z</dcterms:modified>
</cp:coreProperties>
</file>