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43690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2088534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17974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270175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760581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1583673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3800842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2394233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3820193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70C889-0897-4D12-8076-DC38F21FA68E}" type="datetimeFigureOut">
              <a:rPr lang="en-US" smtClean="0"/>
              <a:t>6/23/2022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5147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0C889-0897-4D12-8076-DC38F21FA68E}"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277911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0C889-0897-4D12-8076-DC38F21FA68E}" type="datetimeFigureOut">
              <a:rPr lang="en-US" smtClean="0"/>
              <a:t>6/23/2022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825831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0C889-0897-4D12-8076-DC38F21FA68E}" type="datetimeFigureOut">
              <a:rPr lang="en-US" smtClean="0"/>
              <a:t>6/23/2022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1141155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0C889-0897-4D12-8076-DC38F21FA68E}" type="datetimeFigureOut">
              <a:rPr lang="en-US" smtClean="0"/>
              <a:t>6/23/2022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524620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0C889-0897-4D12-8076-DC38F21FA68E}"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4224131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70C889-0897-4D12-8076-DC38F21FA68E}" type="datetimeFigureOut">
              <a:rPr lang="en-US" smtClean="0"/>
              <a:t>6/23/2022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AB12E0-4805-43A7-BAA0-4DFCD73A8A5B}" type="slidenum">
              <a:rPr lang="en-US" smtClean="0"/>
              <a:t>‹#›</a:t>
            </a:fld>
            <a:endParaRPr lang="en-US"/>
          </a:p>
        </p:txBody>
      </p:sp>
    </p:spTree>
    <p:extLst>
      <p:ext uri="{BB962C8B-B14F-4D97-AF65-F5344CB8AC3E}">
        <p14:creationId xmlns:p14="http://schemas.microsoft.com/office/powerpoint/2010/main" val="202744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70C889-0897-4D12-8076-DC38F21FA68E}" type="datetimeFigureOut">
              <a:rPr lang="en-US" smtClean="0"/>
              <a:t>6/23/2022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1AB12E0-4805-43A7-BAA0-4DFCD73A8A5B}" type="slidenum">
              <a:rPr lang="en-US" smtClean="0"/>
              <a:t>‹#›</a:t>
            </a:fld>
            <a:endParaRPr lang="en-US"/>
          </a:p>
        </p:txBody>
      </p:sp>
    </p:spTree>
    <p:extLst>
      <p:ext uri="{BB962C8B-B14F-4D97-AF65-F5344CB8AC3E}">
        <p14:creationId xmlns:p14="http://schemas.microsoft.com/office/powerpoint/2010/main" val="238354967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a:t>Tolerance and Equality promote kindness</a:t>
            </a:r>
          </a:p>
        </p:txBody>
      </p:sp>
      <p:sp>
        <p:nvSpPr>
          <p:cNvPr id="3" name="Subtitle 2"/>
          <p:cNvSpPr>
            <a:spLocks noGrp="1"/>
          </p:cNvSpPr>
          <p:nvPr>
            <p:ph type="subTitle" idx="1"/>
          </p:nvPr>
        </p:nvSpPr>
        <p:spPr/>
        <p:txBody>
          <a:bodyPr/>
          <a:lstStyle/>
          <a:p>
            <a:pPr algn="ctr"/>
            <a:r>
              <a:rPr lang="ro-RO" dirty="0" smtClean="0">
                <a:solidFill>
                  <a:schemeClr val="tx1"/>
                </a:solidFill>
              </a:rPr>
              <a:t>01</a:t>
            </a:r>
            <a:r>
              <a:rPr lang="en-US" dirty="0" smtClean="0">
                <a:solidFill>
                  <a:schemeClr val="tx1"/>
                </a:solidFill>
              </a:rPr>
              <a:t>-</a:t>
            </a:r>
            <a:r>
              <a:rPr lang="ro-RO" dirty="0" smtClean="0">
                <a:solidFill>
                  <a:schemeClr val="tx1"/>
                </a:solidFill>
              </a:rPr>
              <a:t>OCT</a:t>
            </a:r>
            <a:r>
              <a:rPr lang="en-US" dirty="0" smtClean="0">
                <a:solidFill>
                  <a:schemeClr val="tx1"/>
                </a:solidFill>
              </a:rPr>
              <a:t>-</a:t>
            </a:r>
            <a:r>
              <a:rPr lang="ro-RO" dirty="0" smtClean="0">
                <a:solidFill>
                  <a:schemeClr val="tx1"/>
                </a:solidFill>
              </a:rPr>
              <a:t>2020---</a:t>
            </a:r>
            <a:r>
              <a:rPr lang="ro-RO" dirty="0" smtClean="0">
                <a:solidFill>
                  <a:schemeClr val="tx1"/>
                </a:solidFill>
              </a:rPr>
              <a:t>31-AUG-2023</a:t>
            </a:r>
            <a:endParaRPr lang="ro-RO" dirty="0" smtClean="0">
              <a:solidFill>
                <a:schemeClr val="tx1"/>
              </a:solidFill>
            </a:endParaRPr>
          </a:p>
          <a:p>
            <a:pPr algn="l"/>
            <a:r>
              <a:rPr lang="ro-RO" dirty="0" smtClean="0">
                <a:solidFill>
                  <a:schemeClr val="tx1"/>
                </a:solidFill>
              </a:rPr>
              <a:t>ID </a:t>
            </a:r>
            <a:r>
              <a:rPr lang="en-US" b="1" dirty="0">
                <a:solidFill>
                  <a:schemeClr val="tx1"/>
                </a:solidFill>
              </a:rPr>
              <a:t>2020-1-RO01-KA229-080207</a:t>
            </a:r>
            <a:endParaRPr lang="en-US" dirty="0">
              <a:solidFill>
                <a:schemeClr val="tx1"/>
              </a:solidFill>
            </a:endParaRPr>
          </a:p>
          <a:p>
            <a:endParaRPr lang="en-US" dirty="0"/>
          </a:p>
        </p:txBody>
      </p:sp>
    </p:spTree>
    <p:extLst>
      <p:ext uri="{BB962C8B-B14F-4D97-AF65-F5344CB8AC3E}">
        <p14:creationId xmlns:p14="http://schemas.microsoft.com/office/powerpoint/2010/main" val="3810005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819" y="319597"/>
            <a:ext cx="10437181" cy="1296139"/>
          </a:xfrm>
        </p:spPr>
        <p:txBody>
          <a:bodyPr>
            <a:normAutofit fontScale="90000"/>
          </a:bodyPr>
          <a:lstStyle/>
          <a:p>
            <a:pPr algn="l"/>
            <a:r>
              <a:rPr lang="en-US" sz="2000" b="1" dirty="0">
                <a:solidFill>
                  <a:schemeClr val="tx1"/>
                </a:solidFill>
              </a:rPr>
              <a:t>The aim </a:t>
            </a:r>
            <a:r>
              <a:rPr lang="en-US" sz="2000" dirty="0">
                <a:solidFill>
                  <a:schemeClr val="tx1"/>
                </a:solidFill>
              </a:rPr>
              <a:t>of our project </a:t>
            </a:r>
            <a:r>
              <a:rPr lang="en-US" sz="2000" b="1" dirty="0">
                <a:solidFill>
                  <a:schemeClr val="tx1"/>
                </a:solidFill>
              </a:rPr>
              <a:t>''Tolerance and Equality promote Kindness" </a:t>
            </a:r>
            <a:r>
              <a:rPr lang="en-US" sz="2000" dirty="0">
                <a:solidFill>
                  <a:schemeClr val="tx1"/>
                </a:solidFill>
              </a:rPr>
              <a:t>is to have students share universal values of respect, tolerance and </a:t>
            </a:r>
            <a:r>
              <a:rPr lang="en-US" sz="2000" dirty="0" smtClean="0">
                <a:solidFill>
                  <a:schemeClr val="tx1"/>
                </a:solidFill>
              </a:rPr>
              <a:t>empathy</a:t>
            </a:r>
            <a:r>
              <a:rPr lang="ro-RO" sz="2000" dirty="0" smtClean="0">
                <a:solidFill>
                  <a:schemeClr val="tx1"/>
                </a:solidFill>
              </a:rPr>
              <a:t> </a:t>
            </a:r>
            <a:r>
              <a:rPr lang="en-US" sz="2000" dirty="0" smtClean="0">
                <a:solidFill>
                  <a:schemeClr val="tx1"/>
                </a:solidFill>
              </a:rPr>
              <a:t>towards </a:t>
            </a:r>
            <a:r>
              <a:rPr lang="en-US" sz="2000" dirty="0">
                <a:solidFill>
                  <a:schemeClr val="tx1"/>
                </a:solidFill>
              </a:rPr>
              <a:t>people who are different and to realize that violence and harassment are never the answer as people are meant to live together in</a:t>
            </a:r>
            <a:br>
              <a:rPr lang="en-US" sz="2000" dirty="0">
                <a:solidFill>
                  <a:schemeClr val="tx1"/>
                </a:solidFill>
              </a:rPr>
            </a:br>
            <a:r>
              <a:rPr lang="en-US" sz="2000" dirty="0">
                <a:solidFill>
                  <a:schemeClr val="tx1"/>
                </a:solidFill>
              </a:rPr>
              <a:t>harmony even though fate has not been kind to all of us regarding health, family and social status</a:t>
            </a:r>
          </a:p>
        </p:txBody>
      </p:sp>
      <p:sp>
        <p:nvSpPr>
          <p:cNvPr id="3" name="Subtitle 2"/>
          <p:cNvSpPr>
            <a:spLocks noGrp="1"/>
          </p:cNvSpPr>
          <p:nvPr>
            <p:ph type="subTitle" idx="1"/>
          </p:nvPr>
        </p:nvSpPr>
        <p:spPr>
          <a:xfrm>
            <a:off x="230819" y="1615736"/>
            <a:ext cx="11443317" cy="5033639"/>
          </a:xfrm>
        </p:spPr>
        <p:txBody>
          <a:bodyPr>
            <a:noAutofit/>
          </a:bodyPr>
          <a:lstStyle/>
          <a:p>
            <a:pPr algn="l"/>
            <a:r>
              <a:rPr lang="en-US" sz="2000" b="1" dirty="0">
                <a:solidFill>
                  <a:schemeClr val="tx1"/>
                </a:solidFill>
              </a:rPr>
              <a:t>Project objectives:</a:t>
            </a:r>
          </a:p>
          <a:p>
            <a:pPr algn="l"/>
            <a:r>
              <a:rPr lang="en-US" sz="2000" b="1" dirty="0">
                <a:solidFill>
                  <a:schemeClr val="tx1"/>
                </a:solidFill>
              </a:rPr>
              <a:t>O1.</a:t>
            </a:r>
            <a:r>
              <a:rPr lang="en-US" sz="2000" dirty="0">
                <a:solidFill>
                  <a:schemeClr val="tx1"/>
                </a:solidFill>
              </a:rPr>
              <a:t>To reduce the cases of violence by 8% by teaching 200 students from participating schools mutual respect, tolerance and care for peers </a:t>
            </a:r>
            <a:r>
              <a:rPr lang="en-US" sz="2000" dirty="0" smtClean="0">
                <a:solidFill>
                  <a:schemeClr val="tx1"/>
                </a:solidFill>
              </a:rPr>
              <a:t>in</a:t>
            </a:r>
            <a:r>
              <a:rPr lang="ro-RO" sz="2000" dirty="0" smtClean="0">
                <a:solidFill>
                  <a:schemeClr val="tx1"/>
                </a:solidFill>
              </a:rPr>
              <a:t> </a:t>
            </a:r>
            <a:r>
              <a:rPr lang="en-US" sz="2000" dirty="0" smtClean="0">
                <a:solidFill>
                  <a:schemeClr val="tx1"/>
                </a:solidFill>
              </a:rPr>
              <a:t>the </a:t>
            </a:r>
            <a:r>
              <a:rPr lang="en-US" sz="2000" dirty="0">
                <a:solidFill>
                  <a:schemeClr val="tx1"/>
                </a:solidFill>
              </a:rPr>
              <a:t>first 2 years of the project, by developing a common strategy against violence</a:t>
            </a:r>
          </a:p>
          <a:p>
            <a:pPr algn="l"/>
            <a:r>
              <a:rPr lang="en-US" sz="2000" b="1" dirty="0">
                <a:solidFill>
                  <a:schemeClr val="tx1"/>
                </a:solidFill>
              </a:rPr>
              <a:t>O2.</a:t>
            </a:r>
            <a:r>
              <a:rPr lang="en-US" sz="2000" dirty="0">
                <a:solidFill>
                  <a:schemeClr val="tx1"/>
                </a:solidFill>
              </a:rPr>
              <a:t>To improve the current methods used to combat bullying, violence and discrimination in partner schools by the 52 participating teachers </a:t>
            </a:r>
            <a:r>
              <a:rPr lang="en-US" sz="2000" dirty="0" smtClean="0">
                <a:solidFill>
                  <a:schemeClr val="tx1"/>
                </a:solidFill>
              </a:rPr>
              <a:t>within</a:t>
            </a:r>
            <a:r>
              <a:rPr lang="ro-RO" sz="2000" dirty="0" smtClean="0">
                <a:solidFill>
                  <a:schemeClr val="tx1"/>
                </a:solidFill>
              </a:rPr>
              <a:t> </a:t>
            </a:r>
            <a:r>
              <a:rPr lang="en-US" sz="2000" dirty="0" smtClean="0">
                <a:solidFill>
                  <a:schemeClr val="tx1"/>
                </a:solidFill>
              </a:rPr>
              <a:t>the </a:t>
            </a:r>
            <a:r>
              <a:rPr lang="en-US" sz="2000" dirty="0">
                <a:solidFill>
                  <a:schemeClr val="tx1"/>
                </a:solidFill>
              </a:rPr>
              <a:t>24 months by developing a good practice guide and sharing these methods with teachers, parents and other interested parties</a:t>
            </a:r>
          </a:p>
          <a:p>
            <a:pPr algn="l"/>
            <a:r>
              <a:rPr lang="en-US" sz="2000" b="1" dirty="0">
                <a:solidFill>
                  <a:schemeClr val="tx1"/>
                </a:solidFill>
              </a:rPr>
              <a:t>O3.</a:t>
            </a:r>
            <a:r>
              <a:rPr lang="en-US" sz="2000" dirty="0">
                <a:solidFill>
                  <a:schemeClr val="tx1"/>
                </a:solidFill>
              </a:rPr>
              <a:t>To develop the communication and intercultural skills as well as digital and English language skills at 100 students during the project</a:t>
            </a:r>
          </a:p>
          <a:p>
            <a:pPr algn="l"/>
            <a:r>
              <a:rPr lang="en-US" sz="2000" b="1" dirty="0">
                <a:solidFill>
                  <a:schemeClr val="tx1"/>
                </a:solidFill>
              </a:rPr>
              <a:t>O4.</a:t>
            </a:r>
            <a:r>
              <a:rPr lang="en-US" sz="2000" dirty="0">
                <a:solidFill>
                  <a:schemeClr val="tx1"/>
                </a:solidFill>
              </a:rPr>
              <a:t>To increase the teamwork and social integration skills for 100 students skills which can be transmitted to the rest of the students back </a:t>
            </a:r>
            <a:r>
              <a:rPr lang="en-US" sz="2000" dirty="0" smtClean="0">
                <a:solidFill>
                  <a:schemeClr val="tx1"/>
                </a:solidFill>
              </a:rPr>
              <a:t>home</a:t>
            </a:r>
            <a:r>
              <a:rPr lang="ro-RO" sz="2000" dirty="0" smtClean="0">
                <a:solidFill>
                  <a:schemeClr val="tx1"/>
                </a:solidFill>
              </a:rPr>
              <a:t> </a:t>
            </a:r>
            <a:r>
              <a:rPr lang="en-US" sz="2000" dirty="0" smtClean="0">
                <a:solidFill>
                  <a:schemeClr val="tx1"/>
                </a:solidFill>
              </a:rPr>
              <a:t>by </a:t>
            </a:r>
            <a:r>
              <a:rPr lang="en-US" sz="2000" dirty="0">
                <a:solidFill>
                  <a:schemeClr val="tx1"/>
                </a:solidFill>
              </a:rPr>
              <a:t>workshops and common projects during the project</a:t>
            </a:r>
          </a:p>
          <a:p>
            <a:pPr algn="l"/>
            <a:r>
              <a:rPr lang="en-US" sz="2000" dirty="0">
                <a:solidFill>
                  <a:schemeClr val="tx1"/>
                </a:solidFill>
              </a:rPr>
              <a:t>The project aims to unite students under the idea of diversity and the acceptance of diversity by looking for ways to transmit such values. First </a:t>
            </a:r>
            <a:r>
              <a:rPr lang="en-US" sz="2000" dirty="0" smtClean="0">
                <a:solidFill>
                  <a:schemeClr val="tx1"/>
                </a:solidFill>
              </a:rPr>
              <a:t>of</a:t>
            </a:r>
            <a:r>
              <a:rPr lang="ro-RO" sz="2000" dirty="0" smtClean="0">
                <a:solidFill>
                  <a:schemeClr val="tx1"/>
                </a:solidFill>
              </a:rPr>
              <a:t> </a:t>
            </a:r>
            <a:r>
              <a:rPr lang="en-US" sz="2000" dirty="0" smtClean="0">
                <a:solidFill>
                  <a:schemeClr val="tx1"/>
                </a:solidFill>
              </a:rPr>
              <a:t>all</a:t>
            </a:r>
            <a:r>
              <a:rPr lang="en-US" sz="2000" dirty="0">
                <a:solidFill>
                  <a:schemeClr val="tx1"/>
                </a:solidFill>
              </a:rPr>
              <a:t>, we intend to promote equality on all levels.</a:t>
            </a:r>
          </a:p>
        </p:txBody>
      </p:sp>
    </p:spTree>
    <p:extLst>
      <p:ext uri="{BB962C8B-B14F-4D97-AF65-F5344CB8AC3E}">
        <p14:creationId xmlns:p14="http://schemas.microsoft.com/office/powerpoint/2010/main" val="2454981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394" y="674703"/>
            <a:ext cx="11514338" cy="6555641"/>
          </a:xfrm>
          <a:prstGeom prst="rect">
            <a:avLst/>
          </a:prstGeom>
        </p:spPr>
        <p:txBody>
          <a:bodyPr wrap="square">
            <a:spAutoFit/>
          </a:bodyPr>
          <a:lstStyle/>
          <a:p>
            <a:r>
              <a:rPr lang="en-US" sz="2000" b="0" i="0" u="none" strike="noStrike" baseline="0" dirty="0" smtClean="0">
                <a:latin typeface="Calibri" panose="020F0502020204030204" pitchFamily="34" charset="0"/>
              </a:rPr>
              <a:t>6 LTTAs : C1-teachers learning activities, C2-6</a:t>
            </a:r>
            <a:r>
              <a:rPr lang="ro-RO" sz="2000" b="0" i="0" u="none" strike="noStrike" baseline="0" dirty="0" smtClean="0">
                <a:latin typeface="Calibri" panose="020F0502020204030204" pitchFamily="34" charset="0"/>
              </a:rPr>
              <a:t> -</a:t>
            </a:r>
            <a:r>
              <a:rPr lang="en-US" sz="2000" b="0" i="0" u="none" strike="noStrike" baseline="0" dirty="0" smtClean="0">
                <a:latin typeface="Calibri" panose="020F0502020204030204" pitchFamily="34" charset="0"/>
              </a:rPr>
              <a:t> students learning activities</a:t>
            </a:r>
          </a:p>
          <a:p>
            <a:endParaRPr lang="en-US" sz="2000" b="0" i="0" u="none" strike="noStrike" baseline="0" dirty="0" smtClean="0">
              <a:latin typeface="Calibri" panose="020F0502020204030204" pitchFamily="34" charset="0"/>
            </a:endParaRPr>
          </a:p>
          <a:p>
            <a:r>
              <a:rPr lang="en-US" sz="2000" b="0" i="0" u="none" strike="noStrike" baseline="0" dirty="0" smtClean="0">
                <a:latin typeface="Calibri" panose="020F0502020204030204" pitchFamily="34" charset="0"/>
              </a:rPr>
              <a:t>The names of the 6 LTTAs:</a:t>
            </a:r>
          </a:p>
          <a:p>
            <a:r>
              <a:rPr lang="en-US" sz="2000" b="1" i="0" u="none" strike="noStrike" baseline="0" dirty="0" smtClean="0">
                <a:solidFill>
                  <a:srgbClr val="FF0000"/>
                </a:solidFill>
                <a:latin typeface="Calibri" panose="020F0502020204030204" pitchFamily="34" charset="0"/>
              </a:rPr>
              <a:t>C1</a:t>
            </a:r>
            <a:r>
              <a:rPr lang="en-US" sz="2000" b="0" i="0" u="none" strike="noStrike" baseline="0" dirty="0" smtClean="0">
                <a:solidFill>
                  <a:srgbClr val="FF0000"/>
                </a:solidFill>
                <a:latin typeface="Calibri" panose="020F0502020204030204" pitchFamily="34" charset="0"/>
              </a:rPr>
              <a:t>-Violence and discrimination in schools-General aspects</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(RO) 3 teachers</a:t>
            </a:r>
            <a:r>
              <a:rPr lang="ro-RO" sz="2000" b="0" i="0" u="none" strike="noStrike" dirty="0" smtClean="0">
                <a:latin typeface="Calibri" panose="020F0502020204030204" pitchFamily="34" charset="0"/>
              </a:rPr>
              <a:t> from each school</a:t>
            </a:r>
            <a:endParaRPr lang="en-US" sz="2000" b="0" i="0" u="none" strike="noStrike" baseline="0" dirty="0" smtClean="0">
              <a:latin typeface="Calibri" panose="020F0502020204030204" pitchFamily="34" charset="0"/>
            </a:endParaRPr>
          </a:p>
          <a:p>
            <a:r>
              <a:rPr lang="en-US" sz="2000" b="1" i="0" u="none" strike="noStrike" baseline="0" dirty="0" smtClean="0">
                <a:solidFill>
                  <a:srgbClr val="FF0000"/>
                </a:solidFill>
                <a:latin typeface="Calibri" panose="020F0502020204030204" pitchFamily="34" charset="0"/>
              </a:rPr>
              <a:t>C2</a:t>
            </a:r>
            <a:r>
              <a:rPr lang="en-US" sz="2000" b="0" i="0" u="none" strike="noStrike" baseline="0" dirty="0" smtClean="0">
                <a:solidFill>
                  <a:srgbClr val="FF0000"/>
                </a:solidFill>
                <a:latin typeface="Calibri" panose="020F0502020204030204" pitchFamily="34" charset="0"/>
              </a:rPr>
              <a:t>-Aggression. Types of aggression. Digital apps for a friendly school</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(RO) 5</a:t>
            </a:r>
            <a:r>
              <a:rPr lang="ro-RO" sz="2000" b="0" i="0" u="none" strike="noStrike" dirty="0" smtClean="0">
                <a:latin typeface="Calibri" panose="020F0502020204030204" pitchFamily="34" charset="0"/>
              </a:rPr>
              <a:t> students and 2 accompanying</a:t>
            </a:r>
            <a:endParaRPr lang="en-US" sz="2000" b="0" i="0" u="none" strike="noStrike" baseline="0" dirty="0" smtClean="0">
              <a:latin typeface="Calibri" panose="020F0502020204030204" pitchFamily="34" charset="0"/>
            </a:endParaRPr>
          </a:p>
          <a:p>
            <a:r>
              <a:rPr lang="ro-RO" sz="2000" b="0" i="0" u="none" strike="noStrike" dirty="0" smtClean="0">
                <a:latin typeface="Calibri" panose="020F0502020204030204" pitchFamily="34" charset="0"/>
              </a:rPr>
              <a:t> teacher </a:t>
            </a:r>
          </a:p>
          <a:p>
            <a:r>
              <a:rPr lang="en-US" sz="2000" b="1" i="0" u="none" strike="noStrike" baseline="0" dirty="0" smtClean="0">
                <a:solidFill>
                  <a:srgbClr val="FF0000"/>
                </a:solidFill>
                <a:latin typeface="Calibri" panose="020F0502020204030204" pitchFamily="34" charset="0"/>
              </a:rPr>
              <a:t>C3</a:t>
            </a:r>
            <a:r>
              <a:rPr lang="en-US" sz="2000" b="0" i="0" u="none" strike="noStrike" baseline="0" dirty="0" smtClean="0">
                <a:solidFill>
                  <a:srgbClr val="FF0000"/>
                </a:solidFill>
                <a:latin typeface="Calibri" panose="020F0502020204030204" pitchFamily="34" charset="0"/>
              </a:rPr>
              <a:t>-Say NO to stereotypical thinking</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(Turkey) 5</a:t>
            </a:r>
            <a:r>
              <a:rPr lang="ro-RO" sz="2000" b="0" i="0" u="none" strike="noStrike" dirty="0" smtClean="0">
                <a:latin typeface="Calibri" panose="020F0502020204030204" pitchFamily="34" charset="0"/>
              </a:rPr>
              <a:t> students and 2 accompanying</a:t>
            </a:r>
            <a:r>
              <a:rPr lang="ro-RO" sz="2000" dirty="0">
                <a:latin typeface="Calibri" panose="020F0502020204030204" pitchFamily="34" charset="0"/>
              </a:rPr>
              <a:t> </a:t>
            </a:r>
            <a:r>
              <a:rPr lang="ro-RO" sz="2000" b="0" i="0" u="none" strike="noStrike" dirty="0" smtClean="0">
                <a:latin typeface="Calibri" panose="020F0502020204030204" pitchFamily="34" charset="0"/>
              </a:rPr>
              <a:t>teacher </a:t>
            </a:r>
            <a:endParaRPr lang="en-US" sz="2000" b="0" i="0" u="none" strike="noStrike" baseline="0" dirty="0" smtClean="0">
              <a:latin typeface="Calibri" panose="020F0502020204030204" pitchFamily="34" charset="0"/>
            </a:endParaRPr>
          </a:p>
          <a:p>
            <a:r>
              <a:rPr lang="en-US" sz="2000" b="1" i="0" u="none" strike="noStrike" baseline="0" dirty="0" smtClean="0">
                <a:solidFill>
                  <a:srgbClr val="FF0000"/>
                </a:solidFill>
                <a:latin typeface="Calibri" panose="020F0502020204030204" pitchFamily="34" charset="0"/>
              </a:rPr>
              <a:t>C4</a:t>
            </a:r>
            <a:r>
              <a:rPr lang="en-US" sz="2000" b="0" i="0" u="none" strike="noStrike" baseline="0" dirty="0" smtClean="0">
                <a:solidFill>
                  <a:srgbClr val="FF0000"/>
                </a:solidFill>
                <a:latin typeface="Calibri" panose="020F0502020204030204" pitchFamily="34" charset="0"/>
              </a:rPr>
              <a:t>-Say NO to violence</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(Italy)</a:t>
            </a:r>
            <a:endParaRPr lang="en-US" sz="2000" b="0" i="0" u="none" strike="noStrike" baseline="0" dirty="0" smtClean="0">
              <a:latin typeface="Calibri" panose="020F0502020204030204" pitchFamily="34" charset="0"/>
            </a:endParaRPr>
          </a:p>
          <a:p>
            <a:r>
              <a:rPr lang="en-US" sz="2000" b="1" i="0" u="none" strike="noStrike" baseline="0" dirty="0" smtClean="0">
                <a:solidFill>
                  <a:srgbClr val="FF0000"/>
                </a:solidFill>
                <a:latin typeface="Calibri" panose="020F0502020204030204" pitchFamily="34" charset="0"/>
              </a:rPr>
              <a:t>C5</a:t>
            </a:r>
            <a:r>
              <a:rPr lang="en-US" sz="2000" b="0" i="0" u="none" strike="noStrike" baseline="0" dirty="0" smtClean="0">
                <a:solidFill>
                  <a:srgbClr val="FF0000"/>
                </a:solidFill>
                <a:latin typeface="Calibri" panose="020F0502020204030204" pitchFamily="34" charset="0"/>
              </a:rPr>
              <a:t>-Say NO to bullying</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(Bulgaria)</a:t>
            </a:r>
            <a:endParaRPr lang="en-US" sz="2000" b="0" i="0" u="none" strike="noStrike" baseline="0" dirty="0" smtClean="0">
              <a:latin typeface="Calibri" panose="020F0502020204030204" pitchFamily="34" charset="0"/>
            </a:endParaRPr>
          </a:p>
          <a:p>
            <a:r>
              <a:rPr lang="en-US" sz="2000" b="1" i="0" u="none" strike="noStrike" baseline="0" dirty="0" smtClean="0">
                <a:solidFill>
                  <a:srgbClr val="FF0000"/>
                </a:solidFill>
                <a:latin typeface="Calibri" panose="020F0502020204030204" pitchFamily="34" charset="0"/>
              </a:rPr>
              <a:t>C6</a:t>
            </a:r>
            <a:r>
              <a:rPr lang="en-US" sz="2000" b="0" i="0" u="none" strike="noStrike" baseline="0" dirty="0" smtClean="0">
                <a:solidFill>
                  <a:srgbClr val="FF0000"/>
                </a:solidFill>
                <a:latin typeface="Calibri" panose="020F0502020204030204" pitchFamily="34" charset="0"/>
              </a:rPr>
              <a:t>-Say YES to equality</a:t>
            </a:r>
            <a:r>
              <a:rPr lang="ro-RO" sz="2000" b="0" i="0" u="none" strike="noStrike" baseline="0" dirty="0" smtClean="0">
                <a:solidFill>
                  <a:srgbClr val="FF0000"/>
                </a:solidFill>
                <a:latin typeface="Calibri" panose="020F0502020204030204" pitchFamily="34" charset="0"/>
              </a:rPr>
              <a:t> </a:t>
            </a:r>
            <a:r>
              <a:rPr lang="ro-RO" sz="2000" b="0" i="0" u="none" strike="noStrike" baseline="0" dirty="0" smtClean="0">
                <a:latin typeface="Calibri" panose="020F0502020204030204" pitchFamily="34" charset="0"/>
              </a:rPr>
              <a:t>(Lithuania)</a:t>
            </a:r>
          </a:p>
          <a:p>
            <a:endParaRPr lang="ro-RO" sz="2000" dirty="0" smtClean="0"/>
          </a:p>
          <a:p>
            <a:r>
              <a:rPr lang="en-US" sz="2000" dirty="0" smtClean="0"/>
              <a:t>We </a:t>
            </a:r>
            <a:r>
              <a:rPr lang="en-US" sz="2000" dirty="0"/>
              <a:t>will achieve the outcomes:</a:t>
            </a:r>
          </a:p>
          <a:p>
            <a:r>
              <a:rPr lang="en-US" sz="2000" dirty="0"/>
              <a:t>-a comparative analysis on school violence and discrimination from our countries and schools</a:t>
            </a:r>
          </a:p>
          <a:p>
            <a:r>
              <a:rPr lang="en-US" sz="2000" dirty="0"/>
              <a:t>-a guide regarding the common strategy to combat violence and discrimination in our schools</a:t>
            </a:r>
          </a:p>
          <a:p>
            <a:r>
              <a:rPr lang="en-US" sz="2000" dirty="0"/>
              <a:t>-an online magazine written and published by students(studies, observations, analyses) of LTTA </a:t>
            </a:r>
            <a:r>
              <a:rPr lang="ro-RO" sz="2000" dirty="0" smtClean="0"/>
              <a:t>2</a:t>
            </a:r>
            <a:r>
              <a:rPr lang="en-US" sz="2000" dirty="0" smtClean="0"/>
              <a:t>-</a:t>
            </a:r>
            <a:r>
              <a:rPr lang="ro-RO" sz="2000" dirty="0" smtClean="0"/>
              <a:t>6</a:t>
            </a:r>
            <a:endParaRPr lang="en-US" sz="2000" dirty="0"/>
          </a:p>
          <a:p>
            <a:r>
              <a:rPr lang="en-US" sz="2000" dirty="0"/>
              <a:t>-a calendar with the most important moments of LTTAs done with </a:t>
            </a:r>
            <a:r>
              <a:rPr lang="en-US" sz="2000" dirty="0" smtClean="0"/>
              <a:t>QR</a:t>
            </a:r>
            <a:r>
              <a:rPr lang="ro-RO" sz="2000" dirty="0" smtClean="0"/>
              <a:t> </a:t>
            </a:r>
            <a:r>
              <a:rPr lang="en-US" sz="2000" dirty="0" smtClean="0"/>
              <a:t>Generator </a:t>
            </a:r>
            <a:r>
              <a:rPr lang="en-US" sz="2000" dirty="0"/>
              <a:t>app</a:t>
            </a:r>
          </a:p>
          <a:p>
            <a:r>
              <a:rPr lang="en-US" sz="2000" dirty="0"/>
              <a:t>-project’s website</a:t>
            </a:r>
          </a:p>
          <a:p>
            <a:r>
              <a:rPr lang="en-US" sz="2000" dirty="0"/>
              <a:t>-</a:t>
            </a:r>
            <a:r>
              <a:rPr lang="en-US" sz="2000" dirty="0" err="1"/>
              <a:t>etwinning</a:t>
            </a:r>
            <a:r>
              <a:rPr lang="en-US" sz="2000" dirty="0"/>
              <a:t>, FB pages</a:t>
            </a:r>
          </a:p>
          <a:p>
            <a:r>
              <a:rPr lang="en-US" sz="2000" dirty="0"/>
              <a:t>-exhibitions: photo, posters</a:t>
            </a:r>
          </a:p>
          <a:p>
            <a:r>
              <a:rPr lang="en-US" sz="2000" dirty="0"/>
              <a:t>-anti violence short film</a:t>
            </a:r>
            <a:endParaRPr lang="ro-RO" sz="2000" b="0" i="0" u="none" strike="noStrike" baseline="0" dirty="0" smtClean="0">
              <a:latin typeface="Calibri" panose="020F0502020204030204" pitchFamily="34" charset="0"/>
            </a:endParaRPr>
          </a:p>
          <a:p>
            <a:endParaRPr lang="en-US" sz="2000" dirty="0">
              <a:solidFill>
                <a:srgbClr val="FF0000"/>
              </a:solidFill>
              <a:latin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47264875"/>
              </p:ext>
            </p:extLst>
          </p:nvPr>
        </p:nvGraphicFramePr>
        <p:xfrm>
          <a:off x="4033091" y="3406934"/>
          <a:ext cx="4125818" cy="365760"/>
        </p:xfrm>
        <a:graphic>
          <a:graphicData uri="http://schemas.openxmlformats.org/drawingml/2006/table">
            <a:tbl>
              <a:tblPr/>
              <a:tblGrid>
                <a:gridCol w="584042"/>
                <a:gridCol w="3541776"/>
              </a:tblGrid>
              <a:tr h="0">
                <a:tc>
                  <a:txBody>
                    <a:bodyPr/>
                    <a:lstStyle/>
                    <a:p>
                      <a:pPr algn="l" fontAlgn="t"/>
                      <a:endParaRPr lang="en-US" dirty="0">
                        <a:effectLst/>
                      </a:endParaRPr>
                    </a:p>
                  </a:txBody>
                  <a:tcPr>
                    <a:lnL>
                      <a:noFill/>
                    </a:lnL>
                    <a:lnR>
                      <a:noFill/>
                    </a:lnR>
                    <a:lnT>
                      <a:noFill/>
                    </a:lnT>
                    <a:lnB>
                      <a:noFill/>
                    </a:lnB>
                    <a:solidFill>
                      <a:srgbClr val="FFFFFF"/>
                    </a:solidFill>
                  </a:tcPr>
                </a:tc>
                <a:tc>
                  <a:txBody>
                    <a:bodyPr/>
                    <a:lstStyle/>
                    <a:p>
                      <a:pPr fontAlgn="t"/>
                      <a:endParaRPr lang="en-US" dirty="0">
                        <a:solidFill>
                          <a:srgbClr val="5F6368"/>
                        </a:solidFill>
                        <a:effectLst/>
                      </a:endParaRPr>
                    </a:p>
                  </a:txBody>
                  <a:tcPr>
                    <a:lnL>
                      <a:noFill/>
                    </a:lnL>
                    <a:lnR>
                      <a:noFill/>
                    </a:lnR>
                    <a:lnT>
                      <a:noFill/>
                    </a:lnT>
                    <a:lnB>
                      <a:noFill/>
                    </a:lnB>
                    <a:solidFill>
                      <a:srgbClr val="FFFFFF"/>
                    </a:solidFill>
                  </a:tcPr>
                </a:tc>
              </a:tr>
            </a:tbl>
          </a:graphicData>
        </a:graphic>
      </p:graphicFrame>
      <p:sp>
        <p:nvSpPr>
          <p:cNvPr id="4" name="Rectangle 1"/>
          <p:cNvSpPr>
            <a:spLocks noChangeArrowheads="1"/>
          </p:cNvSpPr>
          <p:nvPr/>
        </p:nvSpPr>
        <p:spPr bwMode="auto">
          <a:xfrm>
            <a:off x="4033838" y="34067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
            </a:r>
            <a:br>
              <a:rPr kumimoji="0" lang="en-US" sz="1800" b="0" i="0" u="none" strike="noStrike" cap="none" normalizeH="0" baseline="0" smtClean="0">
                <a:ln>
                  <a:noFill/>
                </a:ln>
                <a:solidFill>
                  <a:schemeClr val="tx1"/>
                </a:solidFill>
                <a:effectLst/>
                <a:latin typeface="Arial" panose="020B0604020202020204" pitchFamily="34" charset="0"/>
              </a:rPr>
            </a:br>
            <a:endParaRPr kumimoji="0" 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7192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458" y="408373"/>
            <a:ext cx="11499542" cy="5386090"/>
          </a:xfrm>
          <a:prstGeom prst="rect">
            <a:avLst/>
          </a:prstGeom>
        </p:spPr>
        <p:txBody>
          <a:bodyPr wrap="square">
            <a:spAutoFit/>
          </a:bodyPr>
          <a:lstStyle/>
          <a:p>
            <a:r>
              <a:rPr lang="ro-RO" sz="2000" dirty="0"/>
              <a:t>T</a:t>
            </a:r>
            <a:r>
              <a:rPr lang="en-US" sz="2000" b="0" i="0" u="none" strike="noStrike" baseline="0" dirty="0" smtClean="0"/>
              <a:t>he </a:t>
            </a:r>
            <a:r>
              <a:rPr lang="en-US" sz="2000" b="1" i="0" u="none" strike="noStrike" baseline="0" dirty="0" smtClean="0"/>
              <a:t>tasks</a:t>
            </a:r>
            <a:r>
              <a:rPr lang="en-US" sz="2000" b="0" i="0" u="none" strike="noStrike" baseline="0" dirty="0" smtClean="0"/>
              <a:t> and responsibilities of each partner school</a:t>
            </a:r>
            <a:r>
              <a:rPr lang="ro-RO" sz="2000" b="0" i="0" u="none" strike="noStrike" baseline="0" dirty="0" smtClean="0"/>
              <a:t> : </a:t>
            </a:r>
          </a:p>
          <a:p>
            <a:r>
              <a:rPr lang="en-US" dirty="0"/>
              <a:t>-</a:t>
            </a:r>
            <a:r>
              <a:rPr lang="en-US" b="1" dirty="0"/>
              <a:t>Romania</a:t>
            </a:r>
            <a:r>
              <a:rPr lang="en-US" dirty="0"/>
              <a:t> (coordinator) will host C1,C2 and will be responsible for </a:t>
            </a:r>
            <a:r>
              <a:rPr lang="en-US" i="1" dirty="0" err="1">
                <a:solidFill>
                  <a:srgbClr val="00B050"/>
                </a:solidFill>
              </a:rPr>
              <a:t>eTwinning</a:t>
            </a:r>
            <a:r>
              <a:rPr lang="en-US" i="1" dirty="0">
                <a:solidFill>
                  <a:srgbClr val="00B050"/>
                </a:solidFill>
              </a:rPr>
              <a:t> </a:t>
            </a:r>
            <a:endParaRPr lang="ro-RO" i="1" dirty="0" smtClean="0">
              <a:solidFill>
                <a:srgbClr val="00B050"/>
              </a:solidFill>
            </a:endParaRPr>
          </a:p>
          <a:p>
            <a:r>
              <a:rPr lang="en-US" dirty="0" smtClean="0"/>
              <a:t>They </a:t>
            </a:r>
            <a:r>
              <a:rPr lang="en-US" dirty="0"/>
              <a:t>will create and update </a:t>
            </a:r>
            <a:r>
              <a:rPr lang="en-US" dirty="0" err="1"/>
              <a:t>Twinspace</a:t>
            </a:r>
            <a:r>
              <a:rPr lang="en-US" dirty="0"/>
              <a:t>, to include teachers and students </a:t>
            </a:r>
            <a:endParaRPr lang="ro-RO" dirty="0" smtClean="0"/>
          </a:p>
          <a:p>
            <a:r>
              <a:rPr lang="en-US" dirty="0" smtClean="0"/>
              <a:t>They </a:t>
            </a:r>
            <a:r>
              <a:rPr lang="en-US" dirty="0"/>
              <a:t>will have the task to organize 2 partner conferences for </a:t>
            </a:r>
            <a:r>
              <a:rPr lang="en-US" dirty="0" err="1"/>
              <a:t>eTwinning</a:t>
            </a:r>
            <a:r>
              <a:rPr lang="en-US" dirty="0"/>
              <a:t>, programmed towards the</a:t>
            </a:r>
          </a:p>
          <a:p>
            <a:r>
              <a:rPr lang="en-US" dirty="0"/>
              <a:t>middle and towards the end of the project. </a:t>
            </a:r>
            <a:endParaRPr lang="ro-RO" dirty="0" smtClean="0"/>
          </a:p>
          <a:p>
            <a:r>
              <a:rPr lang="en-US" dirty="0" smtClean="0"/>
              <a:t>Romania </a:t>
            </a:r>
            <a:r>
              <a:rPr lang="en-US" dirty="0"/>
              <a:t>is also responsible for </a:t>
            </a:r>
            <a:r>
              <a:rPr lang="en-US" i="1" dirty="0">
                <a:solidFill>
                  <a:srgbClr val="00B050"/>
                </a:solidFill>
              </a:rPr>
              <a:t>google drive </a:t>
            </a:r>
            <a:r>
              <a:rPr lang="en-US" dirty="0"/>
              <a:t>and </a:t>
            </a:r>
            <a:r>
              <a:rPr lang="en-US" i="1" dirty="0">
                <a:solidFill>
                  <a:srgbClr val="00B050"/>
                </a:solidFill>
              </a:rPr>
              <a:t>Facebook</a:t>
            </a:r>
            <a:r>
              <a:rPr lang="en-US" dirty="0">
                <a:solidFill>
                  <a:srgbClr val="00B050"/>
                </a:solidFill>
              </a:rPr>
              <a:t> project </a:t>
            </a:r>
            <a:r>
              <a:rPr lang="en-US" dirty="0"/>
              <a:t>page.</a:t>
            </a:r>
          </a:p>
          <a:p>
            <a:r>
              <a:rPr lang="en-US" b="1" dirty="0"/>
              <a:t>-Turkey </a:t>
            </a:r>
            <a:r>
              <a:rPr lang="en-US" dirty="0"/>
              <a:t>will create and maintain the project </a:t>
            </a:r>
            <a:r>
              <a:rPr lang="en-US" i="1" dirty="0">
                <a:solidFill>
                  <a:srgbClr val="00B050"/>
                </a:solidFill>
              </a:rPr>
              <a:t>website</a:t>
            </a:r>
            <a:r>
              <a:rPr lang="en-US" dirty="0"/>
              <a:t> and will host C3;</a:t>
            </a:r>
          </a:p>
          <a:p>
            <a:r>
              <a:rPr lang="en-US" b="1" dirty="0"/>
              <a:t>-Italy </a:t>
            </a:r>
            <a:r>
              <a:rPr lang="en-US" dirty="0"/>
              <a:t>will host C4 and will be responsible for </a:t>
            </a:r>
            <a:r>
              <a:rPr lang="en-US" i="1" dirty="0">
                <a:solidFill>
                  <a:srgbClr val="00B050"/>
                </a:solidFill>
              </a:rPr>
              <a:t>editing the videos </a:t>
            </a:r>
            <a:r>
              <a:rPr lang="en-US" dirty="0"/>
              <a:t>taken during each LTTA. Additionally, they will </a:t>
            </a:r>
            <a:r>
              <a:rPr lang="en-US" dirty="0" smtClean="0">
                <a:solidFill>
                  <a:srgbClr val="00B050"/>
                </a:solidFill>
              </a:rPr>
              <a:t>design</a:t>
            </a:r>
            <a:r>
              <a:rPr lang="ro-RO" dirty="0" smtClean="0">
                <a:solidFill>
                  <a:srgbClr val="00B050"/>
                </a:solidFill>
              </a:rPr>
              <a:t> </a:t>
            </a:r>
            <a:r>
              <a:rPr lang="en-US" dirty="0" smtClean="0">
                <a:solidFill>
                  <a:srgbClr val="00B050"/>
                </a:solidFill>
              </a:rPr>
              <a:t>the </a:t>
            </a:r>
            <a:r>
              <a:rPr lang="en-US" i="1" dirty="0">
                <a:solidFill>
                  <a:srgbClr val="00B050"/>
                </a:solidFill>
              </a:rPr>
              <a:t>students magazine</a:t>
            </a:r>
            <a:r>
              <a:rPr lang="en-US" i="1" dirty="0"/>
              <a:t> </a:t>
            </a:r>
            <a:r>
              <a:rPr lang="en-US" dirty="0"/>
              <a:t>for the project.</a:t>
            </a:r>
          </a:p>
          <a:p>
            <a:r>
              <a:rPr lang="en-US" b="1" dirty="0"/>
              <a:t>-Bulgaria </a:t>
            </a:r>
            <a:r>
              <a:rPr lang="en-US" dirty="0"/>
              <a:t>will host C5 and will be responsible for the </a:t>
            </a:r>
            <a:r>
              <a:rPr lang="en-US" i="1" dirty="0">
                <a:solidFill>
                  <a:srgbClr val="00B050"/>
                </a:solidFill>
              </a:rPr>
              <a:t>project calendar</a:t>
            </a:r>
            <a:r>
              <a:rPr lang="en-US" dirty="0"/>
              <a:t>, they will monitor project dissemination while</a:t>
            </a:r>
          </a:p>
          <a:p>
            <a:r>
              <a:rPr lang="en-US" dirty="0"/>
              <a:t>being responsible for the monitoring instruments.</a:t>
            </a:r>
          </a:p>
          <a:p>
            <a:r>
              <a:rPr lang="en-US" b="1" dirty="0"/>
              <a:t>-Lithuania </a:t>
            </a:r>
            <a:r>
              <a:rPr lang="en-US" dirty="0"/>
              <a:t>will collect all materials and will include them in the </a:t>
            </a:r>
            <a:r>
              <a:rPr lang="en-US" i="1" dirty="0">
                <a:solidFill>
                  <a:srgbClr val="00B050"/>
                </a:solidFill>
              </a:rPr>
              <a:t>project’s guide </a:t>
            </a:r>
            <a:endParaRPr lang="ro-RO" i="1" dirty="0" smtClean="0">
              <a:solidFill>
                <a:srgbClr val="00B050"/>
              </a:solidFill>
            </a:endParaRPr>
          </a:p>
          <a:p>
            <a:r>
              <a:rPr lang="en-US" i="1" dirty="0" smtClean="0">
                <a:solidFill>
                  <a:srgbClr val="00B050"/>
                </a:solidFill>
              </a:rPr>
              <a:t>regarding </a:t>
            </a:r>
            <a:r>
              <a:rPr lang="en-US" i="1" dirty="0">
                <a:solidFill>
                  <a:srgbClr val="00B050"/>
                </a:solidFill>
              </a:rPr>
              <a:t>bullying, violence </a:t>
            </a:r>
            <a:r>
              <a:rPr lang="en-US" i="1" dirty="0" smtClean="0">
                <a:solidFill>
                  <a:srgbClr val="00B050"/>
                </a:solidFill>
              </a:rPr>
              <a:t>and</a:t>
            </a:r>
            <a:r>
              <a:rPr lang="ro-RO" i="1" dirty="0" smtClean="0">
                <a:solidFill>
                  <a:srgbClr val="00B050"/>
                </a:solidFill>
              </a:rPr>
              <a:t> </a:t>
            </a:r>
            <a:r>
              <a:rPr lang="en-US" i="1" dirty="0" smtClean="0">
                <a:solidFill>
                  <a:srgbClr val="00B050"/>
                </a:solidFill>
              </a:rPr>
              <a:t>discrimination</a:t>
            </a:r>
            <a:r>
              <a:rPr lang="en-US" dirty="0" smtClean="0"/>
              <a:t> </a:t>
            </a:r>
            <a:r>
              <a:rPr lang="en-US" dirty="0"/>
              <a:t>together with good counter practices. They will host C6</a:t>
            </a:r>
            <a:r>
              <a:rPr lang="en-US" dirty="0" smtClean="0"/>
              <a:t>.</a:t>
            </a:r>
            <a:endParaRPr lang="ro-RO" dirty="0" smtClean="0"/>
          </a:p>
          <a:p>
            <a:endParaRPr lang="en-US" dirty="0"/>
          </a:p>
          <a:p>
            <a:r>
              <a:rPr lang="en-US" dirty="0" smtClean="0"/>
              <a:t>We </a:t>
            </a:r>
            <a:r>
              <a:rPr lang="en-US" dirty="0"/>
              <a:t>will meet on the last Friday </a:t>
            </a:r>
            <a:r>
              <a:rPr lang="en-US" dirty="0" smtClean="0"/>
              <a:t>of</a:t>
            </a:r>
            <a:r>
              <a:rPr lang="ro-RO" dirty="0" smtClean="0"/>
              <a:t> </a:t>
            </a:r>
            <a:r>
              <a:rPr lang="en-US" dirty="0" smtClean="0"/>
              <a:t>each </a:t>
            </a:r>
            <a:r>
              <a:rPr lang="en-US" dirty="0"/>
              <a:t>month and whenever necessary</a:t>
            </a:r>
            <a:r>
              <a:rPr lang="en-US" dirty="0" smtClean="0"/>
              <a:t>.</a:t>
            </a:r>
            <a:endParaRPr lang="ro-RO" dirty="0" smtClean="0"/>
          </a:p>
          <a:p>
            <a:r>
              <a:rPr lang="ro-RO" dirty="0" smtClean="0"/>
              <a:t>We can create an youtube channel</a:t>
            </a:r>
            <a:r>
              <a:rPr lang="en-US" dirty="0" smtClean="0"/>
              <a:t> </a:t>
            </a:r>
            <a:r>
              <a:rPr lang="ro-RO" dirty="0" smtClean="0"/>
              <a:t>where e</a:t>
            </a:r>
            <a:r>
              <a:rPr lang="en-US" dirty="0" smtClean="0"/>
              <a:t>ach partner</a:t>
            </a:r>
            <a:r>
              <a:rPr lang="ro-RO" dirty="0" smtClean="0"/>
              <a:t> </a:t>
            </a:r>
            <a:r>
              <a:rPr lang="en-US" dirty="0" smtClean="0"/>
              <a:t>will be post photos, short films</a:t>
            </a:r>
            <a:r>
              <a:rPr lang="ro-RO" dirty="0" smtClean="0"/>
              <a:t>.</a:t>
            </a:r>
            <a:r>
              <a:rPr lang="en-US" dirty="0" smtClean="0"/>
              <a:t> </a:t>
            </a:r>
            <a:r>
              <a:rPr lang="ro-RO" dirty="0" smtClean="0"/>
              <a:t>Is it OK?</a:t>
            </a:r>
            <a:endParaRPr lang="en-US" dirty="0"/>
          </a:p>
          <a:p>
            <a:r>
              <a:rPr lang="en-US" dirty="0" smtClean="0"/>
              <a:t>On </a:t>
            </a:r>
            <a:r>
              <a:rPr lang="en-US" dirty="0"/>
              <a:t>Facebook project page, we will post the results and photos to our activities.</a:t>
            </a:r>
          </a:p>
          <a:p>
            <a:r>
              <a:rPr lang="en-US" dirty="0"/>
              <a:t>We will also create a plan for risks and a person from each school will be assigned to evaluate the </a:t>
            </a:r>
            <a:r>
              <a:rPr lang="en-US" dirty="0" smtClean="0"/>
              <a:t>risk</a:t>
            </a:r>
            <a:r>
              <a:rPr lang="ro-RO" dirty="0" smtClean="0"/>
              <a:t>.</a:t>
            </a:r>
            <a:endParaRPr lang="en-US" dirty="0"/>
          </a:p>
        </p:txBody>
      </p:sp>
    </p:spTree>
    <p:extLst>
      <p:ext uri="{BB962C8B-B14F-4D97-AF65-F5344CB8AC3E}">
        <p14:creationId xmlns:p14="http://schemas.microsoft.com/office/powerpoint/2010/main" val="99526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841" y="365125"/>
            <a:ext cx="10830757" cy="1747760"/>
          </a:xfrm>
        </p:spPr>
        <p:txBody>
          <a:bodyPr>
            <a:normAutofit fontScale="90000"/>
          </a:bodyPr>
          <a:lstStyle/>
          <a:p>
            <a:r>
              <a:rPr lang="ro-RO" sz="2200" b="1" dirty="0" smtClean="0"/>
              <a:t>Timetable</a:t>
            </a:r>
            <a:r>
              <a:rPr lang="ro-RO" sz="1800" b="1" dirty="0" smtClean="0"/>
              <a:t/>
            </a:r>
            <a:br>
              <a:rPr lang="ro-RO" sz="1800" b="1" dirty="0" smtClean="0"/>
            </a:br>
            <a:r>
              <a:rPr lang="en-US" sz="1800" b="1" dirty="0">
                <a:solidFill>
                  <a:srgbClr val="0070C0"/>
                </a:solidFill>
              </a:rPr>
              <a:t>P2 </a:t>
            </a:r>
            <a:r>
              <a:rPr lang="ro-RO" sz="1800" b="1" dirty="0" smtClean="0">
                <a:solidFill>
                  <a:srgbClr val="0070C0"/>
                </a:solidFill>
              </a:rPr>
              <a:t>october</a:t>
            </a:r>
            <a:r>
              <a:rPr lang="en-US" sz="1800" b="1" dirty="0" smtClean="0">
                <a:solidFill>
                  <a:srgbClr val="0070C0"/>
                </a:solidFill>
              </a:rPr>
              <a:t>-2020</a:t>
            </a:r>
            <a:r>
              <a:rPr lang="en-US" sz="1800" b="1" dirty="0"/>
              <a:t/>
            </a:r>
            <a:br>
              <a:rPr lang="en-US" sz="1800" b="1" dirty="0"/>
            </a:br>
            <a:r>
              <a:rPr lang="en-US" sz="1800" b="1" dirty="0">
                <a:solidFill>
                  <a:schemeClr val="tx1"/>
                </a:solidFill>
              </a:rPr>
              <a:t>Each partner </a:t>
            </a:r>
            <a:r>
              <a:rPr lang="en-US" sz="1800" b="1" dirty="0" err="1">
                <a:solidFill>
                  <a:schemeClr val="tx1"/>
                </a:solidFill>
              </a:rPr>
              <a:t>organises</a:t>
            </a:r>
            <a:r>
              <a:rPr lang="en-US" sz="1800" b="1" dirty="0">
                <a:solidFill>
                  <a:schemeClr val="tx1"/>
                </a:solidFill>
              </a:rPr>
              <a:t> </a:t>
            </a:r>
            <a:r>
              <a:rPr lang="en-US" sz="1800" dirty="0">
                <a:solidFill>
                  <a:schemeClr val="tx1"/>
                </a:solidFill>
              </a:rPr>
              <a:t>a series of meetings with teachers and students to present the program and its</a:t>
            </a:r>
            <a:br>
              <a:rPr lang="en-US" sz="1800" dirty="0">
                <a:solidFill>
                  <a:schemeClr val="tx1"/>
                </a:solidFill>
              </a:rPr>
            </a:br>
            <a:r>
              <a:rPr lang="en-US" sz="1800" dirty="0">
                <a:solidFill>
                  <a:schemeClr val="tx1"/>
                </a:solidFill>
              </a:rPr>
              <a:t>objectives, future activities and other partners. Parent teacher conferences will be held to inform parents on</a:t>
            </a:r>
            <a:br>
              <a:rPr lang="en-US" sz="1800" dirty="0">
                <a:solidFill>
                  <a:schemeClr val="tx1"/>
                </a:solidFill>
              </a:rPr>
            </a:br>
            <a:r>
              <a:rPr lang="en-US" sz="1800" dirty="0">
                <a:solidFill>
                  <a:schemeClr val="tx1"/>
                </a:solidFill>
              </a:rPr>
              <a:t>the project and conditions of participation.</a:t>
            </a:r>
            <a:r>
              <a:rPr lang="en-US" sz="1800" dirty="0"/>
              <a:t/>
            </a:r>
            <a:br>
              <a:rPr lang="en-US" sz="1800" dirty="0"/>
            </a:br>
            <a:r>
              <a:rPr lang="en-US" sz="1800" b="1" dirty="0">
                <a:solidFill>
                  <a:srgbClr val="0070C0"/>
                </a:solidFill>
              </a:rPr>
              <a:t>P1 </a:t>
            </a:r>
            <a:r>
              <a:rPr lang="ro-RO" sz="1800" b="1" dirty="0" smtClean="0">
                <a:solidFill>
                  <a:srgbClr val="0070C0"/>
                </a:solidFill>
              </a:rPr>
              <a:t>october</a:t>
            </a:r>
            <a:r>
              <a:rPr lang="en-US" sz="1800" b="1" dirty="0" smtClean="0">
                <a:solidFill>
                  <a:srgbClr val="0070C0"/>
                </a:solidFill>
              </a:rPr>
              <a:t>-2020</a:t>
            </a:r>
            <a:r>
              <a:rPr lang="en-US" sz="1800" dirty="0"/>
              <a:t/>
            </a:r>
            <a:br>
              <a:rPr lang="en-US" sz="1800" dirty="0"/>
            </a:br>
            <a:r>
              <a:rPr lang="en-US" sz="1800" dirty="0">
                <a:solidFill>
                  <a:schemeClr val="tx1"/>
                </a:solidFill>
              </a:rPr>
              <a:t>Announcement of the project in schools and media.</a:t>
            </a:r>
            <a:br>
              <a:rPr lang="en-US" sz="1800" dirty="0">
                <a:solidFill>
                  <a:schemeClr val="tx1"/>
                </a:solidFill>
              </a:rPr>
            </a:br>
            <a:r>
              <a:rPr lang="en-US" sz="1800" dirty="0">
                <a:solidFill>
                  <a:schemeClr val="tx1"/>
                </a:solidFill>
              </a:rPr>
              <a:t>Online meetings of introductions using ZOOM and </a:t>
            </a:r>
            <a:r>
              <a:rPr lang="en-US" sz="1800" dirty="0" err="1">
                <a:solidFill>
                  <a:schemeClr val="tx1"/>
                </a:solidFill>
              </a:rPr>
              <a:t>whatsapp</a:t>
            </a:r>
            <a:r>
              <a:rPr lang="en-US" sz="1800" dirty="0">
                <a:solidFill>
                  <a:schemeClr val="tx1"/>
                </a:solidFill>
              </a:rPr>
              <a:t>. The goal is to start discussions between</a:t>
            </a:r>
            <a:br>
              <a:rPr lang="en-US" sz="1800" dirty="0">
                <a:solidFill>
                  <a:schemeClr val="tx1"/>
                </a:solidFill>
              </a:rPr>
            </a:br>
            <a:r>
              <a:rPr lang="en-US" sz="1800" dirty="0">
                <a:solidFill>
                  <a:schemeClr val="tx1"/>
                </a:solidFill>
              </a:rPr>
              <a:t>partners regarding the project.</a:t>
            </a:r>
            <a:br>
              <a:rPr lang="en-US" sz="1800" dirty="0">
                <a:solidFill>
                  <a:schemeClr val="tx1"/>
                </a:solidFill>
              </a:rPr>
            </a:br>
            <a:r>
              <a:rPr lang="en-US" sz="1800" dirty="0">
                <a:solidFill>
                  <a:schemeClr val="tx1"/>
                </a:solidFill>
              </a:rPr>
              <a:t>The project will be uploaded on Google Drive and all partners will discuss it.</a:t>
            </a:r>
            <a:br>
              <a:rPr lang="en-US" sz="1800" dirty="0">
                <a:solidFill>
                  <a:schemeClr val="tx1"/>
                </a:solidFill>
              </a:rPr>
            </a:br>
            <a:r>
              <a:rPr lang="en-US" sz="1800" dirty="0">
                <a:solidFill>
                  <a:schemeClr val="tx1"/>
                </a:solidFill>
              </a:rPr>
              <a:t>The coordinator will devise a plan of action. Then a common plan for communication will be drawn , project</a:t>
            </a:r>
            <a:br>
              <a:rPr lang="en-US" sz="1800" dirty="0">
                <a:solidFill>
                  <a:schemeClr val="tx1"/>
                </a:solidFill>
              </a:rPr>
            </a:br>
            <a:r>
              <a:rPr lang="en-US" sz="1800" dirty="0">
                <a:solidFill>
                  <a:schemeClr val="tx1"/>
                </a:solidFill>
              </a:rPr>
              <a:t>instruments and frequency of use will be established.</a:t>
            </a:r>
            <a:br>
              <a:rPr lang="en-US" sz="1800" dirty="0">
                <a:solidFill>
                  <a:schemeClr val="tx1"/>
                </a:solidFill>
              </a:rPr>
            </a:br>
            <a:r>
              <a:rPr lang="en-US" sz="1800" dirty="0">
                <a:solidFill>
                  <a:schemeClr val="tx1"/>
                </a:solidFill>
              </a:rPr>
              <a:t>Management teams and implementation teams are established</a:t>
            </a:r>
            <a:r>
              <a:rPr lang="en-US" sz="1800" dirty="0"/>
              <a:t>.</a:t>
            </a:r>
            <a:br>
              <a:rPr lang="en-US" sz="1800" dirty="0"/>
            </a:br>
            <a:r>
              <a:rPr lang="en-US" sz="1800" b="1" dirty="0">
                <a:solidFill>
                  <a:srgbClr val="0070C0"/>
                </a:solidFill>
              </a:rPr>
              <a:t>P3 </a:t>
            </a:r>
            <a:r>
              <a:rPr lang="ro-RO" sz="1800" b="1" dirty="0" smtClean="0">
                <a:solidFill>
                  <a:srgbClr val="0070C0"/>
                </a:solidFill>
              </a:rPr>
              <a:t>novembre</a:t>
            </a:r>
            <a:r>
              <a:rPr lang="en-US" sz="1800" b="1" dirty="0" smtClean="0">
                <a:solidFill>
                  <a:srgbClr val="0070C0"/>
                </a:solidFill>
              </a:rPr>
              <a:t>-2020</a:t>
            </a:r>
            <a:r>
              <a:rPr lang="en-US" sz="1800" dirty="0"/>
              <a:t/>
            </a:r>
            <a:br>
              <a:rPr lang="en-US" sz="1800" dirty="0"/>
            </a:br>
            <a:r>
              <a:rPr lang="en-US" sz="1800" dirty="0">
                <a:solidFill>
                  <a:schemeClr val="tx1"/>
                </a:solidFill>
              </a:rPr>
              <a:t>Selection of participating students. Selection of participating teachers.</a:t>
            </a:r>
            <a:br>
              <a:rPr lang="en-US" sz="1800" dirty="0">
                <a:solidFill>
                  <a:schemeClr val="tx1"/>
                </a:solidFill>
              </a:rPr>
            </a:br>
            <a:r>
              <a:rPr lang="en-US" sz="1800" dirty="0">
                <a:solidFill>
                  <a:schemeClr val="tx1"/>
                </a:solidFill>
              </a:rPr>
              <a:t>Selection criteria uploaded on the websites of each school.</a:t>
            </a:r>
            <a:br>
              <a:rPr lang="en-US" sz="1800" dirty="0">
                <a:solidFill>
                  <a:schemeClr val="tx1"/>
                </a:solidFill>
              </a:rPr>
            </a:br>
            <a:r>
              <a:rPr lang="en-US" sz="1800" dirty="0">
                <a:solidFill>
                  <a:schemeClr val="tx1"/>
                </a:solidFill>
              </a:rPr>
              <a:t>Project FB page will be done.</a:t>
            </a:r>
            <a:br>
              <a:rPr lang="en-US" sz="1800" dirty="0">
                <a:solidFill>
                  <a:schemeClr val="tx1"/>
                </a:solidFill>
              </a:rPr>
            </a:br>
            <a:r>
              <a:rPr lang="en-US" sz="1800" dirty="0">
                <a:solidFill>
                  <a:schemeClr val="tx1"/>
                </a:solidFill>
              </a:rPr>
              <a:t>Dissemination the project to another teacher from our city and our county of Pedagogical Circle (</a:t>
            </a:r>
            <a:r>
              <a:rPr lang="en-US" sz="1800" dirty="0" err="1">
                <a:solidFill>
                  <a:schemeClr val="tx1"/>
                </a:solidFill>
              </a:rPr>
              <a:t>pedagogica</a:t>
            </a:r>
            <a:r>
              <a:rPr lang="en-US" sz="1800" dirty="0">
                <a:solidFill>
                  <a:schemeClr val="tx1"/>
                </a:solidFill>
              </a:rPr>
              <a:t>/</a:t>
            </a:r>
            <a:br>
              <a:rPr lang="en-US" sz="1800" dirty="0">
                <a:solidFill>
                  <a:schemeClr val="tx1"/>
                </a:solidFill>
              </a:rPr>
            </a:br>
            <a:r>
              <a:rPr lang="en-US" sz="1800" dirty="0">
                <a:solidFill>
                  <a:schemeClr val="tx1"/>
                </a:solidFill>
              </a:rPr>
              <a:t>methodical meetings of teachers of different disciplines)</a:t>
            </a:r>
            <a:br>
              <a:rPr lang="en-US" sz="1800" dirty="0">
                <a:solidFill>
                  <a:schemeClr val="tx1"/>
                </a:solidFill>
              </a:rPr>
            </a:br>
            <a:r>
              <a:rPr lang="en-US" sz="1800" b="1" dirty="0">
                <a:solidFill>
                  <a:srgbClr val="0070C0"/>
                </a:solidFill>
              </a:rPr>
              <a:t>P4 </a:t>
            </a:r>
            <a:r>
              <a:rPr lang="ro-RO" sz="1800" b="1" dirty="0" smtClean="0">
                <a:solidFill>
                  <a:srgbClr val="0070C0"/>
                </a:solidFill>
              </a:rPr>
              <a:t>novembre</a:t>
            </a:r>
            <a:r>
              <a:rPr lang="en-US" sz="1800" b="1" dirty="0" smtClean="0">
                <a:solidFill>
                  <a:srgbClr val="0070C0"/>
                </a:solidFill>
              </a:rPr>
              <a:t>-2020</a:t>
            </a:r>
            <a:r>
              <a:rPr lang="en-US" sz="1800" dirty="0"/>
              <a:t/>
            </a:r>
            <a:br>
              <a:rPr lang="en-US" sz="1800" dirty="0"/>
            </a:br>
            <a:r>
              <a:rPr lang="en-US" sz="1800" dirty="0">
                <a:solidFill>
                  <a:schemeClr val="tx1"/>
                </a:solidFill>
              </a:rPr>
              <a:t>Creating </a:t>
            </a:r>
            <a:r>
              <a:rPr lang="en-US" sz="1800" dirty="0" smtClean="0">
                <a:solidFill>
                  <a:schemeClr val="tx1"/>
                </a:solidFill>
              </a:rPr>
              <a:t>the </a:t>
            </a:r>
            <a:r>
              <a:rPr lang="en-US" sz="1800" dirty="0" err="1">
                <a:solidFill>
                  <a:schemeClr val="tx1"/>
                </a:solidFill>
              </a:rPr>
              <a:t>eTwinning</a:t>
            </a:r>
            <a:r>
              <a:rPr lang="en-US" sz="1800" dirty="0">
                <a:solidFill>
                  <a:schemeClr val="tx1"/>
                </a:solidFill>
              </a:rPr>
              <a:t> Project page</a:t>
            </a:r>
            <a:br>
              <a:rPr lang="en-US" sz="1800" dirty="0">
                <a:solidFill>
                  <a:schemeClr val="tx1"/>
                </a:solidFill>
              </a:rPr>
            </a:br>
            <a:r>
              <a:rPr lang="en-US" sz="1800" dirty="0">
                <a:solidFill>
                  <a:schemeClr val="tx1"/>
                </a:solidFill>
              </a:rPr>
              <a:t>Erasmus Days - event in each school - dissemination the project to another teachers from another schools,</a:t>
            </a:r>
            <a:br>
              <a:rPr lang="en-US" sz="1800" dirty="0">
                <a:solidFill>
                  <a:schemeClr val="tx1"/>
                </a:solidFill>
              </a:rPr>
            </a:br>
            <a:r>
              <a:rPr lang="en-US" sz="1800" dirty="0">
                <a:solidFill>
                  <a:schemeClr val="tx1"/>
                </a:solidFill>
              </a:rPr>
              <a:t>NGOs, local community.</a:t>
            </a:r>
            <a:br>
              <a:rPr lang="en-US" sz="1800" dirty="0">
                <a:solidFill>
                  <a:schemeClr val="tx1"/>
                </a:solidFill>
              </a:rPr>
            </a:br>
            <a:r>
              <a:rPr lang="en-US" sz="1800" dirty="0">
                <a:solidFill>
                  <a:schemeClr val="tx1"/>
                </a:solidFill>
              </a:rPr>
              <a:t>Students who know how to use </a:t>
            </a:r>
            <a:r>
              <a:rPr lang="en-US" sz="1800" dirty="0" err="1">
                <a:solidFill>
                  <a:schemeClr val="tx1"/>
                </a:solidFill>
              </a:rPr>
              <a:t>Canva</a:t>
            </a:r>
            <a:r>
              <a:rPr lang="en-US" sz="1800" dirty="0">
                <a:solidFill>
                  <a:schemeClr val="tx1"/>
                </a:solidFill>
              </a:rPr>
              <a:t> will make Christmas cards and post them on the </a:t>
            </a:r>
            <a:r>
              <a:rPr lang="en-US" sz="1800" dirty="0" err="1">
                <a:solidFill>
                  <a:schemeClr val="tx1"/>
                </a:solidFill>
              </a:rPr>
              <a:t>etwinning</a:t>
            </a:r>
            <a:r>
              <a:rPr lang="en-US" sz="1800" dirty="0">
                <a:solidFill>
                  <a:schemeClr val="tx1"/>
                </a:solidFill>
              </a:rPr>
              <a:t> page</a:t>
            </a:r>
            <a:br>
              <a:rPr lang="en-US" sz="1800" dirty="0">
                <a:solidFill>
                  <a:schemeClr val="tx1"/>
                </a:solidFill>
              </a:rPr>
            </a:br>
            <a:r>
              <a:rPr lang="en-US" sz="1800" b="1" dirty="0">
                <a:solidFill>
                  <a:srgbClr val="0070C0"/>
                </a:solidFill>
              </a:rPr>
              <a:t>P5 </a:t>
            </a:r>
            <a:r>
              <a:rPr lang="ro-RO" sz="1800" b="1" dirty="0" smtClean="0">
                <a:solidFill>
                  <a:srgbClr val="0070C0"/>
                </a:solidFill>
              </a:rPr>
              <a:t>january</a:t>
            </a:r>
            <a:r>
              <a:rPr lang="en-US" sz="1800" b="1" dirty="0" smtClean="0">
                <a:solidFill>
                  <a:srgbClr val="0070C0"/>
                </a:solidFill>
              </a:rPr>
              <a:t>-2021 </a:t>
            </a:r>
            <a:r>
              <a:rPr lang="en-US" sz="1800" dirty="0">
                <a:solidFill>
                  <a:schemeClr val="tx1"/>
                </a:solidFill>
              </a:rPr>
              <a:t>Project logo for each country, posting on </a:t>
            </a:r>
            <a:r>
              <a:rPr lang="en-US" sz="1800" dirty="0" err="1">
                <a:solidFill>
                  <a:schemeClr val="tx1"/>
                </a:solidFill>
              </a:rPr>
              <a:t>eTwinning</a:t>
            </a:r>
            <a:r>
              <a:rPr lang="en-US" sz="1800" dirty="0">
                <a:solidFill>
                  <a:schemeClr val="tx1"/>
                </a:solidFill>
              </a:rPr>
              <a:t>, FB and </a:t>
            </a:r>
            <a:r>
              <a:rPr lang="en-US" sz="1800" dirty="0" err="1">
                <a:solidFill>
                  <a:schemeClr val="tx1"/>
                </a:solidFill>
              </a:rPr>
              <a:t>eTwinning</a:t>
            </a:r>
            <a:r>
              <a:rPr lang="en-US" sz="1800" dirty="0">
                <a:solidFill>
                  <a:schemeClr val="tx1"/>
                </a:solidFill>
              </a:rPr>
              <a:t> and uploading on google drive</a:t>
            </a:r>
            <a:br>
              <a:rPr lang="en-US" sz="1800" dirty="0">
                <a:solidFill>
                  <a:schemeClr val="tx1"/>
                </a:solidFill>
              </a:rPr>
            </a:br>
            <a:r>
              <a:rPr lang="en-US" sz="1800" dirty="0">
                <a:solidFill>
                  <a:schemeClr val="tx1"/>
                </a:solidFill>
              </a:rPr>
              <a:t>Linguistic preparation for the first LTTA</a:t>
            </a:r>
            <a:r>
              <a:rPr lang="ro-RO" dirty="0" smtClean="0">
                <a:solidFill>
                  <a:schemeClr val="tx1"/>
                </a:solidFill>
              </a:rPr>
              <a:t/>
            </a:r>
            <a:br>
              <a:rPr lang="ro-RO" dirty="0" smtClean="0">
                <a:solidFill>
                  <a:schemeClr val="tx1"/>
                </a:solidFill>
              </a:rPr>
            </a:br>
            <a:endParaRPr lang="en-US" dirty="0">
              <a:solidFill>
                <a:schemeClr val="tx1"/>
              </a:solidFill>
            </a:endParaRPr>
          </a:p>
        </p:txBody>
      </p:sp>
    </p:spTree>
    <p:extLst>
      <p:ext uri="{BB962C8B-B14F-4D97-AF65-F5344CB8AC3E}">
        <p14:creationId xmlns:p14="http://schemas.microsoft.com/office/powerpoint/2010/main" val="687927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186" y="115410"/>
            <a:ext cx="11754035" cy="6555641"/>
          </a:xfrm>
          <a:prstGeom prst="rect">
            <a:avLst/>
          </a:prstGeom>
        </p:spPr>
        <p:txBody>
          <a:bodyPr wrap="square">
            <a:spAutoFit/>
          </a:bodyPr>
          <a:lstStyle/>
          <a:p>
            <a:r>
              <a:rPr lang="en-US" sz="1400" b="1" i="0" u="none" strike="noStrike" baseline="0" dirty="0" smtClean="0">
                <a:solidFill>
                  <a:srgbClr val="0070C0"/>
                </a:solidFill>
                <a:latin typeface="+mj-lt"/>
              </a:rPr>
              <a:t>P6 </a:t>
            </a:r>
            <a:r>
              <a:rPr lang="ro-RO" sz="1400" b="1" i="0" u="none" strike="noStrike" baseline="0" dirty="0" smtClean="0">
                <a:solidFill>
                  <a:srgbClr val="0070C0"/>
                </a:solidFill>
                <a:latin typeface="+mj-lt"/>
              </a:rPr>
              <a:t>february</a:t>
            </a:r>
            <a:r>
              <a:rPr lang="en-US" sz="1400" b="1" i="0" u="none" strike="noStrike" baseline="0" dirty="0" smtClean="0">
                <a:solidFill>
                  <a:srgbClr val="0070C0"/>
                </a:solidFill>
                <a:latin typeface="+mj-lt"/>
              </a:rPr>
              <a:t>-2021</a:t>
            </a:r>
          </a:p>
          <a:p>
            <a:r>
              <a:rPr lang="en-US" sz="1400" b="0" i="0" u="none" strike="noStrike" baseline="0" dirty="0" smtClean="0">
                <a:latin typeface="+mj-lt"/>
              </a:rPr>
              <a:t>The students prepare a PPT or a short films about their school and </a:t>
            </a:r>
            <a:r>
              <a:rPr lang="en-US" sz="1400" b="0" i="0" u="none" strike="noStrike" baseline="0" dirty="0" err="1" smtClean="0">
                <a:latin typeface="+mj-lt"/>
              </a:rPr>
              <a:t>treir</a:t>
            </a:r>
            <a:r>
              <a:rPr lang="en-US" sz="1400" b="0" i="0" u="none" strike="noStrike" baseline="0" dirty="0" smtClean="0">
                <a:latin typeface="+mj-lt"/>
              </a:rPr>
              <a:t> country.</a:t>
            </a:r>
          </a:p>
          <a:p>
            <a:r>
              <a:rPr lang="en-US" sz="1400" b="0" i="0" u="none" strike="noStrike" baseline="0" dirty="0" smtClean="0">
                <a:latin typeface="+mj-lt"/>
              </a:rPr>
              <a:t>The project team from each country prepare and applied the initial common questionnaires on aggression in</a:t>
            </a:r>
          </a:p>
          <a:p>
            <a:r>
              <a:rPr lang="en-US" sz="1400" b="0" i="0" u="none" strike="noStrike" baseline="0" dirty="0" smtClean="0">
                <a:latin typeface="+mj-lt"/>
              </a:rPr>
              <a:t>their schools .</a:t>
            </a:r>
          </a:p>
          <a:p>
            <a:r>
              <a:rPr lang="en-US" sz="1400" b="0" i="0" u="none" strike="noStrike" baseline="0" dirty="0" smtClean="0">
                <a:latin typeface="+mj-lt"/>
              </a:rPr>
              <a:t>-interpretation of results</a:t>
            </a:r>
          </a:p>
          <a:p>
            <a:r>
              <a:rPr lang="en-US" sz="1400" b="0" i="0" u="none" strike="noStrike" baseline="0" dirty="0" smtClean="0">
                <a:latin typeface="+mj-lt"/>
              </a:rPr>
              <a:t>-linguistic/cultural /pedagogical preparation for C1 and C2 .</a:t>
            </a:r>
          </a:p>
          <a:p>
            <a:r>
              <a:rPr lang="en-US" sz="1400" b="1" i="0" u="none" strike="noStrike" baseline="0" dirty="0" smtClean="0">
                <a:solidFill>
                  <a:srgbClr val="FF0000"/>
                </a:solidFill>
                <a:latin typeface="+mj-lt"/>
              </a:rPr>
              <a:t>C2</a:t>
            </a:r>
            <a:r>
              <a:rPr lang="ro-RO" sz="1400" b="1" i="0" u="none" strike="noStrike" dirty="0" smtClean="0">
                <a:solidFill>
                  <a:srgbClr val="FF0000"/>
                </a:solidFill>
                <a:latin typeface="+mj-lt"/>
              </a:rPr>
              <a:t> march</a:t>
            </a:r>
            <a:r>
              <a:rPr lang="en-US" sz="1400" b="1" i="0" u="none" strike="noStrike" baseline="0" dirty="0" smtClean="0">
                <a:solidFill>
                  <a:srgbClr val="FF0000"/>
                </a:solidFill>
                <a:latin typeface="+mj-lt"/>
              </a:rPr>
              <a:t>-2021</a:t>
            </a:r>
            <a:r>
              <a:rPr lang="en-US" sz="1400" b="0" i="0" u="none" strike="noStrike" baseline="0" dirty="0" smtClean="0">
                <a:solidFill>
                  <a:srgbClr val="FF0000"/>
                </a:solidFill>
                <a:latin typeface="+mj-lt"/>
              </a:rPr>
              <a:t> </a:t>
            </a:r>
            <a:r>
              <a:rPr lang="en-US" sz="1400" b="0" i="0" u="none" strike="noStrike" baseline="0" dirty="0" smtClean="0">
                <a:latin typeface="+mj-lt"/>
              </a:rPr>
              <a:t>Short-term</a:t>
            </a:r>
            <a:r>
              <a:rPr lang="ro-RO" sz="1400" dirty="0" smtClean="0">
                <a:latin typeface="+mj-lt"/>
              </a:rPr>
              <a:t> </a:t>
            </a:r>
            <a:r>
              <a:rPr lang="en-US" sz="1400" b="0" i="0" u="none" strike="noStrike" baseline="0" dirty="0" smtClean="0">
                <a:latin typeface="+mj-lt"/>
              </a:rPr>
              <a:t>exchanges of</a:t>
            </a:r>
            <a:r>
              <a:rPr lang="ro-RO" sz="1400" b="0" i="0" u="none" strike="noStrike" dirty="0" smtClean="0">
                <a:latin typeface="+mj-lt"/>
              </a:rPr>
              <a:t> </a:t>
            </a:r>
            <a:r>
              <a:rPr lang="en-US" sz="1400" b="0" i="0" u="none" strike="noStrike" baseline="0" dirty="0" smtClean="0">
                <a:latin typeface="+mj-lt"/>
              </a:rPr>
              <a:t>groups of</a:t>
            </a:r>
            <a:r>
              <a:rPr lang="ro-RO" sz="1400" b="0" i="0" u="none" strike="noStrike" dirty="0" smtClean="0">
                <a:latin typeface="+mj-lt"/>
              </a:rPr>
              <a:t> p</a:t>
            </a:r>
            <a:r>
              <a:rPr lang="en-US" sz="1400" b="0" i="0" u="none" strike="noStrike" baseline="0" dirty="0" err="1" smtClean="0">
                <a:latin typeface="+mj-lt"/>
              </a:rPr>
              <a:t>upils</a:t>
            </a:r>
            <a:r>
              <a:rPr lang="ro-RO" sz="1400" b="0" i="0" u="none" strike="noStrike" baseline="0" dirty="0" smtClean="0">
                <a:latin typeface="+mj-lt"/>
              </a:rPr>
              <a:t> </a:t>
            </a:r>
            <a:r>
              <a:rPr lang="en-US" sz="1400" b="1" i="0" u="none" strike="noStrike" baseline="0" dirty="0" smtClean="0">
                <a:latin typeface="+mj-lt"/>
              </a:rPr>
              <a:t>Aggression. Types of aggression. Digital apps for a friendly school</a:t>
            </a:r>
            <a:r>
              <a:rPr lang="en-US" sz="1400" b="0" i="0" u="none" strike="noStrike" baseline="0" dirty="0" smtClean="0">
                <a:latin typeface="+mj-lt"/>
              </a:rPr>
              <a:t>.</a:t>
            </a:r>
          </a:p>
          <a:p>
            <a:r>
              <a:rPr lang="en-US" sz="1400" b="1" i="0" u="none" strike="noStrike" baseline="0" dirty="0" smtClean="0">
                <a:solidFill>
                  <a:srgbClr val="FF0000"/>
                </a:solidFill>
                <a:latin typeface="+mj-lt"/>
              </a:rPr>
              <a:t>C1</a:t>
            </a:r>
            <a:r>
              <a:rPr lang="ro-RO" sz="1400" b="1" i="0" u="none" strike="noStrike" baseline="0" dirty="0" smtClean="0">
                <a:solidFill>
                  <a:srgbClr val="FF0000"/>
                </a:solidFill>
                <a:latin typeface="+mj-lt"/>
              </a:rPr>
              <a:t> </a:t>
            </a:r>
            <a:r>
              <a:rPr lang="ro-RO" sz="1400" b="1" dirty="0" smtClean="0">
                <a:solidFill>
                  <a:srgbClr val="FF0000"/>
                </a:solidFill>
                <a:latin typeface="+mj-lt"/>
              </a:rPr>
              <a:t>march</a:t>
            </a:r>
            <a:r>
              <a:rPr lang="en-US" sz="1400" b="1" i="0" u="none" strike="noStrike" baseline="0" dirty="0" smtClean="0">
                <a:solidFill>
                  <a:srgbClr val="FF0000"/>
                </a:solidFill>
                <a:latin typeface="+mj-lt"/>
              </a:rPr>
              <a:t>-2021 </a:t>
            </a:r>
            <a:r>
              <a:rPr lang="ro-RO" sz="1400" b="0" i="0" u="none" strike="noStrike" baseline="0" dirty="0" smtClean="0">
                <a:latin typeface="+mj-lt"/>
              </a:rPr>
              <a:t>S</a:t>
            </a:r>
            <a:r>
              <a:rPr lang="en-US" sz="1400" b="0" i="0" u="none" strike="noStrike" baseline="0" dirty="0" err="1" smtClean="0">
                <a:latin typeface="+mj-lt"/>
              </a:rPr>
              <a:t>hort</a:t>
            </a:r>
            <a:r>
              <a:rPr lang="en-US" sz="1400" b="0" i="0" u="none" strike="noStrike" baseline="0" dirty="0" smtClean="0">
                <a:latin typeface="+mj-lt"/>
              </a:rPr>
              <a:t>-term</a:t>
            </a:r>
            <a:r>
              <a:rPr lang="ro-RO" sz="1400" b="0" i="0" u="none" strike="noStrike" dirty="0" smtClean="0">
                <a:latin typeface="+mj-lt"/>
              </a:rPr>
              <a:t> </a:t>
            </a:r>
            <a:r>
              <a:rPr lang="en-US" sz="1400" b="0" i="0" u="none" strike="noStrike" baseline="0" dirty="0" smtClean="0">
                <a:latin typeface="+mj-lt"/>
              </a:rPr>
              <a:t>joint staff</a:t>
            </a:r>
            <a:r>
              <a:rPr lang="ro-RO" sz="1400" b="0" i="0" u="none" strike="noStrike" dirty="0" smtClean="0">
                <a:latin typeface="+mj-lt"/>
              </a:rPr>
              <a:t> </a:t>
            </a:r>
            <a:r>
              <a:rPr lang="en-US" sz="1400" b="0" i="0" u="none" strike="noStrike" baseline="0" dirty="0" smtClean="0">
                <a:latin typeface="+mj-lt"/>
              </a:rPr>
              <a:t>training events</a:t>
            </a:r>
            <a:r>
              <a:rPr lang="ro-RO" sz="1400" b="0" i="0" u="none" strike="noStrike" dirty="0" smtClean="0">
                <a:latin typeface="+mj-lt"/>
              </a:rPr>
              <a:t> </a:t>
            </a:r>
            <a:r>
              <a:rPr lang="en-US" sz="1400" b="1" i="0" u="none" strike="noStrike" baseline="0" dirty="0" smtClean="0">
                <a:latin typeface="+mj-lt"/>
              </a:rPr>
              <a:t>Violence and discrimination in schools-General aspects</a:t>
            </a:r>
          </a:p>
          <a:p>
            <a:r>
              <a:rPr lang="en-US" sz="1400" b="1" i="0" u="none" strike="noStrike" baseline="0" dirty="0" smtClean="0">
                <a:solidFill>
                  <a:srgbClr val="0070C0"/>
                </a:solidFill>
                <a:latin typeface="+mj-lt"/>
              </a:rPr>
              <a:t>P7 </a:t>
            </a:r>
            <a:r>
              <a:rPr lang="ro-RO" sz="1400" b="1" i="0" u="none" strike="noStrike" baseline="0" dirty="0" smtClean="0">
                <a:solidFill>
                  <a:srgbClr val="0070C0"/>
                </a:solidFill>
                <a:latin typeface="+mj-lt"/>
              </a:rPr>
              <a:t>march</a:t>
            </a:r>
            <a:r>
              <a:rPr lang="en-US" sz="1400" b="1" i="0" u="none" strike="noStrike" baseline="0" dirty="0" smtClean="0">
                <a:solidFill>
                  <a:srgbClr val="0070C0"/>
                </a:solidFill>
                <a:latin typeface="+mj-lt"/>
              </a:rPr>
              <a:t>-2021</a:t>
            </a:r>
          </a:p>
          <a:p>
            <a:r>
              <a:rPr lang="en-US" sz="1400" b="0" i="0" u="none" strike="noStrike" baseline="0" dirty="0" smtClean="0">
                <a:latin typeface="+mj-lt"/>
              </a:rPr>
              <a:t>– preparation of the meeting in Romania</a:t>
            </a:r>
          </a:p>
          <a:p>
            <a:r>
              <a:rPr lang="en-US" sz="1400" b="0" i="0" u="none" strike="noStrike" baseline="0" dirty="0" smtClean="0">
                <a:solidFill>
                  <a:srgbClr val="FF0000"/>
                </a:solidFill>
                <a:latin typeface="+mj-lt"/>
              </a:rPr>
              <a:t>C1-"Violence and discrimination in schools-General aspects" </a:t>
            </a:r>
            <a:r>
              <a:rPr lang="en-US" sz="1400" b="0" i="0" u="none" strike="noStrike" baseline="0" dirty="0" smtClean="0">
                <a:latin typeface="+mj-lt"/>
              </a:rPr>
              <a:t>- </a:t>
            </a:r>
            <a:r>
              <a:rPr lang="en-US" sz="1400" b="0" i="0" u="none" strike="noStrike" baseline="0" dirty="0" err="1" smtClean="0">
                <a:latin typeface="+mj-lt"/>
              </a:rPr>
              <a:t>meetings,workshops</a:t>
            </a:r>
            <a:r>
              <a:rPr lang="en-US" sz="1400" b="0" i="0" u="none" strike="noStrike" baseline="0" dirty="0" smtClean="0">
                <a:latin typeface="+mj-lt"/>
              </a:rPr>
              <a:t>, activities with teachers in</a:t>
            </a:r>
          </a:p>
          <a:p>
            <a:r>
              <a:rPr lang="en-US" sz="1400" b="0" i="0" u="none" strike="noStrike" baseline="0" dirty="0" smtClean="0">
                <a:latin typeface="+mj-lt"/>
              </a:rPr>
              <a:t>Romania (</a:t>
            </a:r>
            <a:r>
              <a:rPr lang="ro-RO" sz="1400" b="0" i="0" u="none" strike="noStrike" baseline="0" dirty="0" smtClean="0">
                <a:latin typeface="+mj-lt"/>
              </a:rPr>
              <a:t>3</a:t>
            </a:r>
            <a:r>
              <a:rPr lang="en-US" sz="1400" b="0" i="0" u="none" strike="noStrike" baseline="0" dirty="0" smtClean="0">
                <a:latin typeface="+mj-lt"/>
              </a:rPr>
              <a:t> teachers of each school) Seminar subjects: </a:t>
            </a:r>
            <a:r>
              <a:rPr lang="en-US" sz="1400" b="0" i="0" u="none" strike="noStrike" baseline="0" dirty="0" err="1" smtClean="0">
                <a:latin typeface="+mj-lt"/>
              </a:rPr>
              <a:t>Kahoot</a:t>
            </a:r>
            <a:r>
              <a:rPr lang="en-US" sz="1400" b="0" i="0" u="none" strike="noStrike" baseline="0" dirty="0" smtClean="0">
                <a:latin typeface="+mj-lt"/>
              </a:rPr>
              <a:t>, </a:t>
            </a:r>
            <a:r>
              <a:rPr lang="en-US" sz="1400" b="0" i="0" u="none" strike="noStrike" baseline="0" dirty="0" err="1" smtClean="0">
                <a:latin typeface="+mj-lt"/>
              </a:rPr>
              <a:t>Canva</a:t>
            </a:r>
            <a:r>
              <a:rPr lang="en-US" sz="1400" b="0" i="0" u="none" strike="noStrike" baseline="0" dirty="0" smtClean="0">
                <a:latin typeface="+mj-lt"/>
              </a:rPr>
              <a:t> and </a:t>
            </a:r>
            <a:r>
              <a:rPr lang="en-US" sz="1400" b="0" i="0" u="none" strike="noStrike" baseline="0" dirty="0" err="1" smtClean="0">
                <a:latin typeface="+mj-lt"/>
              </a:rPr>
              <a:t>Socrative;works</a:t>
            </a:r>
            <a:r>
              <a:rPr lang="en-US" sz="1400" b="0" i="0" u="none" strike="noStrike" baseline="0" dirty="0" smtClean="0">
                <a:latin typeface="+mj-lt"/>
              </a:rPr>
              <a:t> on </a:t>
            </a:r>
            <a:r>
              <a:rPr lang="en-US" sz="1400" b="0" i="0" u="none" strike="noStrike" baseline="0" dirty="0" err="1" smtClean="0">
                <a:latin typeface="+mj-lt"/>
              </a:rPr>
              <a:t>eTwinning</a:t>
            </a:r>
            <a:endParaRPr lang="en-US" sz="1400" b="0" i="0" u="none" strike="noStrike" baseline="0" dirty="0" smtClean="0">
              <a:latin typeface="+mj-lt"/>
            </a:endParaRPr>
          </a:p>
          <a:p>
            <a:r>
              <a:rPr lang="en-US" sz="1400" b="0" i="0" u="none" strike="noStrike" baseline="0" dirty="0" smtClean="0">
                <a:latin typeface="+mj-lt"/>
              </a:rPr>
              <a:t>platform; logos competition</a:t>
            </a:r>
          </a:p>
          <a:p>
            <a:r>
              <a:rPr lang="en-US" sz="1400" b="0" i="0" u="none" strike="noStrike" baseline="0" dirty="0" smtClean="0">
                <a:solidFill>
                  <a:srgbClr val="FF0000"/>
                </a:solidFill>
                <a:latin typeface="+mj-lt"/>
              </a:rPr>
              <a:t>C2-"Digital apps for a friendly school" </a:t>
            </a:r>
            <a:r>
              <a:rPr lang="en-US" sz="1400" b="0" i="0" u="none" strike="noStrike" baseline="0" dirty="0" smtClean="0">
                <a:latin typeface="+mj-lt"/>
              </a:rPr>
              <a:t>(5 students +</a:t>
            </a:r>
            <a:r>
              <a:rPr lang="ro-RO" sz="1400" b="0" i="0" u="none" strike="noStrike" baseline="0" dirty="0" smtClean="0">
                <a:latin typeface="+mj-lt"/>
              </a:rPr>
              <a:t>2</a:t>
            </a:r>
            <a:r>
              <a:rPr lang="en-US" sz="1400" b="0" i="0" u="none" strike="noStrike" baseline="0" dirty="0" smtClean="0">
                <a:latin typeface="+mj-lt"/>
              </a:rPr>
              <a:t> accompanying teacher for each school). Activity,</a:t>
            </a:r>
          </a:p>
          <a:p>
            <a:r>
              <a:rPr lang="en-US" sz="1400" b="0" i="0" u="none" strike="noStrike" baseline="0" dirty="0" smtClean="0">
                <a:latin typeface="+mj-lt"/>
              </a:rPr>
              <a:t>workshops: </a:t>
            </a:r>
            <a:r>
              <a:rPr lang="en-US" sz="1400" b="0" i="0" u="none" strike="noStrike" baseline="0" dirty="0" err="1" smtClean="0">
                <a:latin typeface="+mj-lt"/>
              </a:rPr>
              <a:t>Facebull</a:t>
            </a:r>
            <a:endParaRPr lang="en-US" sz="1400" b="0" i="0" u="none" strike="noStrike" baseline="0" dirty="0" smtClean="0">
              <a:latin typeface="+mj-lt"/>
            </a:endParaRPr>
          </a:p>
          <a:p>
            <a:r>
              <a:rPr lang="en-US" sz="1400" b="0" i="0" u="none" strike="noStrike" baseline="0" dirty="0" smtClean="0">
                <a:latin typeface="+mj-lt"/>
              </a:rPr>
              <a:t>Students learn to use </a:t>
            </a:r>
            <a:r>
              <a:rPr lang="en-US" sz="1400" b="0" i="0" u="none" strike="noStrike" baseline="0" dirty="0" err="1" smtClean="0">
                <a:latin typeface="+mj-lt"/>
              </a:rPr>
              <a:t>Kahoot</a:t>
            </a:r>
            <a:r>
              <a:rPr lang="en-US" sz="1400" b="0" i="0" u="none" strike="noStrike" baseline="0" dirty="0" smtClean="0">
                <a:latin typeface="+mj-lt"/>
              </a:rPr>
              <a:t>, </a:t>
            </a:r>
            <a:r>
              <a:rPr lang="en-US" sz="1400" b="0" i="0" u="none" strike="noStrike" baseline="0" dirty="0" err="1" smtClean="0">
                <a:latin typeface="+mj-lt"/>
              </a:rPr>
              <a:t>Canva,work</a:t>
            </a:r>
            <a:r>
              <a:rPr lang="en-US" sz="1400" b="0" i="0" u="none" strike="noStrike" baseline="0" dirty="0" smtClean="0">
                <a:latin typeface="+mj-lt"/>
              </a:rPr>
              <a:t> on </a:t>
            </a:r>
            <a:r>
              <a:rPr lang="en-US" sz="1400" b="0" i="0" u="none" strike="noStrike" baseline="0" dirty="0" err="1" smtClean="0">
                <a:latin typeface="+mj-lt"/>
              </a:rPr>
              <a:t>eTwinning</a:t>
            </a:r>
            <a:r>
              <a:rPr lang="en-US" sz="1400" b="0" i="0" u="none" strike="noStrike" baseline="0" dirty="0" smtClean="0">
                <a:latin typeface="+mj-lt"/>
              </a:rPr>
              <a:t> platform; how to work together, develop linguistic</a:t>
            </a:r>
          </a:p>
          <a:p>
            <a:r>
              <a:rPr lang="en-US" sz="1400" b="0" i="0" u="none" strike="noStrike" baseline="0" dirty="0" smtClean="0">
                <a:latin typeface="+mj-lt"/>
              </a:rPr>
              <a:t>skills and digital skills</a:t>
            </a:r>
          </a:p>
          <a:p>
            <a:r>
              <a:rPr lang="en-US" sz="1400" b="0" i="0" u="none" strike="noStrike" baseline="0" dirty="0" smtClean="0">
                <a:latin typeface="+mj-lt"/>
              </a:rPr>
              <a:t>After </a:t>
            </a:r>
            <a:r>
              <a:rPr lang="en-US" sz="1400" b="0" i="0" u="none" strike="noStrike" baseline="0" dirty="0" err="1" smtClean="0">
                <a:latin typeface="+mj-lt"/>
              </a:rPr>
              <a:t>mobilties</a:t>
            </a:r>
            <a:r>
              <a:rPr lang="en-US" sz="1400" b="0" i="0" u="none" strike="noStrike" baseline="0" dirty="0" smtClean="0">
                <a:latin typeface="+mj-lt"/>
              </a:rPr>
              <a:t>:</a:t>
            </a:r>
          </a:p>
          <a:p>
            <a:r>
              <a:rPr lang="en-US" sz="1400" b="0" i="0" u="none" strike="noStrike" baseline="0" dirty="0" smtClean="0">
                <a:latin typeface="+mj-lt"/>
              </a:rPr>
              <a:t>- update the website (Turkey)</a:t>
            </a:r>
          </a:p>
          <a:p>
            <a:r>
              <a:rPr lang="en-US" sz="1400" b="0" i="0" u="none" strike="noStrike" baseline="0" dirty="0" smtClean="0">
                <a:latin typeface="+mj-lt"/>
              </a:rPr>
              <a:t>- the Facebook page and </a:t>
            </a:r>
            <a:r>
              <a:rPr lang="en-US" sz="1400" b="0" i="0" u="none" strike="noStrike" baseline="0" dirty="0" err="1" smtClean="0">
                <a:latin typeface="+mj-lt"/>
              </a:rPr>
              <a:t>eTwinning</a:t>
            </a:r>
            <a:r>
              <a:rPr lang="en-US" sz="1400" b="0" i="0" u="none" strike="noStrike" baseline="0" dirty="0" smtClean="0">
                <a:latin typeface="+mj-lt"/>
              </a:rPr>
              <a:t> platform (Romania)</a:t>
            </a:r>
          </a:p>
          <a:p>
            <a:r>
              <a:rPr lang="en-US" sz="1400" b="0" i="0" u="none" strike="noStrike" baseline="0" dirty="0" smtClean="0">
                <a:latin typeface="+mj-lt"/>
              </a:rPr>
              <a:t>Teacher and </a:t>
            </a:r>
            <a:r>
              <a:rPr lang="en-US" sz="1400" b="0" i="0" u="none" strike="noStrike" baseline="0" dirty="0" err="1" smtClean="0">
                <a:latin typeface="+mj-lt"/>
              </a:rPr>
              <a:t>sudents</a:t>
            </a:r>
            <a:r>
              <a:rPr lang="en-US" sz="1400" b="0" i="0" u="none" strike="noStrike" baseline="0" dirty="0" smtClean="0">
                <a:latin typeface="+mj-lt"/>
              </a:rPr>
              <a:t> going to mobility will organize workshops for students and teacher about violence and </a:t>
            </a:r>
            <a:r>
              <a:rPr lang="en-US" sz="1400" b="0" i="0" u="none" strike="noStrike" baseline="0" dirty="0" err="1" smtClean="0">
                <a:latin typeface="+mj-lt"/>
              </a:rPr>
              <a:t>aggresion</a:t>
            </a:r>
            <a:r>
              <a:rPr lang="en-US" sz="1400" b="0" i="0" u="none" strike="noStrike" baseline="0" dirty="0" smtClean="0">
                <a:latin typeface="+mj-lt"/>
              </a:rPr>
              <a:t>.</a:t>
            </a:r>
            <a:endParaRPr lang="ro-RO" sz="1400" b="0" i="0" u="none" strike="noStrike" baseline="0" dirty="0" smtClean="0">
              <a:latin typeface="+mj-lt"/>
            </a:endParaRPr>
          </a:p>
          <a:p>
            <a:r>
              <a:rPr lang="ro-RO" sz="1400" b="1" dirty="0" smtClean="0">
                <a:solidFill>
                  <a:srgbClr val="0070C0"/>
                </a:solidFill>
                <a:latin typeface="+mj-lt"/>
              </a:rPr>
              <a:t>P8 april- 2021</a:t>
            </a:r>
            <a:endParaRPr lang="en-US" sz="1400" b="1" i="0" u="none" strike="noStrike" baseline="0" dirty="0" smtClean="0">
              <a:solidFill>
                <a:srgbClr val="0070C0"/>
              </a:solidFill>
              <a:latin typeface="+mj-lt"/>
            </a:endParaRPr>
          </a:p>
          <a:p>
            <a:r>
              <a:rPr lang="en-US" sz="1400" b="0" i="0" u="none" strike="noStrike" baseline="0" dirty="0" smtClean="0">
                <a:latin typeface="+mj-lt"/>
              </a:rPr>
              <a:t>Workshops with teachers from own schools held by participants to C1 (</a:t>
            </a:r>
            <a:r>
              <a:rPr lang="en-US" sz="1400" b="0" i="0" u="none" strike="noStrike" baseline="0" dirty="0" err="1" smtClean="0">
                <a:latin typeface="+mj-lt"/>
              </a:rPr>
              <a:t>Kahoot</a:t>
            </a:r>
            <a:r>
              <a:rPr lang="en-US" sz="1400" b="0" i="0" u="none" strike="noStrike" baseline="0" dirty="0" smtClean="0">
                <a:latin typeface="+mj-lt"/>
              </a:rPr>
              <a:t>, </a:t>
            </a:r>
            <a:r>
              <a:rPr lang="en-US" sz="1400" b="0" i="0" u="none" strike="noStrike" baseline="0" dirty="0" err="1" smtClean="0">
                <a:latin typeface="+mj-lt"/>
              </a:rPr>
              <a:t>Canva</a:t>
            </a:r>
            <a:r>
              <a:rPr lang="en-US" sz="1400" b="0" i="0" u="none" strike="noStrike" baseline="0" dirty="0" smtClean="0">
                <a:latin typeface="+mj-lt"/>
              </a:rPr>
              <a:t> and </a:t>
            </a:r>
            <a:r>
              <a:rPr lang="en-US" sz="1400" b="0" i="0" u="none" strike="noStrike" baseline="0" dirty="0" err="1" smtClean="0">
                <a:latin typeface="+mj-lt"/>
              </a:rPr>
              <a:t>Socrative</a:t>
            </a:r>
            <a:r>
              <a:rPr lang="en-US" sz="1400" b="0" i="0" u="none" strike="noStrike" baseline="0" dirty="0" smtClean="0">
                <a:latin typeface="+mj-lt"/>
              </a:rPr>
              <a:t> for</a:t>
            </a:r>
            <a:r>
              <a:rPr lang="ro-RO" sz="1400" b="0" i="0" u="none" strike="noStrike" dirty="0" smtClean="0">
                <a:latin typeface="+mj-lt"/>
              </a:rPr>
              <a:t> </a:t>
            </a:r>
            <a:r>
              <a:rPr lang="en-US" sz="1400" b="0" i="0" u="none" strike="noStrike" baseline="0" dirty="0" smtClean="0">
                <a:latin typeface="+mj-lt"/>
              </a:rPr>
              <a:t>interactive lessons) </a:t>
            </a:r>
            <a:r>
              <a:rPr lang="en-US" sz="1400" b="0" i="0" u="none" strike="noStrike" baseline="0" dirty="0" err="1" smtClean="0">
                <a:latin typeface="+mj-lt"/>
              </a:rPr>
              <a:t>Canva</a:t>
            </a:r>
            <a:r>
              <a:rPr lang="en-US" sz="1400" b="0" i="0" u="none" strike="noStrike" baseline="0" dirty="0" smtClean="0">
                <a:latin typeface="+mj-lt"/>
              </a:rPr>
              <a:t> - for realization of cards, diplomas, posters.</a:t>
            </a:r>
          </a:p>
          <a:p>
            <a:r>
              <a:rPr lang="en-US" sz="1400" b="0" i="0" u="none" strike="noStrike" baseline="0" dirty="0" smtClean="0">
                <a:latin typeface="+mj-lt"/>
              </a:rPr>
              <a:t>Teachers work on Chapter 1 of the Guide</a:t>
            </a:r>
          </a:p>
          <a:p>
            <a:r>
              <a:rPr lang="en-US" sz="1400" b="0" i="0" u="none" strike="noStrike" baseline="0" dirty="0" smtClean="0">
                <a:latin typeface="+mj-lt"/>
              </a:rPr>
              <a:t>Students work on the first issue of the student magazine.</a:t>
            </a:r>
          </a:p>
          <a:p>
            <a:r>
              <a:rPr lang="en-US" sz="1400" b="0" i="0" u="none" strike="noStrike" baseline="0" dirty="0" smtClean="0">
                <a:latin typeface="+mj-lt"/>
              </a:rPr>
              <a:t>Workshops for students </a:t>
            </a:r>
            <a:r>
              <a:rPr lang="en-US" sz="1400" b="0" i="0" u="none" strike="noStrike" baseline="0" dirty="0" err="1" smtClean="0">
                <a:latin typeface="+mj-lt"/>
              </a:rPr>
              <a:t>Kahoot</a:t>
            </a:r>
            <a:r>
              <a:rPr lang="en-US" sz="1400" b="0" i="0" u="none" strike="noStrike" baseline="0" dirty="0" smtClean="0">
                <a:latin typeface="+mj-lt"/>
              </a:rPr>
              <a:t> &amp; </a:t>
            </a:r>
            <a:r>
              <a:rPr lang="en-US" sz="1400" b="0" i="0" u="none" strike="noStrike" baseline="0" dirty="0" err="1" smtClean="0">
                <a:latin typeface="+mj-lt"/>
              </a:rPr>
              <a:t>Canva</a:t>
            </a:r>
            <a:endParaRPr lang="en-US" sz="1400" b="0" i="0" u="none" strike="noStrike" baseline="0" dirty="0" smtClean="0">
              <a:latin typeface="+mj-lt"/>
            </a:endParaRPr>
          </a:p>
          <a:p>
            <a:r>
              <a:rPr lang="en-US" sz="1400" b="0" i="0" u="none" strike="noStrike" baseline="0" dirty="0" smtClean="0">
                <a:latin typeface="+mj-lt"/>
              </a:rPr>
              <a:t>Articles of each country in the online magazine of students</a:t>
            </a:r>
          </a:p>
          <a:p>
            <a:r>
              <a:rPr lang="en-US" sz="1400" b="0" i="0" u="none" strike="noStrike" baseline="0" dirty="0" smtClean="0">
                <a:latin typeface="+mj-lt"/>
              </a:rPr>
              <a:t>-linguistic, cultural and pedagogical preparation for C3</a:t>
            </a:r>
            <a:endParaRPr lang="ro-RO" sz="1400" b="0" i="0" u="none" strike="noStrike" baseline="0" dirty="0" smtClean="0">
              <a:latin typeface="+mj-lt"/>
            </a:endParaRPr>
          </a:p>
          <a:p>
            <a:r>
              <a:rPr lang="en-US" sz="1400" dirty="0">
                <a:latin typeface="+mj-lt"/>
              </a:rPr>
              <a:t>Evaluation after the LTTA Informing the media, parents, educational authorities and social networks about </a:t>
            </a:r>
            <a:r>
              <a:rPr lang="en-US" sz="1400" dirty="0" smtClean="0">
                <a:latin typeface="+mj-lt"/>
              </a:rPr>
              <a:t>the</a:t>
            </a:r>
            <a:r>
              <a:rPr lang="ro-RO" sz="1400" dirty="0" smtClean="0">
                <a:latin typeface="+mj-lt"/>
              </a:rPr>
              <a:t> </a:t>
            </a:r>
            <a:r>
              <a:rPr lang="en-US" sz="1400" dirty="0" smtClean="0">
                <a:latin typeface="+mj-lt"/>
              </a:rPr>
              <a:t>project </a:t>
            </a:r>
            <a:r>
              <a:rPr lang="en-US" sz="1400" dirty="0">
                <a:latin typeface="+mj-lt"/>
              </a:rPr>
              <a:t>event.</a:t>
            </a:r>
          </a:p>
        </p:txBody>
      </p:sp>
    </p:spTree>
    <p:extLst>
      <p:ext uri="{BB962C8B-B14F-4D97-AF65-F5344CB8AC3E}">
        <p14:creationId xmlns:p14="http://schemas.microsoft.com/office/powerpoint/2010/main" val="2143629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086" y="248573"/>
            <a:ext cx="11842812" cy="6771084"/>
          </a:xfrm>
          <a:prstGeom prst="rect">
            <a:avLst/>
          </a:prstGeom>
        </p:spPr>
        <p:txBody>
          <a:bodyPr wrap="square">
            <a:spAutoFit/>
          </a:bodyPr>
          <a:lstStyle/>
          <a:p>
            <a:r>
              <a:rPr lang="ro-RO" sz="1400" b="1" dirty="0" smtClean="0">
                <a:solidFill>
                  <a:srgbClr val="FF0000"/>
                </a:solidFill>
              </a:rPr>
              <a:t>C3 </a:t>
            </a:r>
            <a:r>
              <a:rPr lang="en-US" sz="1400" b="1" i="0" u="none" strike="noStrike" baseline="0" dirty="0" smtClean="0">
                <a:solidFill>
                  <a:srgbClr val="FF0000"/>
                </a:solidFill>
              </a:rPr>
              <a:t>05-2021</a:t>
            </a:r>
            <a:r>
              <a:rPr lang="ro-RO" sz="1400" b="1" dirty="0">
                <a:solidFill>
                  <a:srgbClr val="FF0000"/>
                </a:solidFill>
              </a:rPr>
              <a:t> </a:t>
            </a:r>
            <a:r>
              <a:rPr lang="en-US" sz="1400" b="0" i="0" u="none" strike="noStrike" baseline="0" dirty="0" smtClean="0"/>
              <a:t>Short-term</a:t>
            </a:r>
            <a:r>
              <a:rPr lang="ro-RO" sz="1400" dirty="0"/>
              <a:t> </a:t>
            </a:r>
            <a:r>
              <a:rPr lang="en-US" sz="1400" b="0" i="0" u="none" strike="noStrike" baseline="0" dirty="0" smtClean="0"/>
              <a:t>exchanges of</a:t>
            </a:r>
            <a:r>
              <a:rPr lang="ro-RO" sz="1400" b="0" i="0" u="none" strike="noStrike" dirty="0" smtClean="0"/>
              <a:t> </a:t>
            </a:r>
            <a:r>
              <a:rPr lang="en-US" sz="1400" b="0" i="0" u="none" strike="noStrike" baseline="0" dirty="0" smtClean="0"/>
              <a:t>groups of</a:t>
            </a:r>
            <a:r>
              <a:rPr lang="ro-RO" sz="1400" b="0" i="0" u="none" strike="noStrike" dirty="0" smtClean="0"/>
              <a:t> </a:t>
            </a:r>
            <a:r>
              <a:rPr lang="en-US" sz="1400" b="0" i="0" u="none" strike="noStrike" baseline="0" dirty="0" smtClean="0"/>
              <a:t>pupils</a:t>
            </a:r>
          </a:p>
          <a:p>
            <a:r>
              <a:rPr lang="en-US" sz="1400" b="0" i="0" u="none" strike="noStrike" baseline="0" dirty="0" smtClean="0"/>
              <a:t>Say NO to stereotypical thinking</a:t>
            </a:r>
          </a:p>
          <a:p>
            <a:r>
              <a:rPr lang="en-US" sz="1400" b="1" i="0" u="none" strike="noStrike" baseline="0" dirty="0" smtClean="0">
                <a:solidFill>
                  <a:srgbClr val="0070C0"/>
                </a:solidFill>
              </a:rPr>
              <a:t>P9 </a:t>
            </a:r>
            <a:r>
              <a:rPr lang="ro-RO" sz="1400" b="1" i="0" u="none" strike="noStrike" baseline="0" dirty="0" smtClean="0">
                <a:solidFill>
                  <a:srgbClr val="0070C0"/>
                </a:solidFill>
              </a:rPr>
              <a:t>may</a:t>
            </a:r>
            <a:r>
              <a:rPr lang="en-US" sz="1400" b="1" i="0" u="none" strike="noStrike" baseline="0" dirty="0" smtClean="0">
                <a:solidFill>
                  <a:srgbClr val="0070C0"/>
                </a:solidFill>
              </a:rPr>
              <a:t>-2021</a:t>
            </a:r>
          </a:p>
          <a:p>
            <a:r>
              <a:rPr lang="en-US" sz="1400" b="0" i="0" u="none" strike="noStrike" baseline="0" dirty="0" smtClean="0">
                <a:solidFill>
                  <a:srgbClr val="FF0000"/>
                </a:solidFill>
              </a:rPr>
              <a:t>C3- "Say NO to stereotypical thinking"</a:t>
            </a:r>
            <a:r>
              <a:rPr lang="en-US" sz="1400" b="0" i="0" u="none" strike="noStrike" baseline="0" dirty="0" smtClean="0"/>
              <a:t> - preparation -students meeting in </a:t>
            </a:r>
            <a:r>
              <a:rPr lang="en-US" sz="1400" b="1" i="0" u="none" strike="noStrike" baseline="0" dirty="0" smtClean="0"/>
              <a:t>Turkey</a:t>
            </a:r>
            <a:r>
              <a:rPr lang="en-US" sz="1400" b="0" i="0" u="none" strike="noStrike" baseline="0" dirty="0" smtClean="0"/>
              <a:t> (5 students+2 </a:t>
            </a:r>
            <a:r>
              <a:rPr lang="en-US" sz="1400" b="0" i="0" u="none" strike="noStrike" baseline="0" dirty="0" err="1" smtClean="0"/>
              <a:t>accompaning</a:t>
            </a:r>
            <a:r>
              <a:rPr lang="ro-RO" sz="1400" dirty="0"/>
              <a:t> </a:t>
            </a:r>
            <a:r>
              <a:rPr lang="en-US" sz="1400" b="0" i="0" u="none" strike="noStrike" baseline="0" dirty="0" smtClean="0"/>
              <a:t>teachers)</a:t>
            </a:r>
          </a:p>
          <a:p>
            <a:r>
              <a:rPr lang="en-US" sz="1400" b="0" i="0" u="none" strike="noStrike" baseline="0" dirty="0" smtClean="0"/>
              <a:t>Workshop with students in each school "What does stereotypical thinking mean?"</a:t>
            </a:r>
          </a:p>
          <a:p>
            <a:r>
              <a:rPr lang="en-US" sz="1400" b="0" i="0" u="none" strike="noStrike" baseline="0" dirty="0" smtClean="0"/>
              <a:t>-linguistic, cultural and pedagogical preparation</a:t>
            </a:r>
          </a:p>
          <a:p>
            <a:r>
              <a:rPr lang="en-US" sz="1400" b="0" i="0" u="none" strike="noStrike" baseline="0" dirty="0" smtClean="0"/>
              <a:t>-C3 events</a:t>
            </a:r>
          </a:p>
          <a:p>
            <a:r>
              <a:rPr lang="en-US" sz="1400" b="1" i="0" u="none" strike="noStrike" baseline="0" dirty="0" smtClean="0">
                <a:solidFill>
                  <a:srgbClr val="0070C0"/>
                </a:solidFill>
              </a:rPr>
              <a:t>P10 </a:t>
            </a:r>
            <a:r>
              <a:rPr lang="ro-RO" sz="1400" b="1" i="0" u="none" strike="noStrike" baseline="0" dirty="0" smtClean="0">
                <a:solidFill>
                  <a:srgbClr val="0070C0"/>
                </a:solidFill>
              </a:rPr>
              <a:t>june</a:t>
            </a:r>
            <a:r>
              <a:rPr lang="en-US" sz="1400" b="1" i="0" u="none" strike="noStrike" baseline="0" dirty="0" smtClean="0">
                <a:solidFill>
                  <a:srgbClr val="0070C0"/>
                </a:solidFill>
              </a:rPr>
              <a:t>-2021</a:t>
            </a:r>
          </a:p>
          <a:p>
            <a:r>
              <a:rPr lang="en-US" sz="1400" b="0" i="0" u="none" strike="noStrike" baseline="0" dirty="0" smtClean="0"/>
              <a:t>Workshops in each school held by participants to C3 regarding discrimination</a:t>
            </a:r>
          </a:p>
          <a:p>
            <a:r>
              <a:rPr lang="en-US" sz="1400" b="0" i="0" u="none" strike="noStrike" baseline="0" dirty="0" smtClean="0"/>
              <a:t>Articles from each country in the student magazine issue 2</a:t>
            </a:r>
          </a:p>
          <a:p>
            <a:r>
              <a:rPr lang="en-US" sz="1400" b="0" i="0" u="none" strike="noStrike" baseline="0" dirty="0" smtClean="0"/>
              <a:t>Work on Chapter 2 of the Guide</a:t>
            </a:r>
          </a:p>
          <a:p>
            <a:r>
              <a:rPr lang="en-US" sz="1400" b="0" i="0" u="none" strike="noStrike" baseline="0" dirty="0" smtClean="0"/>
              <a:t>After </a:t>
            </a:r>
            <a:r>
              <a:rPr lang="en-US" sz="1400" b="0" i="0" u="none" strike="noStrike" baseline="0" dirty="0" err="1" smtClean="0"/>
              <a:t>mobilties</a:t>
            </a:r>
            <a:r>
              <a:rPr lang="en-US" sz="1400" b="0" i="0" u="none" strike="noStrike" baseline="0" dirty="0" smtClean="0"/>
              <a:t>:- update the website (Turkey)</a:t>
            </a:r>
          </a:p>
          <a:p>
            <a:r>
              <a:rPr lang="en-US" sz="1400" b="0" i="0" u="none" strike="noStrike" baseline="0" dirty="0" smtClean="0"/>
              <a:t>- the Facebook page and </a:t>
            </a:r>
            <a:r>
              <a:rPr lang="en-US" sz="1400" b="0" i="0" u="none" strike="noStrike" baseline="0" dirty="0" err="1" smtClean="0"/>
              <a:t>eTwinning</a:t>
            </a:r>
            <a:r>
              <a:rPr lang="en-US" sz="1400" b="0" i="0" u="none" strike="noStrike" baseline="0" dirty="0" smtClean="0"/>
              <a:t> platform (Romania)</a:t>
            </a:r>
          </a:p>
          <a:p>
            <a:r>
              <a:rPr lang="en-US" sz="1400" b="0" i="0" u="none" strike="noStrike" baseline="0" dirty="0" smtClean="0"/>
              <a:t>Teacher and </a:t>
            </a:r>
            <a:r>
              <a:rPr lang="en-US" sz="1400" b="0" i="0" u="none" strike="noStrike" baseline="0" dirty="0" err="1" smtClean="0"/>
              <a:t>sudents</a:t>
            </a:r>
            <a:r>
              <a:rPr lang="en-US" sz="1400" b="0" i="0" u="none" strike="noStrike" baseline="0" dirty="0" smtClean="0"/>
              <a:t> going to mobility will organize :</a:t>
            </a:r>
          </a:p>
          <a:p>
            <a:r>
              <a:rPr lang="en-US" sz="1400" b="0" i="0" u="none" strike="noStrike" baseline="0" dirty="0" smtClean="0"/>
              <a:t>- workshops for students and accompanying teacher about stereotypical thinking and </a:t>
            </a:r>
            <a:r>
              <a:rPr lang="en-US" sz="1400" b="0" i="0" u="none" strike="noStrike" baseline="0" dirty="0" err="1" smtClean="0"/>
              <a:t>discriminantion</a:t>
            </a:r>
            <a:endParaRPr lang="en-US" sz="1400" b="0" i="0" u="none" strike="noStrike" baseline="0" dirty="0" smtClean="0"/>
          </a:p>
          <a:p>
            <a:r>
              <a:rPr lang="en-US" sz="1400" b="0" i="0" u="none" strike="noStrike" baseline="0" dirty="0" smtClean="0"/>
              <a:t>Target group: vu</a:t>
            </a:r>
            <a:r>
              <a:rPr lang="ro-RO" sz="1400" b="0" i="0" u="none" strike="noStrike" baseline="0" dirty="0" smtClean="0"/>
              <a:t>l</a:t>
            </a:r>
            <a:r>
              <a:rPr lang="en-US" sz="1400" b="0" i="0" u="none" strike="noStrike" baseline="0" dirty="0" smtClean="0"/>
              <a:t>ne</a:t>
            </a:r>
            <a:r>
              <a:rPr lang="ro-RO" sz="1400" b="0" i="0" u="none" strike="noStrike" baseline="0" dirty="0" smtClean="0"/>
              <a:t>r</a:t>
            </a:r>
            <a:r>
              <a:rPr lang="en-US" sz="1400" b="0" i="0" u="none" strike="noStrike" baseline="0" dirty="0" err="1" smtClean="0"/>
              <a:t>ables</a:t>
            </a:r>
            <a:r>
              <a:rPr lang="en-US" sz="1400" b="0" i="0" u="none" strike="noStrike" baseline="0" dirty="0" smtClean="0"/>
              <a:t> groups, disabled, underprivileged, </a:t>
            </a:r>
            <a:r>
              <a:rPr lang="en-US" sz="1400" b="0" i="0" u="none" strike="noStrike" baseline="0" dirty="0" err="1" smtClean="0"/>
              <a:t>roma</a:t>
            </a:r>
            <a:r>
              <a:rPr lang="en-US" sz="1400" b="0" i="0" u="none" strike="noStrike" baseline="0" dirty="0" smtClean="0"/>
              <a:t> etc.</a:t>
            </a:r>
          </a:p>
          <a:p>
            <a:r>
              <a:rPr lang="en-US" sz="1400" b="1" i="0" u="none" strike="noStrike" baseline="0" dirty="0" smtClean="0">
                <a:solidFill>
                  <a:srgbClr val="0070C0"/>
                </a:solidFill>
              </a:rPr>
              <a:t>P11 </a:t>
            </a:r>
            <a:r>
              <a:rPr lang="ro-RO" sz="1400" b="1" i="0" u="none" strike="noStrike" baseline="0" dirty="0" smtClean="0">
                <a:solidFill>
                  <a:srgbClr val="0070C0"/>
                </a:solidFill>
              </a:rPr>
              <a:t>july</a:t>
            </a:r>
            <a:r>
              <a:rPr lang="en-US" sz="1400" b="1" i="0" u="none" strike="noStrike" baseline="0" dirty="0" smtClean="0">
                <a:solidFill>
                  <a:srgbClr val="0070C0"/>
                </a:solidFill>
              </a:rPr>
              <a:t>-2021</a:t>
            </a:r>
          </a:p>
          <a:p>
            <a:r>
              <a:rPr lang="en-US" sz="1400" b="0" i="0" u="none" strike="noStrike" baseline="0" dirty="0" smtClean="0"/>
              <a:t>-photo exhibition with images from C2 and C3</a:t>
            </a:r>
          </a:p>
          <a:p>
            <a:r>
              <a:rPr lang="en-US" sz="1400" b="0" i="0" u="none" strike="noStrike" baseline="0" dirty="0" smtClean="0"/>
              <a:t>-upload and update of the website, </a:t>
            </a:r>
            <a:r>
              <a:rPr lang="en-US" sz="1400" b="0" i="0" u="none" strike="noStrike" baseline="0" dirty="0" err="1" smtClean="0"/>
              <a:t>eTwinning</a:t>
            </a:r>
            <a:r>
              <a:rPr lang="en-US" sz="1400" b="0" i="0" u="none" strike="noStrike" baseline="0" dirty="0" smtClean="0"/>
              <a:t> page and Facebook page</a:t>
            </a:r>
          </a:p>
          <a:p>
            <a:r>
              <a:rPr lang="en-US" sz="1400" b="0" i="0" u="none" strike="noStrike" baseline="0" dirty="0" smtClean="0"/>
              <a:t>Teachers </a:t>
            </a:r>
            <a:r>
              <a:rPr lang="ro-RO" sz="1400" b="0" i="0" u="none" strike="noStrike" baseline="0" dirty="0" smtClean="0"/>
              <a:t>w</a:t>
            </a:r>
            <a:r>
              <a:rPr lang="en-US" sz="1400" b="0" i="0" u="none" strike="noStrike" baseline="0" dirty="0" err="1" smtClean="0"/>
              <a:t>ork</a:t>
            </a:r>
            <a:r>
              <a:rPr lang="en-US" sz="1400" b="0" i="0" u="none" strike="noStrike" baseline="0" dirty="0" smtClean="0"/>
              <a:t> on Chapter 2 of the Guide. The students work on the second issue of the student magazine</a:t>
            </a:r>
          </a:p>
          <a:p>
            <a:r>
              <a:rPr lang="en-US" sz="1400" b="0" i="0" u="none" strike="noStrike" baseline="0" dirty="0" smtClean="0"/>
              <a:t>Evaluation after the LTTA Informing the media, parents, educational authorities and social networks about the</a:t>
            </a:r>
            <a:r>
              <a:rPr lang="ro-RO" sz="1400" b="0" i="0" u="none" strike="noStrike" dirty="0" smtClean="0"/>
              <a:t> </a:t>
            </a:r>
            <a:r>
              <a:rPr lang="en-US" sz="1400" b="0" i="0" u="none" strike="noStrike" baseline="0" dirty="0" smtClean="0"/>
              <a:t>project event.</a:t>
            </a:r>
            <a:endParaRPr lang="ro-RO" sz="1400" b="0" i="0" u="none" strike="noStrike" baseline="0" dirty="0" smtClean="0"/>
          </a:p>
          <a:p>
            <a:r>
              <a:rPr lang="en-US" sz="1400" b="1" dirty="0" smtClean="0">
                <a:solidFill>
                  <a:srgbClr val="0070C0"/>
                </a:solidFill>
              </a:rPr>
              <a:t>P12 </a:t>
            </a:r>
            <a:r>
              <a:rPr lang="ro-RO" sz="1400" b="1" dirty="0" smtClean="0">
                <a:solidFill>
                  <a:srgbClr val="0070C0"/>
                </a:solidFill>
              </a:rPr>
              <a:t>august</a:t>
            </a:r>
            <a:r>
              <a:rPr lang="en-US" sz="1400" b="1" dirty="0" smtClean="0">
                <a:solidFill>
                  <a:srgbClr val="0070C0"/>
                </a:solidFill>
              </a:rPr>
              <a:t>-2021</a:t>
            </a:r>
            <a:endParaRPr lang="en-US" sz="1400" b="1" dirty="0">
              <a:solidFill>
                <a:srgbClr val="0070C0"/>
              </a:solidFill>
            </a:endParaRPr>
          </a:p>
          <a:p>
            <a:r>
              <a:rPr lang="en-US" sz="1400" dirty="0" err="1"/>
              <a:t>Flashmob</a:t>
            </a:r>
            <a:r>
              <a:rPr lang="en-US" sz="1400" dirty="0"/>
              <a:t> against violence and discrimination</a:t>
            </a:r>
          </a:p>
          <a:p>
            <a:r>
              <a:rPr lang="en-US" sz="1400" dirty="0"/>
              <a:t>Work at the guide and at the students magazine.</a:t>
            </a:r>
          </a:p>
          <a:p>
            <a:r>
              <a:rPr lang="en-US" sz="1400" dirty="0"/>
              <a:t>Updating </a:t>
            </a:r>
            <a:r>
              <a:rPr lang="en-US" sz="1400" dirty="0" err="1"/>
              <a:t>facebook</a:t>
            </a:r>
            <a:r>
              <a:rPr lang="en-US" sz="1400" dirty="0"/>
              <a:t> page, </a:t>
            </a:r>
            <a:r>
              <a:rPr lang="en-US" sz="1400" dirty="0" err="1"/>
              <a:t>eTwinning</a:t>
            </a:r>
            <a:r>
              <a:rPr lang="en-US" sz="1400" dirty="0"/>
              <a:t> page and the website.</a:t>
            </a:r>
          </a:p>
          <a:p>
            <a:r>
              <a:rPr lang="en-US" sz="1400" b="1" dirty="0">
                <a:solidFill>
                  <a:srgbClr val="0070C0"/>
                </a:solidFill>
              </a:rPr>
              <a:t>P13 </a:t>
            </a:r>
            <a:r>
              <a:rPr lang="en-US" sz="1400" b="1" dirty="0" smtClean="0">
                <a:solidFill>
                  <a:srgbClr val="0070C0"/>
                </a:solidFill>
              </a:rPr>
              <a:t> </a:t>
            </a:r>
            <a:r>
              <a:rPr lang="ro-RO" sz="1400" b="1" dirty="0" smtClean="0">
                <a:solidFill>
                  <a:srgbClr val="0070C0"/>
                </a:solidFill>
              </a:rPr>
              <a:t>september</a:t>
            </a:r>
            <a:r>
              <a:rPr lang="en-US" sz="1400" b="1" dirty="0" smtClean="0">
                <a:solidFill>
                  <a:srgbClr val="0070C0"/>
                </a:solidFill>
              </a:rPr>
              <a:t>-2021</a:t>
            </a:r>
            <a:endParaRPr lang="en-US" sz="1400" b="1" dirty="0">
              <a:solidFill>
                <a:srgbClr val="0070C0"/>
              </a:solidFill>
            </a:endParaRPr>
          </a:p>
          <a:p>
            <a:r>
              <a:rPr lang="en-US" sz="1400" dirty="0" err="1"/>
              <a:t>ETwinning</a:t>
            </a:r>
            <a:r>
              <a:rPr lang="en-US" sz="1400" dirty="0"/>
              <a:t> conference at the end of the first year of the project, evaluation and monitoring of activities </a:t>
            </a:r>
            <a:r>
              <a:rPr lang="en-US" sz="1400" dirty="0" smtClean="0"/>
              <a:t>and</a:t>
            </a:r>
            <a:r>
              <a:rPr lang="ro-RO" sz="1400" dirty="0" smtClean="0"/>
              <a:t> </a:t>
            </a:r>
            <a:r>
              <a:rPr lang="en-US" sz="1400" dirty="0" smtClean="0"/>
              <a:t>results</a:t>
            </a:r>
            <a:r>
              <a:rPr lang="en-US" sz="1400" dirty="0"/>
              <a:t>. If such is the case, periods of implementation are redistributed.</a:t>
            </a:r>
          </a:p>
          <a:p>
            <a:r>
              <a:rPr lang="en-US" sz="1400" dirty="0"/>
              <a:t>Linguistic/cultural/pedagogical preparation for C4</a:t>
            </a:r>
          </a:p>
          <a:p>
            <a:r>
              <a:rPr lang="en-US" sz="1400" dirty="0"/>
              <a:t>Dissemination of project results on </a:t>
            </a:r>
            <a:r>
              <a:rPr lang="en-US" sz="1400" dirty="0" err="1"/>
              <a:t>ErasmusDays</a:t>
            </a:r>
            <a:r>
              <a:rPr lang="en-US" sz="1400" dirty="0"/>
              <a:t> and other events with teachers in the area, parents, </a:t>
            </a:r>
            <a:r>
              <a:rPr lang="en-US" sz="1400" dirty="0" smtClean="0"/>
              <a:t>mass</a:t>
            </a:r>
            <a:r>
              <a:rPr lang="ro-RO" sz="1400" dirty="0" smtClean="0"/>
              <a:t> </a:t>
            </a:r>
            <a:r>
              <a:rPr lang="en-US" sz="1400" dirty="0" smtClean="0"/>
              <a:t>media</a:t>
            </a:r>
            <a:r>
              <a:rPr lang="en-US" sz="1400" dirty="0"/>
              <a:t>.</a:t>
            </a:r>
          </a:p>
        </p:txBody>
      </p:sp>
    </p:spTree>
    <p:extLst>
      <p:ext uri="{BB962C8B-B14F-4D97-AF65-F5344CB8AC3E}">
        <p14:creationId xmlns:p14="http://schemas.microsoft.com/office/powerpoint/2010/main" val="215713814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135</TotalTime>
  <Words>1292</Words>
  <Application>Microsoft Office PowerPoint</Application>
  <PresentationFormat>Widescreen</PresentationFormat>
  <Paragraphs>107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Tolerance and Equality promote kindness</vt:lpstr>
      <vt:lpstr>The aim of our project ''Tolerance and Equality promote Kindness" is to have students share universal values of respect, tolerance and empathy towards people who are different and to realize that violence and harassment are never the answer as people are meant to live together in harmony even though fate has not been kind to all of us regarding health, family and social status</vt:lpstr>
      <vt:lpstr>PowerPoint Presentation</vt:lpstr>
      <vt:lpstr>PowerPoint Presentation</vt:lpstr>
      <vt:lpstr>Timetable P2 october-2020 Each partner organises a series of meetings with teachers and students to present the program and its objectives, future activities and other partners. Parent teacher conferences will be held to inform parents on the project and conditions of participation. P1 october-2020 Announcement of the project in schools and media. Online meetings of introductions using ZOOM and whatsapp. The goal is to start discussions between partners regarding the project. The project will be uploaded on Google Drive and all partners will discuss it. The coordinator will devise a plan of action. Then a common plan for communication will be drawn , project instruments and frequency of use will be established. Management teams and implementation teams are established. P3 novembre-2020 Selection of participating students. Selection of participating teachers. Selection criteria uploaded on the websites of each school. Project FB page will be done. Dissemination the project to another teacher from our city and our county of Pedagogical Circle (pedagogica/ methodical meetings of teachers of different disciplines) P4 novembre-2020 Creating the eTwinning Project page Erasmus Days - event in each school - dissemination the project to another teachers from another schools, NGOs, local community. Students who know how to use Canva will make Christmas cards and post them on the etwinning page P5 january-2021 Project logo for each country, posting on eTwinning, FB and eTwinning and uploading on google drive Linguistic preparation for the first LTTA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Tolerance and Equality promote kindness</dc:title>
  <dc:creator>Holban</dc:creator>
  <cp:lastModifiedBy>Dell1</cp:lastModifiedBy>
  <cp:revision>15</cp:revision>
  <dcterms:created xsi:type="dcterms:W3CDTF">2021-01-28T12:15:53Z</dcterms:created>
  <dcterms:modified xsi:type="dcterms:W3CDTF">2022-06-23T05:42:55Z</dcterms:modified>
</cp:coreProperties>
</file>