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8" r:id="rId4"/>
    <p:sldId id="257"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3" d="100"/>
          <a:sy n="83" d="100"/>
        </p:scale>
        <p:origin x="595"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1" y="604157"/>
            <a:ext cx="10426926" cy="2262781"/>
          </a:xfrm>
        </p:spPr>
        <p:txBody>
          <a:bodyPr>
            <a:normAutofit fontScale="90000"/>
          </a:bodyPr>
          <a:lstStyle/>
          <a:p>
            <a:pPr algn="ctr"/>
            <a:r>
              <a:rPr lang="en-US" b="1" dirty="0" err="1"/>
              <a:t>Acredit</a:t>
            </a:r>
            <a:r>
              <a:rPr lang="ro-RO" b="1" dirty="0"/>
              <a:t>ă</a:t>
            </a:r>
            <a:r>
              <a:rPr lang="en-US" b="1" dirty="0" err="1"/>
              <a:t>ri</a:t>
            </a:r>
            <a:r>
              <a:rPr lang="en-US" b="1" dirty="0"/>
              <a:t> </a:t>
            </a:r>
            <a:r>
              <a:rPr lang="ro-RO" b="1" dirty="0"/>
              <a:t>Erasmus+ </a:t>
            </a:r>
            <a:br>
              <a:rPr lang="en-US" b="1" dirty="0"/>
            </a:br>
            <a:r>
              <a:rPr lang="ro-RO" dirty="0"/>
              <a:t>Colegiul Tehnic ION HOLBAN Iași</a:t>
            </a:r>
            <a:endParaRPr lang="en-US" dirty="0"/>
          </a:p>
        </p:txBody>
      </p:sp>
      <p:sp>
        <p:nvSpPr>
          <p:cNvPr id="3" name="Subtitle 2"/>
          <p:cNvSpPr>
            <a:spLocks noGrp="1"/>
          </p:cNvSpPr>
          <p:nvPr>
            <p:ph type="subTitle" idx="1"/>
          </p:nvPr>
        </p:nvSpPr>
        <p:spPr>
          <a:xfrm>
            <a:off x="2139885" y="4317477"/>
            <a:ext cx="9364727" cy="1586186"/>
          </a:xfrm>
        </p:spPr>
        <p:txBody>
          <a:bodyPr>
            <a:normAutofit/>
          </a:bodyPr>
          <a:lstStyle/>
          <a:p>
            <a:pPr marL="342900" indent="-342900">
              <a:buAutoNum type="arabicPeriod"/>
            </a:pPr>
            <a:r>
              <a:rPr lang="ro-RO" dirty="0"/>
              <a:t>Acreditare Educație școlară cod </a:t>
            </a:r>
            <a:r>
              <a:rPr lang="en-US" b="1" dirty="0"/>
              <a:t>2020-1-RO01-KA120-SCH-095708</a:t>
            </a:r>
            <a:endParaRPr lang="ro-RO" b="1" dirty="0"/>
          </a:p>
          <a:p>
            <a:r>
              <a:rPr lang="ro-RO" dirty="0"/>
              <a:t>Proiect </a:t>
            </a:r>
            <a:r>
              <a:rPr lang="en-US" dirty="0"/>
              <a:t>nr. : </a:t>
            </a:r>
            <a:r>
              <a:rPr lang="en-US" b="1" dirty="0"/>
              <a:t>2021-1-RO01-K121-SCH-000019829</a:t>
            </a:r>
            <a:endParaRPr lang="ro-RO" dirty="0"/>
          </a:p>
          <a:p>
            <a:r>
              <a:rPr lang="ro-RO" dirty="0">
                <a:solidFill>
                  <a:schemeClr val="accent1"/>
                </a:solidFill>
              </a:rPr>
              <a:t>2.  </a:t>
            </a:r>
            <a:r>
              <a:rPr lang="ro-RO" dirty="0"/>
              <a:t>Acreditare VET cod </a:t>
            </a:r>
            <a:r>
              <a:rPr lang="ro-RO" b="1" dirty="0"/>
              <a:t>2020 -1-RO01-KA120-VET- 095711</a:t>
            </a:r>
          </a:p>
          <a:p>
            <a:r>
              <a:rPr lang="ro-RO" dirty="0"/>
              <a:t>Proiect nr. : </a:t>
            </a:r>
            <a:r>
              <a:rPr lang="ro-RO" b="1" dirty="0"/>
              <a:t>2021-1-RO01-KA121-VET-000012711 </a:t>
            </a:r>
          </a:p>
          <a:p>
            <a:pPr marL="342900" indent="-342900">
              <a:buAutoNum type="arabicPeriod"/>
            </a:pPr>
            <a:endParaRPr lang="en-US" b="1" dirty="0"/>
          </a:p>
        </p:txBody>
      </p:sp>
    </p:spTree>
    <p:extLst>
      <p:ext uri="{BB962C8B-B14F-4D97-AF65-F5344CB8AC3E}">
        <p14:creationId xmlns:p14="http://schemas.microsoft.com/office/powerpoint/2010/main" val="2499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139" y="366201"/>
            <a:ext cx="8911687" cy="1861183"/>
          </a:xfrm>
        </p:spPr>
        <p:txBody>
          <a:bodyPr>
            <a:normAutofit/>
          </a:bodyPr>
          <a:lstStyle/>
          <a:p>
            <a:pPr algn="ctr"/>
            <a:r>
              <a:rPr lang="en-US" b="1" dirty="0"/>
              <a:t>Certificate </a:t>
            </a:r>
            <a:r>
              <a:rPr lang="en-US" b="1" dirty="0" err="1"/>
              <a:t>Acreditare</a:t>
            </a:r>
            <a:r>
              <a:rPr lang="en-US" b="1" dirty="0"/>
              <a:t> </a:t>
            </a:r>
            <a:r>
              <a:rPr lang="en-US" b="1" dirty="0" err="1"/>
              <a:t>ob</a:t>
            </a:r>
            <a:r>
              <a:rPr lang="it-IT" b="1" dirty="0"/>
              <a:t>ţ</a:t>
            </a:r>
            <a:r>
              <a:rPr lang="en-US" b="1" dirty="0" err="1"/>
              <a:t>inute</a:t>
            </a:r>
            <a:r>
              <a:rPr lang="en-US" b="1" dirty="0"/>
              <a:t> de </a:t>
            </a:r>
            <a:r>
              <a:rPr lang="en-US" b="1" dirty="0" err="1"/>
              <a:t>Colegiul</a:t>
            </a:r>
            <a:r>
              <a:rPr lang="en-US" b="1" dirty="0"/>
              <a:t> </a:t>
            </a:r>
            <a:r>
              <a:rPr lang="en-US" b="1" dirty="0" err="1"/>
              <a:t>Tehnic</a:t>
            </a:r>
            <a:r>
              <a:rPr lang="en-US" b="1" dirty="0"/>
              <a:t> ION HOLBAN</a:t>
            </a:r>
            <a:br>
              <a:rPr lang="en-US" dirty="0"/>
            </a:br>
            <a:r>
              <a:rPr lang="en-US" b="1" dirty="0"/>
              <a:t>2021-2027</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0311" y="2230245"/>
            <a:ext cx="5720860" cy="433467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3909" y="2261348"/>
            <a:ext cx="5674900" cy="4312460"/>
          </a:xfrm>
        </p:spPr>
      </p:pic>
    </p:spTree>
    <p:extLst>
      <p:ext uri="{BB962C8B-B14F-4D97-AF65-F5344CB8AC3E}">
        <p14:creationId xmlns:p14="http://schemas.microsoft.com/office/powerpoint/2010/main" val="385491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 </a:t>
            </a:r>
            <a:endParaRPr lang="en-US" dirty="0"/>
          </a:p>
        </p:txBody>
      </p:sp>
      <p:sp>
        <p:nvSpPr>
          <p:cNvPr id="3" name="Text Placeholder 2"/>
          <p:cNvSpPr>
            <a:spLocks noGrp="1"/>
          </p:cNvSpPr>
          <p:nvPr>
            <p:ph type="body" idx="1"/>
          </p:nvPr>
        </p:nvSpPr>
        <p:spPr>
          <a:xfrm>
            <a:off x="915533" y="1755321"/>
            <a:ext cx="4342894" cy="793644"/>
          </a:xfrm>
        </p:spPr>
        <p:txBody>
          <a:bodyPr/>
          <a:lstStyle/>
          <a:p>
            <a:r>
              <a:rPr lang="ro-RO" dirty="0"/>
              <a:t>Acreditare Educație Școlară 2021-2022</a:t>
            </a:r>
            <a:endParaRPr lang="en-US" dirty="0"/>
          </a:p>
        </p:txBody>
      </p:sp>
      <p:sp>
        <p:nvSpPr>
          <p:cNvPr id="4" name="Content Placeholder 3"/>
          <p:cNvSpPr>
            <a:spLocks noGrp="1"/>
          </p:cNvSpPr>
          <p:nvPr>
            <p:ph sz="half" idx="2"/>
          </p:nvPr>
        </p:nvSpPr>
        <p:spPr>
          <a:xfrm>
            <a:off x="915533" y="2630609"/>
            <a:ext cx="4342893" cy="3354060"/>
          </a:xfrm>
        </p:spPr>
        <p:txBody>
          <a:bodyPr>
            <a:normAutofit lnSpcReduction="10000"/>
          </a:bodyPr>
          <a:lstStyle/>
          <a:p>
            <a:r>
              <a:rPr lang="ro-RO" dirty="0"/>
              <a:t>Perioada de desfășurare</a:t>
            </a:r>
          </a:p>
          <a:p>
            <a:pPr marL="0" indent="0">
              <a:buNone/>
            </a:pPr>
            <a:r>
              <a:rPr lang="ro-RO" b="1" dirty="0"/>
              <a:t>01.09.2021 – 30.11.2022</a:t>
            </a:r>
          </a:p>
          <a:p>
            <a:pPr marL="0" indent="0">
              <a:buNone/>
            </a:pPr>
            <a:r>
              <a:rPr lang="ro-RO" b="1" dirty="0"/>
              <a:t>Participanți:</a:t>
            </a:r>
          </a:p>
          <a:p>
            <a:r>
              <a:rPr lang="ro-RO" b="1" dirty="0"/>
              <a:t>15 profesori de la CTIH vor participa la cursuri de formare la furnizori din altă țări europene</a:t>
            </a:r>
          </a:p>
          <a:p>
            <a:r>
              <a:rPr lang="ro-RO" b="1" dirty="0"/>
              <a:t>16 elevi între cls. 9-11 vor participa la diferite activități din școli europene </a:t>
            </a:r>
          </a:p>
          <a:p>
            <a:pPr marL="0" indent="0">
              <a:buNone/>
            </a:pPr>
            <a:r>
              <a:rPr lang="ro-RO" b="1" dirty="0"/>
              <a:t>Buget:  66330 euro</a:t>
            </a:r>
          </a:p>
          <a:p>
            <a:pPr marL="0" indent="0">
              <a:buNone/>
            </a:pPr>
            <a:endParaRPr lang="ro-RO" b="1" dirty="0"/>
          </a:p>
          <a:p>
            <a:pPr marL="0" indent="0">
              <a:buNone/>
            </a:pPr>
            <a:endParaRPr lang="en-US" b="1" dirty="0"/>
          </a:p>
        </p:txBody>
      </p:sp>
      <p:sp>
        <p:nvSpPr>
          <p:cNvPr id="5" name="Text Placeholder 4"/>
          <p:cNvSpPr>
            <a:spLocks noGrp="1"/>
          </p:cNvSpPr>
          <p:nvPr>
            <p:ph type="body" sz="quarter" idx="3"/>
          </p:nvPr>
        </p:nvSpPr>
        <p:spPr>
          <a:xfrm>
            <a:off x="6636278" y="1864012"/>
            <a:ext cx="3999001" cy="576262"/>
          </a:xfrm>
        </p:spPr>
        <p:txBody>
          <a:bodyPr/>
          <a:lstStyle/>
          <a:p>
            <a:r>
              <a:rPr lang="ro-RO" dirty="0"/>
              <a:t>Acreditare VET </a:t>
            </a:r>
            <a:endParaRPr lang="en-US" dirty="0"/>
          </a:p>
        </p:txBody>
      </p:sp>
      <p:sp>
        <p:nvSpPr>
          <p:cNvPr id="6" name="Content Placeholder 5"/>
          <p:cNvSpPr>
            <a:spLocks noGrp="1"/>
          </p:cNvSpPr>
          <p:nvPr>
            <p:ph sz="quarter" idx="4"/>
          </p:nvPr>
        </p:nvSpPr>
        <p:spPr>
          <a:xfrm>
            <a:off x="6636278" y="2630609"/>
            <a:ext cx="4338674" cy="3354060"/>
          </a:xfrm>
        </p:spPr>
        <p:txBody>
          <a:bodyPr>
            <a:normAutofit/>
          </a:bodyPr>
          <a:lstStyle/>
          <a:p>
            <a:r>
              <a:rPr lang="ro-RO" dirty="0"/>
              <a:t>Perioada de desfășurare</a:t>
            </a:r>
          </a:p>
          <a:p>
            <a:pPr marL="0" indent="0">
              <a:buNone/>
            </a:pPr>
            <a:r>
              <a:rPr lang="ro-RO" b="1" dirty="0"/>
              <a:t>01.09.2021 – 30.11.2022</a:t>
            </a:r>
            <a:endParaRPr lang="en-US" b="1" dirty="0"/>
          </a:p>
          <a:p>
            <a:pPr marL="0" indent="0">
              <a:buNone/>
            </a:pPr>
            <a:r>
              <a:rPr lang="ro-RO" b="1" dirty="0"/>
              <a:t>Participanți:</a:t>
            </a:r>
          </a:p>
          <a:p>
            <a:r>
              <a:rPr lang="ro-RO" b="1" dirty="0"/>
              <a:t>31 elevi între cls. a 10-a vor efectua stagii de practică la agenți economici din străinătate</a:t>
            </a:r>
          </a:p>
          <a:p>
            <a:r>
              <a:rPr lang="ro-RO" b="1" dirty="0"/>
              <a:t>4 profesori VET de la CTIH vor participa la job shadowing</a:t>
            </a:r>
          </a:p>
          <a:p>
            <a:pPr marL="0" indent="0">
              <a:buNone/>
            </a:pPr>
            <a:r>
              <a:rPr lang="ro-RO" b="1" dirty="0"/>
              <a:t>Buget: 87550 euro </a:t>
            </a:r>
          </a:p>
          <a:p>
            <a:endParaRPr lang="en-US" dirty="0"/>
          </a:p>
        </p:txBody>
      </p:sp>
    </p:spTree>
    <p:extLst>
      <p:ext uri="{BB962C8B-B14F-4D97-AF65-F5344CB8AC3E}">
        <p14:creationId xmlns:p14="http://schemas.microsoft.com/office/powerpoint/2010/main" val="271846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334" y="767198"/>
            <a:ext cx="11356521" cy="5525359"/>
          </a:xfrm>
          <a:prstGeom prst="rect">
            <a:avLst/>
          </a:prstGeom>
        </p:spPr>
        <p:txBody>
          <a:bodyPr wrap="square">
            <a:spAutoFit/>
          </a:bodyPr>
          <a:lstStyle/>
          <a:p>
            <a:pPr algn="ctr">
              <a:lnSpc>
                <a:spcPct val="107000"/>
              </a:lnSpc>
            </a:pPr>
            <a:r>
              <a:rPr lang="ro-RO" sz="2000" b="1" dirty="0">
                <a:latin typeface="FreeSans"/>
                <a:ea typeface="Calibri" panose="020F0502020204030204" pitchFamily="34" charset="0"/>
                <a:cs typeface="FreeSans"/>
              </a:rPr>
              <a:t>Obiectivele acreditării școlare 2021-2026</a:t>
            </a:r>
          </a:p>
          <a:p>
            <a:pPr>
              <a:lnSpc>
                <a:spcPct val="107000"/>
              </a:lnSpc>
            </a:pPr>
            <a:endParaRPr lang="ro-RO" b="1" dirty="0">
              <a:latin typeface="FreeSans"/>
              <a:ea typeface="Calibri" panose="020F0502020204030204" pitchFamily="34" charset="0"/>
              <a:cs typeface="FreeSans"/>
            </a:endParaRPr>
          </a:p>
          <a:p>
            <a:pPr algn="just">
              <a:lnSpc>
                <a:spcPct val="107000"/>
              </a:lnSpc>
            </a:pPr>
            <a:r>
              <a:rPr lang="en-US" dirty="0">
                <a:latin typeface="FreeSans"/>
                <a:ea typeface="Calibri" panose="020F0502020204030204" pitchFamily="34" charset="0"/>
                <a:cs typeface="FreeSans"/>
              </a:rPr>
              <a:t>O1. Dezvoltarea compe</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entelor cheie a 20 de prof</a:t>
            </a:r>
            <a:r>
              <a:rPr lang="ro-RO" dirty="0">
                <a:latin typeface="FreeSans"/>
                <a:ea typeface="Calibri" panose="020F0502020204030204" pitchFamily="34" charset="0"/>
                <a:cs typeface="FreeSans"/>
              </a:rPr>
              <a:t>esori</a:t>
            </a:r>
            <a:r>
              <a:rPr lang="en-US" dirty="0">
                <a:latin typeface="FreeSans"/>
                <a:ea typeface="Calibri" panose="020F0502020204030204" pitchFamily="34" charset="0"/>
                <a:cs typeface="FreeSans"/>
              </a:rPr>
              <a:t> din arii curriculare diferite pt cre</a:t>
            </a:r>
            <a:r>
              <a:rPr lang="ro-RO" dirty="0">
                <a:latin typeface="FreeSans"/>
                <a:ea typeface="Calibri" panose="020F0502020204030204" pitchFamily="34" charset="0"/>
                <a:cs typeface="FreeSans"/>
              </a:rPr>
              <a:t>ș</a:t>
            </a:r>
            <a:r>
              <a:rPr lang="en-US" dirty="0">
                <a:latin typeface="FreeSans"/>
                <a:ea typeface="Calibri" panose="020F0502020204030204" pitchFamily="34" charset="0"/>
                <a:cs typeface="FreeSans"/>
              </a:rPr>
              <a:t>terea performan</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elor prof</a:t>
            </a:r>
            <a:r>
              <a:rPr lang="ro-RO" dirty="0">
                <a:latin typeface="FreeSans"/>
                <a:ea typeface="Calibri" panose="020F0502020204030204" pitchFamily="34" charset="0"/>
                <a:cs typeface="FreeSans"/>
              </a:rPr>
              <a:t>esionale</a:t>
            </a:r>
            <a:r>
              <a:rPr lang="ro-RO" sz="2400"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FreeSans"/>
                <a:ea typeface="Calibri" panose="020F0502020204030204" pitchFamily="34" charset="0"/>
                <a:cs typeface="Times New Roman" panose="02020603050405020304" pitchFamily="18" charset="0"/>
              </a:rPr>
              <a:t>î</a:t>
            </a:r>
            <a:r>
              <a:rPr lang="en-US" dirty="0">
                <a:latin typeface="FreeSans"/>
                <a:ea typeface="Calibri" panose="020F0502020204030204" pitchFamily="34" charset="0"/>
                <a:cs typeface="FreeSans"/>
              </a:rPr>
              <a:t>n lucrul cu elevi</a:t>
            </a:r>
            <a:r>
              <a:rPr lang="ro-RO" dirty="0">
                <a:latin typeface="FreeSans"/>
                <a:ea typeface="Calibri" panose="020F0502020204030204" pitchFamily="34" charset="0"/>
                <a:cs typeface="FreeSans"/>
              </a:rPr>
              <a:t>i, î</a:t>
            </a:r>
            <a:r>
              <a:rPr lang="en-US" dirty="0">
                <a:latin typeface="FreeSans"/>
                <a:ea typeface="Calibri" panose="020F0502020204030204" pitchFamily="34" charset="0"/>
                <a:cs typeface="FreeSans"/>
              </a:rPr>
              <a:t>n contexte formale/nonformale timp de 4 ani.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FreeSans"/>
                <a:ea typeface="Calibri" panose="020F0502020204030204" pitchFamily="34" charset="0"/>
                <a:cs typeface="FreeSans"/>
              </a:rPr>
              <a:t>O2. Dezvoltarea competen</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elor digitale a cel puțin 4 profesori/an pentru utilizarea de noi platforme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aplica</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FreeSans"/>
                <a:ea typeface="Calibri" panose="020F0502020204030204" pitchFamily="34" charset="0"/>
                <a:cs typeface="FreeSans"/>
              </a:rPr>
              <a:t>digitale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vederea cre</a:t>
            </a:r>
            <a:r>
              <a:rPr lang="ro-RO" dirty="0">
                <a:latin typeface="FreeSans"/>
                <a:ea typeface="Calibri" panose="020F0502020204030204" pitchFamily="34" charset="0"/>
                <a:cs typeface="FreeSans"/>
              </a:rPr>
              <a:t>ș</a:t>
            </a:r>
            <a:r>
              <a:rPr lang="en-US" dirty="0">
                <a:latin typeface="FreeSans"/>
                <a:ea typeface="Calibri" panose="020F0502020204030204" pitchFamily="34" charset="0"/>
                <a:cs typeface="FreeSans"/>
              </a:rPr>
              <a:t>terii calit</a:t>
            </a:r>
            <a:r>
              <a:rPr lang="ro-RO" dirty="0">
                <a:latin typeface="FreeSans"/>
                <a:ea typeface="Calibri" panose="020F0502020204030204" pitchFamily="34" charset="0"/>
                <a:cs typeface="FreeSans"/>
              </a:rPr>
              <a:t>ăț</a:t>
            </a:r>
            <a:r>
              <a:rPr lang="en-US" dirty="0">
                <a:latin typeface="FreeSans"/>
                <a:ea typeface="Calibri" panose="020F0502020204030204" pitchFamily="34" charset="0"/>
                <a:cs typeface="FreeSans"/>
              </a:rPr>
              <a:t>ii actului didactic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urmatorii 5 ani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FreeSans"/>
                <a:ea typeface="Calibri" panose="020F0502020204030204" pitchFamily="34" charset="0"/>
                <a:cs typeface="FreeSans"/>
              </a:rPr>
              <a:t>O3. Dezvoltarea g</a:t>
            </a:r>
            <a:r>
              <a:rPr lang="ro-RO" dirty="0">
                <a:latin typeface="FreeSans"/>
                <a:ea typeface="Calibri" panose="020F0502020204030204" pitchFamily="34" charset="0"/>
                <a:cs typeface="FreeSans"/>
              </a:rPr>
              <a:t>â</a:t>
            </a:r>
            <a:r>
              <a:rPr lang="en-US" dirty="0">
                <a:latin typeface="FreeSans"/>
                <a:ea typeface="Calibri" panose="020F0502020204030204" pitchFamily="34" charset="0"/>
                <a:cs typeface="FreeSans"/>
              </a:rPr>
              <a:t>ndirii critice, a inteligen</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ei em</a:t>
            </a:r>
            <a:r>
              <a:rPr lang="ro-RO" dirty="0">
                <a:latin typeface="FreeSans"/>
                <a:ea typeface="Calibri" panose="020F0502020204030204" pitchFamily="34" charset="0"/>
                <a:cs typeface="FreeSans"/>
              </a:rPr>
              <a:t>oț</a:t>
            </a:r>
            <a:r>
              <a:rPr lang="en-US" dirty="0">
                <a:latin typeface="FreeSans"/>
                <a:ea typeface="Calibri" panose="020F0502020204030204" pitchFamily="34" charset="0"/>
                <a:cs typeface="FreeSans"/>
              </a:rPr>
              <a:t>ionale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a stimei de sine la elevi prin perfec</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ionarea a 9</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FreeSans"/>
                <a:ea typeface="Calibri" panose="020F0502020204030204" pitchFamily="34" charset="0"/>
                <a:cs typeface="FreeSans"/>
              </a:rPr>
              <a:t>cadre didactice timp de 3 ani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perioada acredit</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rii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FreeSans"/>
                <a:ea typeface="Calibri" panose="020F0502020204030204" pitchFamily="34" charset="0"/>
                <a:cs typeface="FreeSans"/>
              </a:rPr>
              <a:t>O4.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mbun</a:t>
            </a:r>
            <a:r>
              <a:rPr lang="ro-RO" dirty="0">
                <a:latin typeface="FreeSans"/>
                <a:ea typeface="Calibri" panose="020F0502020204030204" pitchFamily="34" charset="0"/>
                <a:cs typeface="FreeSans"/>
              </a:rPr>
              <a:t>ătăț</a:t>
            </a:r>
            <a:r>
              <a:rPr lang="en-US" dirty="0">
                <a:latin typeface="FreeSans"/>
                <a:ea typeface="Calibri" panose="020F0502020204030204" pitchFamily="34" charset="0"/>
                <a:cs typeface="FreeSans"/>
              </a:rPr>
              <a:t>irea stategiilor didactice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lucrul cu elevi cu CES prin perfec</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ionarea a 3 profesori/an (tp de 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FreeSans"/>
                <a:ea typeface="Calibri" panose="020F0502020204030204" pitchFamily="34" charset="0"/>
                <a:cs typeface="FreeSans"/>
              </a:rPr>
              <a:t>ani) din</a:t>
            </a:r>
            <a:r>
              <a:rPr lang="ro-RO" dirty="0">
                <a:latin typeface="FreeSans"/>
                <a:ea typeface="Calibri" panose="020F0502020204030204" pitchFamily="34" charset="0"/>
                <a:cs typeface="FreeSans"/>
              </a:rPr>
              <a:t> î</a:t>
            </a:r>
            <a:r>
              <a:rPr lang="en-US" dirty="0">
                <a:latin typeface="FreeSans"/>
                <a:ea typeface="Calibri" panose="020F0502020204030204" pitchFamily="34" charset="0"/>
                <a:cs typeface="FreeSans"/>
              </a:rPr>
              <a:t>nv</a:t>
            </a:r>
            <a:r>
              <a:rPr lang="ro-RO" dirty="0">
                <a:latin typeface="FreeSans"/>
                <a:ea typeface="Calibri" panose="020F0502020204030204" pitchFamily="34" charset="0"/>
                <a:cs typeface="FreeSans"/>
              </a:rPr>
              <a:t>ățământul</a:t>
            </a:r>
            <a:r>
              <a:rPr lang="en-US" dirty="0">
                <a:latin typeface="FreeSans"/>
                <a:ea typeface="Calibri" panose="020F0502020204030204" pitchFamily="34" charset="0"/>
                <a:cs typeface="FreeSans"/>
              </a:rPr>
              <a:t> special pt cre</a:t>
            </a:r>
            <a:r>
              <a:rPr lang="ro-RO" dirty="0">
                <a:latin typeface="FreeSans"/>
                <a:ea typeface="Calibri" panose="020F0502020204030204" pitchFamily="34" charset="0"/>
                <a:cs typeface="FreeSans"/>
              </a:rPr>
              <a:t>ș</a:t>
            </a:r>
            <a:r>
              <a:rPr lang="en-US" dirty="0">
                <a:latin typeface="FreeSans"/>
                <a:ea typeface="Calibri" panose="020F0502020204030204" pitchFamily="34" charset="0"/>
                <a:cs typeface="FreeSans"/>
              </a:rPr>
              <a:t>terea cu cel pu</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in 20% a nr copiilor cu CES integra</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colar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FreeSans"/>
                <a:ea typeface="Calibri" panose="020F0502020204030204" pitchFamily="34" charset="0"/>
                <a:cs typeface="FreeSans"/>
              </a:rPr>
              <a:t>O5. Formarea a 5 prof</a:t>
            </a:r>
            <a:r>
              <a:rPr lang="ro-RO" dirty="0">
                <a:latin typeface="FreeSans"/>
                <a:ea typeface="Calibri" panose="020F0502020204030204" pitchFamily="34" charset="0"/>
                <a:cs typeface="FreeSans"/>
              </a:rPr>
              <a:t>esori</a:t>
            </a:r>
            <a:r>
              <a:rPr lang="en-US" dirty="0">
                <a:latin typeface="FreeSans"/>
                <a:ea typeface="Calibri" panose="020F0502020204030204" pitchFamily="34" charset="0"/>
                <a:cs typeface="FreeSans"/>
              </a:rPr>
              <a:t> din conducere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comisiile de specialitate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vederea dezvolt</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rii de noi strategii pt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FreeSans"/>
                <a:ea typeface="Calibri" panose="020F0502020204030204" pitchFamily="34" charset="0"/>
                <a:cs typeface="FreeSans"/>
              </a:rPr>
              <a:t>adaptarea politicilor educa</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ionale ale institu</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iei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interna</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ionalizarea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colii,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primul 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FreeSans"/>
                <a:ea typeface="Calibri" panose="020F0502020204030204" pitchFamily="34" charset="0"/>
                <a:cs typeface="FreeSans"/>
              </a:rPr>
              <a:t>O6. Dezvoltarea la 50 de elevi din </a:t>
            </a:r>
            <a:r>
              <a:rPr lang="ro-RO" dirty="0" err="1">
                <a:latin typeface="FreeSans"/>
                <a:ea typeface="Calibri" panose="020F0502020204030204" pitchFamily="34" charset="0"/>
                <a:cs typeface="FreeSans"/>
              </a:rPr>
              <a:t>î</a:t>
            </a:r>
            <a:r>
              <a:rPr lang="en-US" dirty="0">
                <a:latin typeface="FreeSans"/>
                <a:ea typeface="Calibri" panose="020F0502020204030204" pitchFamily="34" charset="0"/>
                <a:cs typeface="FreeSans"/>
              </a:rPr>
              <a:t>nvatamantul de mas</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special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urm</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torii 5 ani a competen</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elor digitale,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FreeSans"/>
                <a:ea typeface="Calibri" panose="020F0502020204030204" pitchFamily="34" charset="0"/>
                <a:cs typeface="FreeSans"/>
              </a:rPr>
              <a:t>lingvistice, interculturale prin mobilit</a:t>
            </a:r>
            <a:r>
              <a:rPr lang="ro-RO" dirty="0">
                <a:latin typeface="FreeSans"/>
                <a:ea typeface="Calibri" panose="020F0502020204030204" pitchFamily="34" charset="0"/>
                <a:cs typeface="FreeSans"/>
              </a:rPr>
              <a:t>ăț</a:t>
            </a:r>
            <a:r>
              <a:rPr lang="en-US" dirty="0">
                <a:latin typeface="FreeSans"/>
                <a:ea typeface="Calibri" panose="020F0502020204030204" pitchFamily="34" charset="0"/>
                <a:cs typeface="FreeSans"/>
              </a:rPr>
              <a:t>i de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nv</a:t>
            </a:r>
            <a:r>
              <a:rPr lang="ro-RO" dirty="0">
                <a:latin typeface="FreeSans"/>
                <a:ea typeface="Calibri" panose="020F0502020204030204" pitchFamily="34" charset="0"/>
                <a:cs typeface="FreeSans"/>
              </a:rPr>
              <a:t>ăț</a:t>
            </a:r>
            <a:r>
              <a:rPr lang="en-US" dirty="0">
                <a:latin typeface="FreeSans"/>
                <a:ea typeface="Calibri" panose="020F0502020204030204" pitchFamily="34" charset="0"/>
                <a:cs typeface="FreeSans"/>
              </a:rPr>
              <a:t>are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schimburi de bun</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 practic</a:t>
            </a:r>
            <a:r>
              <a:rPr lang="ro-RO" dirty="0">
                <a:latin typeface="FreeSans"/>
                <a:ea typeface="Calibri" panose="020F0502020204030204" pitchFamily="34" charset="0"/>
                <a:cs typeface="FreeSans"/>
              </a:rPr>
              <a:t>ă</a:t>
            </a:r>
          </a:p>
          <a:p>
            <a:pPr algn="just">
              <a:lnSpc>
                <a:spcPct val="107000"/>
              </a:lnSpc>
              <a:spcAft>
                <a:spcPts val="800"/>
              </a:spcAft>
            </a:pPr>
            <a:r>
              <a:rPr lang="en-US" dirty="0">
                <a:latin typeface="FreeSans"/>
                <a:ea typeface="Calibri" panose="020F0502020204030204" pitchFamily="34" charset="0"/>
                <a:cs typeface="FreeSans"/>
              </a:rPr>
              <a:t>O7. Dezvoltarea competen</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elor de protec</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ie a mediului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i a unui stil de via</a:t>
            </a:r>
            <a:r>
              <a:rPr lang="ro-RO" dirty="0">
                <a:latin typeface="FreeSans"/>
                <a:ea typeface="Calibri" panose="020F0502020204030204" pitchFamily="34" charset="0"/>
                <a:cs typeface="FreeSans"/>
              </a:rPr>
              <a:t>ță</a:t>
            </a:r>
            <a:r>
              <a:rPr lang="en-US" dirty="0">
                <a:latin typeface="FreeSans"/>
                <a:ea typeface="Calibri" panose="020F0502020204030204" pitchFamily="34" charset="0"/>
                <a:cs typeface="FreeSans"/>
              </a:rPr>
              <a:t> s</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n</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tos la 12 elevi din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coala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FreeSans"/>
                <a:ea typeface="Calibri" panose="020F0502020204030204" pitchFamily="34" charset="0"/>
                <a:cs typeface="FreeSans"/>
              </a:rPr>
              <a:t>noastr</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 prin 2 schimburi de bune practici cu alte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coli europene, </a:t>
            </a:r>
            <a:r>
              <a:rPr lang="ro-RO" dirty="0">
                <a:latin typeface="FreeSans"/>
                <a:ea typeface="Calibri" panose="020F0502020204030204" pitchFamily="34" charset="0"/>
                <a:cs typeface="FreeSans"/>
              </a:rPr>
              <a:t>î</a:t>
            </a:r>
            <a:r>
              <a:rPr lang="en-US" dirty="0">
                <a:latin typeface="FreeSans"/>
                <a:ea typeface="Calibri" panose="020F0502020204030204" pitchFamily="34" charset="0"/>
                <a:cs typeface="FreeSans"/>
              </a:rPr>
              <a:t>n 2 ani </a:t>
            </a:r>
            <a:r>
              <a:rPr lang="ro-RO" dirty="0" err="1">
                <a:latin typeface="FreeSans"/>
                <a:ea typeface="Calibri" panose="020F0502020204030204" pitchFamily="34" charset="0"/>
                <a:cs typeface="FreeSans"/>
              </a:rPr>
              <a:t>ș</a:t>
            </a:r>
            <a:r>
              <a:rPr lang="en-US" dirty="0">
                <a:latin typeface="FreeSans"/>
                <a:ea typeface="Calibri" panose="020F0502020204030204" pitchFamily="34" charset="0"/>
                <a:cs typeface="FreeSans"/>
              </a:rPr>
              <a:t>colari</a:t>
            </a:r>
            <a:r>
              <a:rPr lang="ro-RO" dirty="0">
                <a:latin typeface="FreeSans"/>
                <a:ea typeface="Calibri" panose="020F0502020204030204" pitchFamily="34" charset="0"/>
                <a:cs typeface="FreeSans"/>
              </a:rPr>
              <a:t> din perioada acreditării</a:t>
            </a:r>
            <a:endParaRPr lang="en-US" dirty="0"/>
          </a:p>
        </p:txBody>
      </p:sp>
    </p:spTree>
    <p:extLst>
      <p:ext uri="{BB962C8B-B14F-4D97-AF65-F5344CB8AC3E}">
        <p14:creationId xmlns:p14="http://schemas.microsoft.com/office/powerpoint/2010/main" val="29499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07" y="0"/>
            <a:ext cx="12025993" cy="6627584"/>
          </a:xfrm>
          <a:prstGeom prst="rect">
            <a:avLst/>
          </a:prstGeom>
        </p:spPr>
        <p:txBody>
          <a:bodyPr wrap="square">
            <a:spAutoFit/>
          </a:bodyPr>
          <a:lstStyle/>
          <a:p>
            <a:pPr>
              <a:lnSpc>
                <a:spcPct val="107000"/>
              </a:lnSpc>
              <a:spcAft>
                <a:spcPts val="800"/>
              </a:spcAft>
            </a:pPr>
            <a:r>
              <a:rPr lang="en-US" dirty="0">
                <a:latin typeface="FreeSans"/>
                <a:ea typeface="Calibri" panose="020F0502020204030204" pitchFamily="34" charset="0"/>
                <a:cs typeface="FreeSans"/>
              </a:rPr>
              <a:t>P</a:t>
            </a:r>
            <a:r>
              <a:rPr lang="ro-RO" dirty="0">
                <a:latin typeface="FreeSans"/>
                <a:ea typeface="Calibri" panose="020F0502020204030204" pitchFamily="34" charset="0"/>
                <a:cs typeface="FreeSans"/>
              </a:rPr>
              <a:t>en</a:t>
            </a:r>
            <a:r>
              <a:rPr lang="en-US" dirty="0">
                <a:latin typeface="FreeSans"/>
                <a:ea typeface="Calibri" panose="020F0502020204030204" pitchFamily="34" charset="0"/>
                <a:cs typeface="FreeSans"/>
              </a:rPr>
              <a:t>t</a:t>
            </a:r>
            <a:r>
              <a:rPr lang="ro-RO" dirty="0">
                <a:latin typeface="FreeSans"/>
                <a:ea typeface="Calibri" panose="020F0502020204030204" pitchFamily="34" charset="0"/>
                <a:cs typeface="FreeSans"/>
              </a:rPr>
              <a:t>ru</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anul</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acesta</a:t>
            </a:r>
            <a:r>
              <a:rPr lang="ro-RO" dirty="0">
                <a:latin typeface="FreeSans"/>
                <a:ea typeface="Calibri" panose="020F0502020204030204" pitchFamily="34" charset="0"/>
                <a:cs typeface="FreeSans"/>
              </a:rPr>
              <a:t> școlar</a:t>
            </a:r>
            <a:r>
              <a:rPr lang="en-US" dirty="0">
                <a:latin typeface="FreeSans"/>
                <a:ea typeface="Calibri" panose="020F0502020204030204" pitchFamily="34" charset="0"/>
                <a:cs typeface="FreeSans"/>
              </a:rPr>
              <a:t>, vom selecta </a:t>
            </a:r>
            <a:r>
              <a:rPr lang="en-US" b="1" dirty="0">
                <a:latin typeface="FreeSans"/>
                <a:ea typeface="Calibri" panose="020F0502020204030204" pitchFamily="34" charset="0"/>
                <a:cs typeface="FreeSans"/>
              </a:rPr>
              <a:t>12 profesori</a:t>
            </a:r>
            <a:r>
              <a:rPr lang="ro-RO" b="1" dirty="0">
                <a:latin typeface="FreeSans"/>
                <a:ea typeface="Calibri" panose="020F0502020204030204" pitchFamily="34" charset="0"/>
                <a:cs typeface="FreeSans"/>
              </a:rPr>
              <a:t> + 3 prof. job shadowing</a:t>
            </a:r>
            <a:r>
              <a:rPr lang="en-US" b="1"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pentru a urma cursuri în domeniile:</a:t>
            </a:r>
            <a:endParaRPr lang="ro-RO" dirty="0">
              <a:latin typeface="FreeSans"/>
              <a:ea typeface="Calibri" panose="020F0502020204030204" pitchFamily="34" charset="0"/>
              <a:cs typeface="FreeSans"/>
            </a:endParaRPr>
          </a:p>
          <a:p>
            <a:pPr>
              <a:lnSpc>
                <a:spcPct val="107000"/>
              </a:lnSpc>
            </a:pPr>
            <a:r>
              <a:rPr lang="ro-RO" sz="2400" dirty="0">
                <a:latin typeface="Calibri" panose="020F0502020204030204" pitchFamily="34" charset="0"/>
                <a:ea typeface="Calibri" panose="020F0502020204030204" pitchFamily="34" charset="0"/>
                <a:cs typeface="Times New Roman" panose="02020603050405020304" pitchFamily="18" charset="0"/>
              </a:rPr>
              <a:t>			</a:t>
            </a:r>
            <a:r>
              <a:rPr lang="ro-RO" b="1" dirty="0">
                <a:latin typeface="FreeSans"/>
                <a:ea typeface="Calibri" panose="020F0502020204030204" pitchFamily="34" charset="0"/>
                <a:cs typeface="FreeSans"/>
              </a:rPr>
              <a:t>- </a:t>
            </a:r>
            <a:r>
              <a:rPr lang="en-US" b="1" dirty="0" err="1">
                <a:latin typeface="FreeSans"/>
                <a:ea typeface="Calibri" panose="020F0502020204030204" pitchFamily="34" charset="0"/>
                <a:cs typeface="FreeSans"/>
              </a:rPr>
              <a:t>Digitalizare</a:t>
            </a:r>
            <a:r>
              <a:rPr lang="ro-RO" b="1"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 </a:t>
            </a:r>
            <a:r>
              <a:rPr lang="en-US" b="1" dirty="0">
                <a:latin typeface="FreeSans"/>
                <a:ea typeface="Calibri" panose="020F0502020204030204" pitchFamily="34" charset="0"/>
                <a:cs typeface="FreeSans"/>
              </a:rPr>
              <a:t>4 profesori  </a:t>
            </a:r>
            <a:endParaRPr lang="ro-RO" b="1" dirty="0">
              <a:latin typeface="FreeSans"/>
              <a:ea typeface="Calibri" panose="020F0502020204030204" pitchFamily="34" charset="0"/>
              <a:cs typeface="FreeSans"/>
            </a:endParaRPr>
          </a:p>
          <a:p>
            <a:pPr>
              <a:lnSpc>
                <a:spcPct val="107000"/>
              </a:lnSpc>
            </a:pPr>
            <a:r>
              <a:rPr lang="ro-RO" sz="2400" b="1"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FreeSans"/>
                <a:ea typeface="Calibri" panose="020F0502020204030204" pitchFamily="34" charset="0"/>
                <a:cs typeface="Times New Roman" panose="02020603050405020304" pitchFamily="18" charset="0"/>
              </a:rPr>
              <a:t>La intoarcerea din mobilitati ei vor: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organiza</a:t>
            </a:r>
            <a:r>
              <a:rPr lang="en-US" dirty="0">
                <a:latin typeface="FreeSans"/>
                <a:ea typeface="Calibri" panose="020F0502020204030204" pitchFamily="34" charset="0"/>
                <a:cs typeface="FreeSans"/>
              </a:rPr>
              <a:t> 2 </a:t>
            </a:r>
            <a:r>
              <a:rPr lang="en-US" dirty="0" err="1">
                <a:latin typeface="FreeSans"/>
                <a:ea typeface="Calibri" panose="020F0502020204030204" pitchFamily="34" charset="0"/>
                <a:cs typeface="FreeSans"/>
              </a:rPr>
              <a:t>ateliere</a:t>
            </a:r>
            <a:r>
              <a:rPr lang="en-US" dirty="0">
                <a:latin typeface="FreeSans"/>
                <a:ea typeface="Calibri" panose="020F0502020204030204" pitchFamily="34" charset="0"/>
                <a:cs typeface="FreeSans"/>
              </a:rPr>
              <a:t> de </a:t>
            </a:r>
            <a:r>
              <a:rPr lang="en-US" dirty="0" err="1">
                <a:latin typeface="FreeSans"/>
                <a:ea typeface="Calibri" panose="020F0502020204030204" pitchFamily="34" charset="0"/>
                <a:cs typeface="FreeSans"/>
              </a:rPr>
              <a:t>lucru</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(20 </a:t>
            </a:r>
            <a:r>
              <a:rPr lang="en-US" dirty="0" err="1">
                <a:latin typeface="FreeSans"/>
                <a:ea typeface="Calibri" panose="020F0502020204030204" pitchFamily="34" charset="0"/>
                <a:cs typeface="FreeSans"/>
              </a:rPr>
              <a:t>colegi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participanti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a:t>
            </a:r>
            <a:r>
              <a:rPr lang="en-US" dirty="0">
                <a:latin typeface="FreeSans"/>
                <a:ea typeface="Calibri" panose="020F0502020204030204" pitchFamily="34" charset="0"/>
                <a:cs typeface="FreeSans"/>
              </a:rPr>
              <a:t> atelier)/an </a:t>
            </a:r>
            <a:r>
              <a:rPr lang="en-US" dirty="0" err="1">
                <a:latin typeface="FreeSans"/>
                <a:ea typeface="Calibri" panose="020F0502020204030204" pitchFamily="34" charset="0"/>
                <a:cs typeface="FreeSans"/>
              </a:rPr>
              <a:t>pt</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utilizarea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platformelor</a:t>
            </a:r>
            <a:r>
              <a:rPr lang="en-US" dirty="0">
                <a:latin typeface="FreeSans"/>
                <a:ea typeface="Calibri" panose="020F0502020204030204" pitchFamily="34" charset="0"/>
                <a:cs typeface="FreeSans"/>
              </a:rPr>
              <a:t> digit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crea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materiale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didactice</a:t>
            </a:r>
            <a:r>
              <a:rPr lang="en-US" dirty="0">
                <a:latin typeface="FreeSans"/>
                <a:ea typeface="Calibri" panose="020F0502020204030204" pitchFamily="34" charset="0"/>
                <a:cs typeface="FreeSans"/>
              </a:rPr>
              <a:t> digitale:4 </a:t>
            </a:r>
            <a:r>
              <a:rPr lang="en-US" dirty="0" err="1">
                <a:latin typeface="FreeSans"/>
                <a:ea typeface="Calibri" panose="020F0502020204030204" pitchFamily="34" charset="0"/>
                <a:cs typeface="FreeSans"/>
              </a:rPr>
              <a:t>lectii</a:t>
            </a:r>
            <a:r>
              <a:rPr lang="en-US" dirty="0">
                <a:latin typeface="FreeSans"/>
                <a:ea typeface="Calibri" panose="020F0502020204030204" pitchFamily="34" charset="0"/>
                <a:cs typeface="FreeSans"/>
              </a:rPr>
              <a:t> demonstrative, 3 </a:t>
            </a:r>
            <a:r>
              <a:rPr lang="en-US" dirty="0" err="1">
                <a:latin typeface="FreeSans"/>
                <a:ea typeface="Calibri" panose="020F0502020204030204" pitchFamily="34" charset="0"/>
                <a:cs typeface="FreeSans"/>
              </a:rPr>
              <a:t>tutoriale</a:t>
            </a:r>
            <a:r>
              <a:rPr lang="en-US" dirty="0">
                <a:latin typeface="FreeSans"/>
                <a:ea typeface="Calibri" panose="020F0502020204030204" pitchFamily="34" charset="0"/>
                <a:cs typeface="FreeSans"/>
              </a:rPr>
              <a:t> video, 4 </a:t>
            </a:r>
            <a:r>
              <a:rPr lang="en-US" dirty="0" err="1">
                <a:latin typeface="FreeSans"/>
                <a:ea typeface="Calibri" panose="020F0502020204030204" pitchFamily="34" charset="0"/>
                <a:cs typeface="FreeSans"/>
              </a:rPr>
              <a:t>instrumente</a:t>
            </a:r>
            <a:r>
              <a:rPr lang="en-US" dirty="0">
                <a:latin typeface="FreeSans"/>
                <a:ea typeface="Calibri" panose="020F0502020204030204" pitchFamily="34" charset="0"/>
                <a:cs typeface="FreeSans"/>
              </a:rPr>
              <a:t> de </a:t>
            </a:r>
            <a:r>
              <a:rPr lang="en-US" dirty="0" err="1">
                <a:latin typeface="FreeSans"/>
                <a:ea typeface="Calibri" panose="020F0502020204030204" pitchFamily="34" charset="0"/>
                <a:cs typeface="FreeSans"/>
              </a:rPr>
              <a:t>evaluare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etc</a:t>
            </a:r>
            <a:r>
              <a:rPr lang="en-US" dirty="0">
                <a:latin typeface="FreeSans"/>
                <a:ea typeface="Calibri" panose="020F0502020204030204" pitchFamily="34" charset="0"/>
                <a:cs typeface="FreeSans"/>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latin typeface="FreeSans"/>
                <a:ea typeface="Calibri" panose="020F0502020204030204" pitchFamily="34" charset="0"/>
                <a:cs typeface="FreeSans"/>
              </a:rPr>
              <a:t>Profesorii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participanti</a:t>
            </a:r>
            <a:r>
              <a:rPr lang="en-US" dirty="0">
                <a:latin typeface="FreeSans"/>
                <a:ea typeface="Calibri" panose="020F0502020204030204" pitchFamily="34" charset="0"/>
                <a:cs typeface="FreeSans"/>
              </a:rPr>
              <a:t> la </a:t>
            </a:r>
            <a:r>
              <a:rPr lang="en-US" dirty="0" err="1">
                <a:latin typeface="FreeSans"/>
                <a:ea typeface="Calibri" panose="020F0502020204030204" pitchFamily="34" charset="0"/>
                <a:cs typeface="FreeSans"/>
              </a:rPr>
              <a:t>ateliere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vor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crea</a:t>
            </a:r>
            <a:r>
              <a:rPr lang="en-US" dirty="0">
                <a:latin typeface="FreeSans"/>
                <a:ea typeface="Calibri" panose="020F0502020204030204" pitchFamily="34" charset="0"/>
                <a:cs typeface="FreeSans"/>
              </a:rPr>
              <a:t> la </a:t>
            </a:r>
            <a:r>
              <a:rPr lang="en-US" dirty="0" err="1">
                <a:latin typeface="FreeSans"/>
                <a:ea typeface="Calibri" panose="020F0502020204030204" pitchFamily="34" charset="0"/>
                <a:cs typeface="FreeSans"/>
              </a:rPr>
              <a:t>randul</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lor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materiale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didactice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pentru</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disciplinele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a:t>
            </a:r>
            <a:r>
              <a:rPr lang="en-US" dirty="0">
                <a:latin typeface="FreeSans"/>
                <a:ea typeface="Calibri" panose="020F0502020204030204" pitchFamily="34" charset="0"/>
                <a:cs typeface="FreeSans"/>
              </a:rPr>
              <a:t> care 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latin typeface="FreeSans"/>
                <a:ea typeface="Calibri" panose="020F0502020204030204" pitchFamily="34" charset="0"/>
                <a:cs typeface="FreeSans"/>
              </a:rPr>
              <a:t>predau</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si</a:t>
            </a:r>
            <a:r>
              <a:rPr lang="en-US" dirty="0">
                <a:latin typeface="FreeSans"/>
                <a:ea typeface="Calibri" panose="020F0502020204030204" pitchFamily="34" charset="0"/>
                <a:cs typeface="FreeSans"/>
              </a:rPr>
              <a:t> ii </a:t>
            </a:r>
            <a:r>
              <a:rPr lang="en-US" dirty="0" err="1">
                <a:latin typeface="FreeSans"/>
                <a:ea typeface="Calibri" panose="020F0502020204030204" pitchFamily="34" charset="0"/>
                <a:cs typeface="FreeSans"/>
              </a:rPr>
              <a:t>vor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invata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elevi</a:t>
            </a:r>
            <a:r>
              <a:rPr lang="en-US" dirty="0">
                <a:latin typeface="FreeSans"/>
                <a:ea typeface="Calibri" panose="020F0502020204030204" pitchFamily="34" charset="0"/>
                <a:cs typeface="FreeSans"/>
              </a:rPr>
              <a:t> la </a:t>
            </a:r>
            <a:r>
              <a:rPr lang="en-US" dirty="0" err="1">
                <a:latin typeface="FreeSans"/>
                <a:ea typeface="Calibri" panose="020F0502020204030204" pitchFamily="34" charset="0"/>
                <a:cs typeface="FreeSans"/>
              </a:rPr>
              <a:t>clasa</a:t>
            </a:r>
            <a:r>
              <a:rPr lang="en-US" dirty="0">
                <a:latin typeface="FreeSans"/>
                <a:ea typeface="Calibri" panose="020F0502020204030204" pitchFamily="34" charset="0"/>
                <a:cs typeface="FreeSans"/>
              </a:rPr>
              <a:t> cum </a:t>
            </a:r>
            <a:r>
              <a:rPr lang="en-US" dirty="0" err="1">
                <a:latin typeface="FreeSans"/>
                <a:ea typeface="Calibri" panose="020F0502020204030204" pitchFamily="34" charset="0"/>
                <a:cs typeface="FreeSans"/>
              </a:rPr>
              <a:t>sa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utilizeze</a:t>
            </a:r>
            <a:r>
              <a:rPr lang="ro-RO" dirty="0">
                <a:latin typeface="FreeSans"/>
                <a:ea typeface="Calibri" panose="020F0502020204030204" pitchFamily="34" charset="0"/>
                <a:cs typeface="FreeSans"/>
              </a:rPr>
              <a:t> unele </a:t>
            </a:r>
            <a:r>
              <a:rPr lang="en-US" dirty="0" err="1">
                <a:latin typeface="FreeSans"/>
                <a:ea typeface="Calibri" panose="020F0502020204030204" pitchFamily="34" charset="0"/>
                <a:cs typeface="FreeSans"/>
              </a:rPr>
              <a:t>aplicatii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pentru</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realizarea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unor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lectii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FreeSans"/>
                <a:ea typeface="Calibri" panose="020F0502020204030204" pitchFamily="34" charset="0"/>
                <a:cs typeface="FreeSans"/>
              </a:rPr>
              <a:t>interactive </a:t>
            </a:r>
            <a:r>
              <a:rPr lang="en-US" dirty="0" err="1">
                <a:latin typeface="FreeSans"/>
                <a:ea typeface="Calibri" panose="020F0502020204030204" pitchFamily="34" charset="0"/>
                <a:cs typeface="FreeSans"/>
              </a:rPr>
              <a:t>si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atractive</a:t>
            </a:r>
            <a:r>
              <a:rPr lang="en-US" dirty="0">
                <a:latin typeface="FreeSans"/>
                <a:ea typeface="Calibri" panose="020F0502020204030204" pitchFamily="34" charset="0"/>
                <a:cs typeface="FreeSans"/>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FreeSans"/>
                <a:ea typeface="Calibri" panose="020F0502020204030204" pitchFamily="34" charset="0"/>
                <a:cs typeface="FreeSans"/>
              </a:rPr>
              <a:t>- </a:t>
            </a:r>
            <a:r>
              <a:rPr lang="ro-RO" b="1" dirty="0" err="1">
                <a:latin typeface="FreeSans"/>
                <a:ea typeface="Calibri" panose="020F0502020204030204" pitchFamily="34" charset="0"/>
                <a:cs typeface="FreeSans"/>
              </a:rPr>
              <a:t>Î</a:t>
            </a:r>
            <a:r>
              <a:rPr lang="en-US" b="1" dirty="0">
                <a:latin typeface="FreeSans"/>
                <a:ea typeface="Calibri" panose="020F0502020204030204" pitchFamily="34" charset="0"/>
                <a:cs typeface="FreeSans"/>
              </a:rPr>
              <a:t>nvățământ special 3 profesori + 3 pt job</a:t>
            </a:r>
            <a:r>
              <a:rPr lang="ro-RO" b="1" dirty="0">
                <a:latin typeface="FreeSans"/>
                <a:ea typeface="Calibri" panose="020F0502020204030204" pitchFamily="34" charset="0"/>
                <a:cs typeface="FreeSans"/>
              </a:rPr>
              <a:t> </a:t>
            </a:r>
            <a:r>
              <a:rPr lang="en-US" b="1" dirty="0">
                <a:latin typeface="FreeSans"/>
                <a:ea typeface="Calibri" panose="020F0502020204030204" pitchFamily="34" charset="0"/>
                <a:cs typeface="FreeSans"/>
              </a:rPr>
              <a:t>shadowing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latin typeface="FreeSans"/>
                <a:ea typeface="Calibri" panose="020F0502020204030204" pitchFamily="34" charset="0"/>
                <a:cs typeface="FreeSans"/>
              </a:rPr>
              <a:t>Dupa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mobilitate</a:t>
            </a:r>
            <a:r>
              <a:rPr lang="en-US" dirty="0">
                <a:latin typeface="FreeSans"/>
                <a:ea typeface="Calibri" panose="020F0502020204030204" pitchFamily="34" charset="0"/>
                <a:cs typeface="FreeSans"/>
              </a:rPr>
              <a:t> prof. </a:t>
            </a:r>
            <a:r>
              <a:rPr lang="en-US" dirty="0" err="1">
                <a:latin typeface="FreeSans"/>
                <a:ea typeface="Calibri" panose="020F0502020204030204" pitchFamily="34" charset="0"/>
                <a:cs typeface="FreeSans"/>
              </a:rPr>
              <a:t>vor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sustine</a:t>
            </a:r>
            <a:r>
              <a:rPr lang="en-US" dirty="0">
                <a:latin typeface="FreeSans"/>
                <a:ea typeface="Calibri" panose="020F0502020204030204" pitchFamily="34" charset="0"/>
                <a:cs typeface="FreeSans"/>
              </a:rPr>
              <a:t>:</a:t>
            </a:r>
            <a:endParaRPr lang="ro-RO" dirty="0">
              <a:latin typeface="FreeSans"/>
              <a:ea typeface="Calibri" panose="020F0502020204030204" pitchFamily="34" charset="0"/>
              <a:cs typeface="FreeSans"/>
            </a:endParaRPr>
          </a:p>
          <a:p>
            <a:pPr>
              <a:lnSpc>
                <a:spcPct val="107000"/>
              </a:lnSpc>
            </a:pPr>
            <a:r>
              <a:rPr lang="en-US" dirty="0">
                <a:latin typeface="FreeSans"/>
                <a:ea typeface="Calibri" panose="020F0502020204030204" pitchFamily="34" charset="0"/>
                <a:cs typeface="FreeSans"/>
              </a:rPr>
              <a:t>- 2 workshop</a:t>
            </a:r>
            <a:r>
              <a:rPr lang="ro-RO" dirty="0">
                <a:latin typeface="FreeSans"/>
                <a:ea typeface="Calibri" panose="020F0502020204030204" pitchFamily="34" charset="0"/>
                <a:cs typeface="FreeSans"/>
              </a:rPr>
              <a:t>-</a:t>
            </a:r>
            <a:r>
              <a:rPr lang="en-US" dirty="0">
                <a:latin typeface="FreeSans"/>
                <a:ea typeface="Calibri" panose="020F0502020204030204" pitchFamily="34" charset="0"/>
                <a:cs typeface="FreeSans"/>
              </a:rPr>
              <a:t>uri cu prez</a:t>
            </a:r>
            <a:r>
              <a:rPr lang="ro-RO" dirty="0">
                <a:latin typeface="FreeSans"/>
                <a:ea typeface="Calibri" panose="020F0502020204030204" pitchFamily="34" charset="0"/>
                <a:cs typeface="FreeSans"/>
              </a:rPr>
              <a:t>entarea</a:t>
            </a:r>
            <a:r>
              <a:rPr lang="en-US" dirty="0">
                <a:latin typeface="FreeSans"/>
                <a:ea typeface="Calibri" panose="020F0502020204030204" pitchFamily="34" charset="0"/>
                <a:cs typeface="FreeSans"/>
              </a:rPr>
              <a:t> strategiilor de lucrul cu elevii cu CES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3 </a:t>
            </a:r>
            <a:r>
              <a:rPr lang="en-US" dirty="0" err="1">
                <a:latin typeface="FreeSans"/>
                <a:ea typeface="Calibri" panose="020F0502020204030204" pitchFamily="34" charset="0"/>
                <a:cs typeface="FreeSans"/>
              </a:rPr>
              <a:t>activit</a:t>
            </a:r>
            <a:r>
              <a:rPr lang="ro-RO" dirty="0">
                <a:latin typeface="FreeSans"/>
                <a:ea typeface="Calibri" panose="020F0502020204030204" pitchFamily="34" charset="0"/>
                <a:cs typeface="FreeSans"/>
              </a:rPr>
              <a:t>ăți</a:t>
            </a:r>
            <a:r>
              <a:rPr lang="en-US" dirty="0">
                <a:latin typeface="FreeSans"/>
                <a:ea typeface="Calibri" panose="020F0502020204030204" pitchFamily="34" charset="0"/>
                <a:cs typeface="FreeSans"/>
              </a:rPr>
              <a:t>/an cu </a:t>
            </a:r>
            <a:r>
              <a:rPr lang="en-US" dirty="0" err="1">
                <a:latin typeface="FreeSans"/>
                <a:ea typeface="Calibri" panose="020F0502020204030204" pitchFamily="34" charset="0"/>
                <a:cs typeface="FreeSans"/>
              </a:rPr>
              <a:t>elevii</a:t>
            </a:r>
            <a:r>
              <a:rPr lang="en-US" dirty="0">
                <a:latin typeface="FreeSans"/>
                <a:ea typeface="Calibri" panose="020F0502020204030204" pitchFamily="34" charset="0"/>
                <a:cs typeface="FreeSans"/>
              </a:rPr>
              <a:t> din inv. de </a:t>
            </a:r>
            <a:r>
              <a:rPr lang="en-US" dirty="0" err="1">
                <a:latin typeface="FreeSans"/>
                <a:ea typeface="Calibri" panose="020F0502020204030204" pitchFamily="34" charset="0"/>
                <a:cs typeface="FreeSans"/>
              </a:rPr>
              <a:t>masa</a:t>
            </a:r>
            <a:r>
              <a:rPr lang="en-US" dirty="0">
                <a:latin typeface="FreeSans"/>
                <a:ea typeface="Calibri" panose="020F0502020204030204" pitchFamily="34" charset="0"/>
                <a:cs typeface="FreeSans"/>
              </a:rPr>
              <a:t> care </a:t>
            </a:r>
            <a:r>
              <a:rPr lang="en-US" dirty="0" err="1">
                <a:latin typeface="FreeSans"/>
                <a:ea typeface="Calibri" panose="020F0502020204030204" pitchFamily="34" charset="0"/>
                <a:cs typeface="FreeSans"/>
              </a:rPr>
              <a:t>vor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urmari</a:t>
            </a:r>
            <a:r>
              <a:rPr lang="en-US" dirty="0">
                <a:latin typeface="FreeSans"/>
                <a:ea typeface="Calibri" panose="020F0502020204030204" pitchFamily="34" charset="0"/>
                <a:cs typeface="FreeSans"/>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intelegerea comportamentului copilului cu an</a:t>
            </a:r>
            <a:r>
              <a:rPr lang="ro-RO" dirty="0">
                <a:latin typeface="FreeSans"/>
                <a:ea typeface="Calibri" panose="020F0502020204030204" pitchFamily="34" charset="0"/>
                <a:cs typeface="FreeSans"/>
              </a:rPr>
              <a:t>umite</a:t>
            </a:r>
            <a:r>
              <a:rPr lang="en-US" dirty="0">
                <a:latin typeface="FreeSans"/>
                <a:ea typeface="Calibri" panose="020F0502020204030204" pitchFamily="34" charset="0"/>
                <a:cs typeface="FreeSans"/>
              </a:rPr>
              <a:t> afectiuni:</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autism, def</a:t>
            </a:r>
            <a:r>
              <a:rPr lang="ro-RO" dirty="0">
                <a:latin typeface="FreeSans"/>
                <a:ea typeface="Calibri" panose="020F0502020204030204" pitchFamily="34" charset="0"/>
                <a:cs typeface="FreeSans"/>
              </a:rPr>
              <a:t>iciență</a:t>
            </a:r>
            <a:r>
              <a:rPr lang="en-US" dirty="0">
                <a:latin typeface="FreeSans"/>
                <a:ea typeface="Calibri" panose="020F0502020204030204" pitchFamily="34" charset="0"/>
                <a:cs typeface="FreeSans"/>
              </a:rPr>
              <a:t> mintal</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 etc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comunicarea si interactiune</a:t>
            </a:r>
            <a:r>
              <a:rPr lang="ro-RO" dirty="0">
                <a:latin typeface="FreeSans"/>
                <a:ea typeface="Calibri" panose="020F0502020204030204" pitchFamily="34" charset="0"/>
                <a:cs typeface="FreeSans"/>
              </a:rPr>
              <a:t>a</a:t>
            </a:r>
            <a:r>
              <a:rPr lang="en-US" dirty="0">
                <a:latin typeface="FreeSans"/>
                <a:ea typeface="Calibri" panose="020F0502020204030204" pitchFamily="34" charset="0"/>
                <a:cs typeface="FreeSans"/>
              </a:rPr>
              <a:t> cu acesti copii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FreeSans"/>
                <a:ea typeface="Calibri" panose="020F0502020204030204" pitchFamily="34" charset="0"/>
                <a:cs typeface="FreeSans"/>
              </a:rPr>
              <a:t>-</a:t>
            </a:r>
            <a:r>
              <a:rPr lang="ro-RO"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activitati comune pt elevi tipici si speciali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FreeSans"/>
                <a:ea typeface="Calibri" panose="020F0502020204030204" pitchFamily="34" charset="0"/>
                <a:cs typeface="FreeSans"/>
              </a:rPr>
              <a:t>- </a:t>
            </a:r>
            <a:r>
              <a:rPr lang="ro-RO" b="1" dirty="0">
                <a:latin typeface="FreeSans"/>
                <a:ea typeface="Calibri" panose="020F0502020204030204" pitchFamily="34" charset="0"/>
                <a:cs typeface="FreeSans"/>
              </a:rPr>
              <a:t>B</a:t>
            </a:r>
            <a:r>
              <a:rPr lang="en-US" b="1" dirty="0" err="1">
                <a:latin typeface="FreeSans"/>
                <a:ea typeface="Calibri" panose="020F0502020204030204" pitchFamily="34" charset="0"/>
                <a:cs typeface="FreeSans"/>
              </a:rPr>
              <a:t>enchmarking</a:t>
            </a:r>
            <a:r>
              <a:rPr lang="en-US" b="1"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 </a:t>
            </a:r>
            <a:r>
              <a:rPr lang="en-US" b="1" dirty="0">
                <a:latin typeface="FreeSans"/>
                <a:ea typeface="Calibri" panose="020F0502020204030204" pitchFamily="34" charset="0"/>
                <a:cs typeface="FreeSans"/>
              </a:rPr>
              <a:t>5 </a:t>
            </a:r>
            <a:r>
              <a:rPr lang="en-US" b="1" dirty="0" err="1">
                <a:latin typeface="FreeSans"/>
                <a:ea typeface="Calibri" panose="020F0502020204030204" pitchFamily="34" charset="0"/>
                <a:cs typeface="FreeSans"/>
              </a:rPr>
              <a:t>profesori</a:t>
            </a:r>
            <a:r>
              <a:rPr lang="en-US" b="1"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din </a:t>
            </a:r>
            <a:r>
              <a:rPr lang="en-US" dirty="0" err="1">
                <a:latin typeface="FreeSans"/>
                <a:ea typeface="Calibri" panose="020F0502020204030204" pitchFamily="34" charset="0"/>
                <a:cs typeface="FreeSans"/>
              </a:rPr>
              <a:t>conducere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și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comisii</a:t>
            </a:r>
            <a:r>
              <a:rPr lang="en-US" dirty="0">
                <a:latin typeface="FreeSans"/>
                <a:ea typeface="Calibri" panose="020F0502020204030204" pitchFamily="34" charset="0"/>
                <a:cs typeface="FreeSans"/>
              </a:rPr>
              <a:t> </a:t>
            </a:r>
            <a:r>
              <a:rPr lang="ro-RO" dirty="0">
                <a:latin typeface="FreeSans"/>
                <a:ea typeface="Calibri" panose="020F0502020204030204" pitchFamily="34" charset="0"/>
                <a:cs typeface="FreeSans"/>
              </a:rPr>
              <a:t>de specialitate </a:t>
            </a:r>
            <a:r>
              <a:rPr lang="en-US" dirty="0" err="1">
                <a:latin typeface="FreeSans"/>
                <a:ea typeface="Calibri" panose="020F0502020204030204" pitchFamily="34" charset="0"/>
                <a:cs typeface="FreeSans"/>
              </a:rPr>
              <a:t>pentru</a:t>
            </a:r>
            <a:r>
              <a:rPr lang="en-US" dirty="0">
                <a:latin typeface="FreeSans"/>
                <a:ea typeface="Calibri" panose="020F0502020204030204" pitchFamily="34" charset="0"/>
                <a:cs typeface="FreeSans"/>
              </a:rPr>
              <a:t> a </a:t>
            </a:r>
            <a:r>
              <a:rPr lang="en-US" dirty="0" err="1">
                <a:latin typeface="FreeSans"/>
                <a:ea typeface="Calibri" panose="020F0502020204030204" pitchFamily="34" charset="0"/>
                <a:cs typeface="FreeSans"/>
              </a:rPr>
              <a:t>invăța</a:t>
            </a:r>
            <a:r>
              <a:rPr lang="en-US" dirty="0">
                <a:latin typeface="FreeSans"/>
                <a:ea typeface="Calibri" panose="020F0502020204030204" pitchFamily="34" charset="0"/>
                <a:cs typeface="FreeSans"/>
              </a:rPr>
              <a:t> din</a:t>
            </a:r>
            <a:r>
              <a:rPr lang="ro-RO"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experienta</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tarilor</a:t>
            </a:r>
            <a:r>
              <a:rPr lang="en-US" dirty="0">
                <a:latin typeface="FreeSans"/>
                <a:ea typeface="Calibri" panose="020F0502020204030204" pitchFamily="34" charset="0"/>
                <a:cs typeface="FreeSans"/>
              </a:rPr>
              <a:t> cu un </a:t>
            </a:r>
            <a:r>
              <a:rPr lang="en-US" dirty="0" err="1">
                <a:latin typeface="FreeSans"/>
                <a:ea typeface="Calibri" panose="020F0502020204030204" pitchFamily="34" charset="0"/>
                <a:cs typeface="FreeSans"/>
              </a:rPr>
              <a:t>sist</a:t>
            </a:r>
            <a:r>
              <a:rPr lang="en-US" dirty="0">
                <a:latin typeface="FreeSans"/>
                <a:ea typeface="Calibri" panose="020F0502020204030204" pitchFamily="34" charset="0"/>
                <a:cs typeface="FreeSans"/>
              </a:rPr>
              <a:t> de </a:t>
            </a:r>
            <a:r>
              <a:rPr lang="en-US" dirty="0" err="1">
                <a:latin typeface="FreeSans"/>
                <a:ea typeface="Calibri" panose="020F0502020204030204" pitchFamily="34" charset="0"/>
                <a:cs typeface="FreeSans"/>
              </a:rPr>
              <a:t>inv</a:t>
            </a:r>
            <a:r>
              <a:rPr lang="ro-RO" dirty="0">
                <a:latin typeface="FreeSans"/>
                <a:ea typeface="Calibri" panose="020F0502020204030204" pitchFamily="34" charset="0"/>
                <a:cs typeface="FreeSans"/>
              </a:rPr>
              <a:t>ățământ</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dezvoltat</a:t>
            </a:r>
            <a:r>
              <a:rPr lang="en-US" dirty="0">
                <a:latin typeface="FreeSans"/>
                <a:ea typeface="Calibri" panose="020F0502020204030204" pitchFamily="34" charset="0"/>
                <a:cs typeface="FreeSans"/>
              </a:rPr>
              <a:t> </a:t>
            </a:r>
            <a:r>
              <a:rPr lang="ro-RO" dirty="0">
                <a:latin typeface="FreeSans"/>
                <a:ea typeface="Calibri" panose="020F0502020204030204" pitchFamily="34" charset="0"/>
                <a:cs typeface="FreeSans"/>
              </a:rPr>
              <a:t>a.î. la întoarcere să poată fi adaptat Planul de Acțiune al Școlii (PAS), Planul de Dezvoltare Instituțional (PDI) și Planul de Dezvoltare Europeană (PDE) școlii noastre după modele europene, lucru ce va duce și la internaționalizarea școlii.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607" y="758424"/>
            <a:ext cx="10431236" cy="2964786"/>
          </a:xfrm>
          <a:prstGeom prst="rect">
            <a:avLst/>
          </a:prstGeom>
        </p:spPr>
        <p:txBody>
          <a:bodyPr wrap="square">
            <a:spAutoFit/>
          </a:bodyPr>
          <a:lstStyle/>
          <a:p>
            <a:pPr>
              <a:lnSpc>
                <a:spcPct val="107000"/>
              </a:lnSpc>
              <a:spcAft>
                <a:spcPts val="800"/>
              </a:spcAft>
            </a:pPr>
            <a:r>
              <a:rPr lang="ro-RO" b="1" dirty="0">
                <a:latin typeface="FreeSans"/>
                <a:ea typeface="Calibri" panose="020F0502020204030204" pitchFamily="34" charset="0"/>
                <a:cs typeface="FreeSans"/>
              </a:rPr>
              <a:t>GRUP ȚINTĂ: elevi</a:t>
            </a:r>
          </a:p>
          <a:p>
            <a:pPr>
              <a:lnSpc>
                <a:spcPct val="107000"/>
              </a:lnSpc>
              <a:spcAft>
                <a:spcPts val="800"/>
              </a:spcAft>
            </a:pPr>
            <a:r>
              <a:rPr lang="ro-RO" dirty="0">
                <a:latin typeface="FreeSans"/>
                <a:ea typeface="Calibri" panose="020F0502020204030204" pitchFamily="34" charset="0"/>
                <a:cs typeface="FreeSans"/>
              </a:rPr>
              <a:t>V</a:t>
            </a:r>
            <a:r>
              <a:rPr lang="en-US" dirty="0">
                <a:latin typeface="FreeSans"/>
                <a:ea typeface="Calibri" panose="020F0502020204030204" pitchFamily="34" charset="0"/>
                <a:cs typeface="FreeSans"/>
              </a:rPr>
              <a:t>or fi </a:t>
            </a:r>
            <a:r>
              <a:rPr lang="en-US" dirty="0" err="1">
                <a:latin typeface="FreeSans"/>
                <a:ea typeface="Calibri" panose="020F0502020204030204" pitchFamily="34" charset="0"/>
                <a:cs typeface="FreeSans"/>
              </a:rPr>
              <a:t>selectați</a:t>
            </a:r>
            <a:r>
              <a:rPr lang="en-US" dirty="0">
                <a:latin typeface="FreeSans"/>
                <a:ea typeface="Calibri" panose="020F0502020204030204" pitchFamily="34" charset="0"/>
                <a:cs typeface="FreeSans"/>
              </a:rPr>
              <a:t> </a:t>
            </a:r>
            <a:r>
              <a:rPr lang="en-US" b="1" dirty="0">
                <a:latin typeface="FreeSans"/>
                <a:ea typeface="Calibri" panose="020F0502020204030204" pitchFamily="34" charset="0"/>
                <a:cs typeface="FreeSans"/>
              </a:rPr>
              <a:t>16 </a:t>
            </a:r>
            <a:r>
              <a:rPr lang="en-US" b="1" dirty="0" err="1">
                <a:latin typeface="FreeSans"/>
                <a:ea typeface="Calibri" panose="020F0502020204030204" pitchFamily="34" charset="0"/>
                <a:cs typeface="FreeSans"/>
              </a:rPr>
              <a:t>elevi</a:t>
            </a:r>
            <a:r>
              <a:rPr lang="en-US" b="1" dirty="0">
                <a:latin typeface="FreeSans"/>
                <a:ea typeface="Calibri" panose="020F0502020204030204" pitchFamily="34" charset="0"/>
                <a:cs typeface="FreeSans"/>
              </a:rPr>
              <a:t> </a:t>
            </a:r>
            <a:r>
              <a:rPr lang="en-US" dirty="0">
                <a:latin typeface="FreeSans"/>
                <a:ea typeface="Calibri" panose="020F0502020204030204" pitchFamily="34" charset="0"/>
                <a:cs typeface="FreeSans"/>
              </a:rPr>
              <a:t>care </a:t>
            </a:r>
            <a:r>
              <a:rPr lang="en-US" dirty="0" err="1">
                <a:latin typeface="FreeSans"/>
                <a:ea typeface="Calibri" panose="020F0502020204030204" pitchFamily="34" charset="0"/>
                <a:cs typeface="FreeSans"/>
              </a:rPr>
              <a:t>prin</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desfășurarea</a:t>
            </a:r>
            <a:r>
              <a:rPr lang="en-US" dirty="0">
                <a:latin typeface="FreeSans"/>
                <a:ea typeface="Calibri" panose="020F0502020204030204" pitchFamily="34" charset="0"/>
                <a:cs typeface="FreeSans"/>
              </a:rPr>
              <a:t> de </a:t>
            </a:r>
            <a:r>
              <a:rPr lang="en-US" dirty="0" err="1">
                <a:latin typeface="FreeSans"/>
                <a:ea typeface="Calibri" panose="020F0502020204030204" pitchFamily="34" charset="0"/>
                <a:cs typeface="FreeSans"/>
              </a:rPr>
              <a:t>activități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pe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termen</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scurt</a:t>
            </a:r>
            <a:r>
              <a:rPr lang="en-US" dirty="0">
                <a:latin typeface="FreeSans"/>
                <a:ea typeface="Calibri" panose="020F0502020204030204" pitchFamily="34" charset="0"/>
                <a:cs typeface="FreeSans"/>
              </a:rPr>
              <a:t> de </a:t>
            </a:r>
            <a:r>
              <a:rPr lang="en-US" dirty="0" err="1">
                <a:latin typeface="FreeSans"/>
                <a:ea typeface="Calibri" panose="020F0502020204030204" pitchFamily="34" charset="0"/>
                <a:cs typeface="FreeSans"/>
              </a:rPr>
              <a:t>câte</a:t>
            </a:r>
            <a:r>
              <a:rPr lang="en-US" dirty="0">
                <a:latin typeface="FreeSans"/>
                <a:ea typeface="Calibri" panose="020F0502020204030204" pitchFamily="34" charset="0"/>
                <a:cs typeface="FreeSans"/>
              </a:rPr>
              <a:t> </a:t>
            </a:r>
            <a:r>
              <a:rPr lang="en-US" b="1" dirty="0">
                <a:latin typeface="FreeSans"/>
                <a:ea typeface="Calibri" panose="020F0502020204030204" pitchFamily="34" charset="0"/>
                <a:cs typeface="FreeSans"/>
              </a:rPr>
              <a:t>5 </a:t>
            </a:r>
            <a:r>
              <a:rPr lang="en-US" b="1" dirty="0" err="1">
                <a:latin typeface="FreeSans"/>
                <a:ea typeface="Calibri" panose="020F0502020204030204" pitchFamily="34" charset="0"/>
                <a:cs typeface="FreeSans"/>
              </a:rPr>
              <a:t>zile</a:t>
            </a:r>
            <a:r>
              <a:rPr lang="en-US" b="1"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în</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școli</a:t>
            </a:r>
            <a:r>
              <a:rPr lang="en-US" dirty="0">
                <a:latin typeface="FreeSans"/>
                <a:ea typeface="Calibri" panose="020F0502020204030204" pitchFamily="34" charset="0"/>
                <a:cs typeface="FreeSans"/>
              </a:rPr>
              <a:t> din </a:t>
            </a:r>
            <a:r>
              <a:rPr lang="en-US" dirty="0" err="1">
                <a:latin typeface="FreeSans"/>
                <a:ea typeface="Calibri" panose="020F0502020204030204" pitchFamily="34" charset="0"/>
                <a:cs typeface="FreeSans"/>
              </a:rPr>
              <a:t>străinătate</a:t>
            </a:r>
            <a:r>
              <a:rPr lang="en-US" dirty="0">
                <a:latin typeface="FreeSans"/>
                <a:ea typeface="Calibri" panose="020F0502020204030204" pitchFamily="34" charset="0"/>
                <a:cs typeface="FreeSans"/>
              </a:rPr>
              <a:t> </a:t>
            </a:r>
            <a:r>
              <a:rPr lang="ro-RO" dirty="0" err="1">
                <a:latin typeface="FreeSans"/>
                <a:ea typeface="Calibri" panose="020F0502020204030204" pitchFamily="34" charset="0"/>
                <a:cs typeface="FreeSans"/>
              </a:rPr>
              <a:t>î</a:t>
            </a:r>
            <a:r>
              <a:rPr lang="en-US" dirty="0" err="1">
                <a:latin typeface="FreeSans"/>
                <a:ea typeface="Calibri" panose="020F0502020204030204" pitchFamily="34" charset="0"/>
                <a:cs typeface="FreeSans"/>
              </a:rPr>
              <a:t>și</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vor</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dezvolta</a:t>
            </a:r>
            <a:r>
              <a:rPr lang="en-US" dirty="0">
                <a:latin typeface="FreeSans"/>
                <a:ea typeface="Calibri" panose="020F0502020204030204" pitchFamily="34" charset="0"/>
                <a:cs typeface="FreeSans"/>
              </a:rPr>
              <a:t>:</a:t>
            </a:r>
            <a:endParaRPr lang="ro-RO" dirty="0">
              <a:latin typeface="FreeSans"/>
              <a:ea typeface="Calibri" panose="020F0502020204030204" pitchFamily="34" charset="0"/>
              <a:cs typeface="FreeSans"/>
            </a:endParaRPr>
          </a:p>
          <a:p>
            <a:pPr marL="285750" indent="-285750">
              <a:lnSpc>
                <a:spcPct val="107000"/>
              </a:lnSpc>
              <a:buFontTx/>
              <a:buChar char="-"/>
            </a:pPr>
            <a:r>
              <a:rPr lang="en-US" dirty="0" err="1">
                <a:latin typeface="FreeSans"/>
                <a:ea typeface="Calibri" panose="020F0502020204030204" pitchFamily="34" charset="0"/>
                <a:cs typeface="FreeSans"/>
              </a:rPr>
              <a:t>competentel</a:t>
            </a:r>
            <a:r>
              <a:rPr lang="ro-RO" dirty="0">
                <a:latin typeface="FreeSans"/>
                <a:ea typeface="Calibri" panose="020F0502020204030204" pitchFamily="34" charset="0"/>
                <a:cs typeface="FreeSans"/>
              </a:rPr>
              <a:t>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digitale</a:t>
            </a:r>
            <a:r>
              <a:rPr lang="en-US" dirty="0">
                <a:latin typeface="FreeSans"/>
                <a:ea typeface="Calibri" panose="020F0502020204030204" pitchFamily="34" charset="0"/>
                <a:cs typeface="FreeSans"/>
              </a:rPr>
              <a:t>,</a:t>
            </a:r>
            <a:r>
              <a:rPr lang="ro-RO"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FreeSans"/>
                <a:ea typeface="Calibri" panose="020F0502020204030204" pitchFamily="34" charset="0"/>
                <a:cs typeface="FreeSans"/>
              </a:rPr>
              <a:t>lingvistice</a:t>
            </a:r>
            <a:r>
              <a:rPr lang="en-US" dirty="0">
                <a:latin typeface="FreeSans"/>
                <a:ea typeface="Calibri" panose="020F0502020204030204" pitchFamily="34" charset="0"/>
                <a:cs typeface="FreeSans"/>
              </a:rPr>
              <a:t>, </a:t>
            </a:r>
            <a:r>
              <a:rPr lang="en-US" dirty="0" err="1">
                <a:latin typeface="FreeSans"/>
                <a:ea typeface="Calibri" panose="020F0502020204030204" pitchFamily="34" charset="0"/>
                <a:cs typeface="FreeSans"/>
              </a:rPr>
              <a:t>interculturale</a:t>
            </a:r>
            <a:r>
              <a:rPr lang="en-US" dirty="0">
                <a:latin typeface="FreeSans"/>
                <a:ea typeface="Calibri" panose="020F0502020204030204" pitchFamily="34" charset="0"/>
                <a:cs typeface="FreeSans"/>
              </a:rPr>
              <a:t> </a:t>
            </a:r>
            <a:endParaRPr lang="ro-RO" dirty="0">
              <a:latin typeface="FreeSans"/>
              <a:ea typeface="Calibri" panose="020F0502020204030204" pitchFamily="34" charset="0"/>
              <a:cs typeface="FreeSans"/>
            </a:endParaRPr>
          </a:p>
          <a:p>
            <a:pPr marL="285750" indent="-285750">
              <a:lnSpc>
                <a:spcPct val="107000"/>
              </a:lnSpc>
              <a:buFontTx/>
              <a:buChar char="-"/>
            </a:pPr>
            <a:r>
              <a:rPr lang="ro-RO" dirty="0">
                <a:latin typeface="FreeSans"/>
                <a:ea typeface="Calibri" panose="020F0502020204030204" pitchFamily="34" charset="0"/>
                <a:cs typeface="Times New Roman" panose="02020603050405020304" pitchFamily="18" charset="0"/>
              </a:rPr>
              <a:t>c</a:t>
            </a:r>
            <a:r>
              <a:rPr lang="ro-RO" dirty="0">
                <a:effectLst/>
                <a:latin typeface="FreeSans"/>
                <a:ea typeface="Calibri" panose="020F0502020204030204" pitchFamily="34" charset="0"/>
                <a:cs typeface="Times New Roman" panose="02020603050405020304" pitchFamily="18" charset="0"/>
              </a:rPr>
              <a:t>ompetențe </a:t>
            </a:r>
            <a:r>
              <a:rPr lang="en-US" dirty="0">
                <a:latin typeface="FreeSans"/>
                <a:ea typeface="Calibri" panose="020F0502020204030204" pitchFamily="34" charset="0"/>
                <a:cs typeface="FreeSans"/>
              </a:rPr>
              <a:t>de </a:t>
            </a:r>
            <a:r>
              <a:rPr lang="en-US" dirty="0" err="1">
                <a:latin typeface="FreeSans"/>
                <a:ea typeface="Calibri" panose="020F0502020204030204" pitchFamily="34" charset="0"/>
                <a:cs typeface="FreeSans"/>
              </a:rPr>
              <a:t>protec</a:t>
            </a:r>
            <a:r>
              <a:rPr lang="ro-RO" dirty="0">
                <a:latin typeface="FreeSans"/>
                <a:ea typeface="Calibri" panose="020F0502020204030204" pitchFamily="34" charset="0"/>
                <a:cs typeface="FreeSans"/>
              </a:rPr>
              <a:t>ț</a:t>
            </a:r>
            <a:r>
              <a:rPr lang="en-US" dirty="0">
                <a:latin typeface="FreeSans"/>
                <a:ea typeface="Calibri" panose="020F0502020204030204" pitchFamily="34" charset="0"/>
                <a:cs typeface="FreeSans"/>
              </a:rPr>
              <a:t>ie a mediului si a unui stil de via</a:t>
            </a:r>
            <a:r>
              <a:rPr lang="ro-RO" dirty="0">
                <a:latin typeface="FreeSans"/>
                <a:ea typeface="Calibri" panose="020F0502020204030204" pitchFamily="34" charset="0"/>
                <a:cs typeface="FreeSans"/>
              </a:rPr>
              <a:t>ță</a:t>
            </a:r>
            <a:r>
              <a:rPr lang="en-US" dirty="0">
                <a:latin typeface="FreeSans"/>
                <a:ea typeface="Calibri" panose="020F0502020204030204" pitchFamily="34" charset="0"/>
                <a:cs typeface="FreeSans"/>
              </a:rPr>
              <a:t> s</a:t>
            </a:r>
            <a:r>
              <a:rPr lang="ro-RO" dirty="0">
                <a:latin typeface="FreeSans"/>
                <a:ea typeface="Calibri" panose="020F0502020204030204" pitchFamily="34" charset="0"/>
                <a:cs typeface="FreeSans"/>
              </a:rPr>
              <a:t>ă</a:t>
            </a:r>
            <a:r>
              <a:rPr lang="en-US" dirty="0">
                <a:latin typeface="FreeSans"/>
                <a:ea typeface="Calibri" panose="020F0502020204030204" pitchFamily="34" charset="0"/>
                <a:cs typeface="FreeSans"/>
              </a:rPr>
              <a:t>n</a:t>
            </a:r>
            <a:r>
              <a:rPr lang="ro-RO">
                <a:latin typeface="FreeSans"/>
                <a:ea typeface="Calibri" panose="020F0502020204030204" pitchFamily="34" charset="0"/>
                <a:cs typeface="FreeSans"/>
              </a:rPr>
              <a:t>ă</a:t>
            </a:r>
            <a:r>
              <a:rPr lang="en-US">
                <a:latin typeface="FreeSans"/>
                <a:ea typeface="Calibri" panose="020F0502020204030204" pitchFamily="34" charset="0"/>
                <a:cs typeface="FreeSans"/>
              </a:rPr>
              <a:t>tos </a:t>
            </a:r>
            <a:endParaRPr lang="ro-RO" dirty="0">
              <a:latin typeface="FreeSans"/>
              <a:ea typeface="Calibri" panose="020F0502020204030204" pitchFamily="34" charset="0"/>
              <a:cs typeface="FreeSans"/>
            </a:endParaRPr>
          </a:p>
          <a:p>
            <a:pPr marL="285750" indent="-285750">
              <a:lnSpc>
                <a:spcPct val="107000"/>
              </a:lnSpc>
              <a:buFontTx/>
              <a:buChar char="-"/>
            </a:pPr>
            <a:endParaRPr lang="ro-RO" dirty="0">
              <a:latin typeface="FreeSans"/>
              <a:ea typeface="Calibri" panose="020F0502020204030204" pitchFamily="34" charset="0"/>
              <a:cs typeface="FreeSans"/>
            </a:endParaRPr>
          </a:p>
          <a:p>
            <a:pPr marL="285750" indent="-285750">
              <a:lnSpc>
                <a:spcPct val="107000"/>
              </a:lnSpc>
              <a:buFontTx/>
              <a:buChar char="-"/>
            </a:pPr>
            <a:endParaRPr lang="ro-RO" dirty="0">
              <a:effectLst/>
              <a:latin typeface="FreeSans"/>
              <a:ea typeface="Calibri" panose="020F0502020204030204" pitchFamily="34" charset="0"/>
              <a:cs typeface="Times New Roman" panose="02020603050405020304" pitchFamily="18" charset="0"/>
            </a:endParaRPr>
          </a:p>
          <a:p>
            <a:pPr>
              <a:lnSpc>
                <a:spcPct val="107000"/>
              </a:lnSpc>
            </a:pPr>
            <a:r>
              <a:rPr lang="ro-RO" dirty="0">
                <a:latin typeface="FreeSans"/>
                <a:ea typeface="Calibri" panose="020F0502020204030204" pitchFamily="34" charset="0"/>
                <a:cs typeface="Times New Roman" panose="02020603050405020304" pitchFamily="18" charset="0"/>
              </a:rPr>
              <a:t>Condițiile de înscriere la selecție se regăsesc pe site-ul școlii la secțiunile </a:t>
            </a:r>
            <a:r>
              <a:rPr lang="ro-RO" b="1" dirty="0">
                <a:latin typeface="FreeSans"/>
                <a:ea typeface="Calibri" panose="020F0502020204030204" pitchFamily="34" charset="0"/>
                <a:cs typeface="Times New Roman" panose="02020603050405020304" pitchFamily="18" charset="0"/>
              </a:rPr>
              <a:t>Acreditare Școlară </a:t>
            </a:r>
            <a:r>
              <a:rPr lang="ro-RO" dirty="0">
                <a:latin typeface="FreeSans"/>
                <a:ea typeface="Calibri" panose="020F0502020204030204" pitchFamily="34" charset="0"/>
                <a:cs typeface="Times New Roman" panose="02020603050405020304" pitchFamily="18" charset="0"/>
              </a:rPr>
              <a:t>respectiv </a:t>
            </a:r>
            <a:r>
              <a:rPr lang="ro-RO" b="1" dirty="0">
                <a:latin typeface="FreeSans"/>
                <a:ea typeface="Calibri" panose="020F0502020204030204" pitchFamily="34" charset="0"/>
                <a:cs typeface="Times New Roman" panose="02020603050405020304" pitchFamily="18" charset="0"/>
              </a:rPr>
              <a:t>Acreditare VET </a:t>
            </a:r>
            <a:r>
              <a:rPr lang="ro-RO" dirty="0">
                <a:latin typeface="FreeSans"/>
                <a:ea typeface="Calibri" panose="020F0502020204030204" pitchFamily="34" charset="0"/>
                <a:cs typeface="Times New Roman" panose="02020603050405020304" pitchFamily="18" charset="0"/>
              </a:rPr>
              <a:t>la capitolul </a:t>
            </a:r>
            <a:r>
              <a:rPr lang="ro-RO" b="1" dirty="0">
                <a:latin typeface="FreeSans"/>
                <a:ea typeface="Calibri" panose="020F0502020204030204" pitchFamily="34" charset="0"/>
                <a:cs typeface="Times New Roman" panose="02020603050405020304" pitchFamily="18" charset="0"/>
              </a:rPr>
              <a:t>Proiecte și parteneriate.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74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6093" y="391246"/>
            <a:ext cx="9780814" cy="5410712"/>
          </a:xfrm>
          <a:prstGeom prst="rect">
            <a:avLst/>
          </a:prstGeom>
        </p:spPr>
        <p:txBody>
          <a:bodyPr wrap="square">
            <a:spAutoFit/>
          </a:bodyPr>
          <a:lstStyle/>
          <a:p>
            <a:pPr marL="514350" indent="-514350">
              <a:lnSpc>
                <a:spcPct val="120000"/>
              </a:lnSpc>
              <a:buFont typeface="+mj-lt"/>
              <a:buAutoNum type="arabicParenR"/>
            </a:pPr>
            <a:endParaRPr lang="ro-RO" dirty="0">
              <a:latin typeface="Arial" panose="020B0604020202020204" pitchFamily="34" charset="0"/>
              <a:cs typeface="Arial" panose="020B0604020202020204" pitchFamily="34" charset="0"/>
            </a:endParaRPr>
          </a:p>
          <a:p>
            <a:pPr algn="ctr">
              <a:lnSpc>
                <a:spcPct val="120000"/>
              </a:lnSpc>
            </a:pPr>
            <a:r>
              <a:rPr lang="ro-RO" sz="2000" b="1" dirty="0">
                <a:latin typeface="Arial" panose="020B0604020202020204" pitchFamily="34" charset="0"/>
                <a:cs typeface="Arial" panose="020B0604020202020204" pitchFamily="34" charset="0"/>
              </a:rPr>
              <a:t>OBIECTIVE Acreditare VET </a:t>
            </a:r>
          </a:p>
          <a:p>
            <a:pPr marL="514350" indent="-514350">
              <a:lnSpc>
                <a:spcPct val="120000"/>
              </a:lnSpc>
              <a:buFont typeface="+mj-lt"/>
              <a:buAutoNum type="arabicParenR"/>
            </a:pPr>
            <a:endParaRPr lang="ro-RO" dirty="0">
              <a:latin typeface="Arial" panose="020B0604020202020204" pitchFamily="34" charset="0"/>
              <a:cs typeface="Arial" panose="020B0604020202020204" pitchFamily="34" charset="0"/>
            </a:endParaRPr>
          </a:p>
          <a:p>
            <a:pPr marL="514350" indent="-514350">
              <a:lnSpc>
                <a:spcPct val="120000"/>
              </a:lnSpc>
              <a:buFont typeface="+mj-lt"/>
              <a:buAutoNum type="arabicParenR"/>
            </a:pPr>
            <a:endParaRPr lang="ro-RO" dirty="0">
              <a:latin typeface="Arial" panose="020B0604020202020204" pitchFamily="34" charset="0"/>
              <a:cs typeface="Arial" panose="020B0604020202020204" pitchFamily="34" charset="0"/>
            </a:endParaRPr>
          </a:p>
          <a:p>
            <a:pPr marL="514350" indent="-514350" algn="just">
              <a:lnSpc>
                <a:spcPct val="120000"/>
              </a:lnSpc>
              <a:buFont typeface="+mj-lt"/>
              <a:buAutoNum type="arabicParenR"/>
            </a:pPr>
            <a:r>
              <a:rPr lang="it-IT" dirty="0">
                <a:latin typeface="Arial" panose="020B0604020202020204" pitchFamily="34" charset="0"/>
                <a:cs typeface="Arial" panose="020B0604020202020204" pitchFamily="34" charset="0"/>
              </a:rPr>
              <a:t>dobândirea de rezultate ale învățării specifice domeniului de studiu economic/turism și alimentație/estetică/textile de către 35 elevi/an în perioada 2021-2026 prin stagii de pregătire practică în Europa</a:t>
            </a:r>
          </a:p>
          <a:p>
            <a:pPr marL="514350" indent="-514350" algn="just">
              <a:lnSpc>
                <a:spcPct val="120000"/>
              </a:lnSpc>
              <a:buFont typeface="+mj-lt"/>
              <a:buAutoNum type="arabicParenR"/>
            </a:pPr>
            <a:r>
              <a:rPr lang="it-IT" dirty="0">
                <a:latin typeface="Arial" panose="020B0604020202020204" pitchFamily="34" charset="0"/>
                <a:cs typeface="Arial" panose="020B0604020202020204" pitchFamily="34" charset="0"/>
              </a:rPr>
              <a:t>dobândirea</a:t>
            </a:r>
            <a:r>
              <a:rPr lang="ro-RO" dirty="0">
                <a:latin typeface="Arial" panose="020B0604020202020204" pitchFamily="34" charset="0"/>
                <a:cs typeface="Arial" panose="020B0604020202020204" pitchFamily="34" charset="0"/>
              </a:rPr>
              <a:t> de competen</a:t>
            </a:r>
            <a:r>
              <a:rPr lang="en-US" dirty="0">
                <a:latin typeface="Arial" panose="020B0604020202020204" pitchFamily="34" charset="0"/>
                <a:cs typeface="Arial" panose="020B0604020202020204" pitchFamily="34" charset="0"/>
              </a:rPr>
              <a:t>ț</a:t>
            </a:r>
            <a:r>
              <a:rPr lang="ro-RO" dirty="0">
                <a:latin typeface="Arial" panose="020B0604020202020204" pitchFamily="34" charset="0"/>
                <a:cs typeface="Arial" panose="020B0604020202020204" pitchFamily="34" charset="0"/>
              </a:rPr>
              <a:t>e cheie transferabile cerute de</a:t>
            </a:r>
            <a:r>
              <a:rPr lang="en-US"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domeniul de formare profesională în vederea integrării pe piața muncii</a:t>
            </a:r>
          </a:p>
          <a:p>
            <a:pPr marL="514350" indent="-514350" algn="just">
              <a:lnSpc>
                <a:spcPct val="120000"/>
              </a:lnSpc>
              <a:buFont typeface="+mj-lt"/>
              <a:buAutoNum type="arabicParenR"/>
            </a:pPr>
            <a:r>
              <a:rPr lang="it-IT" dirty="0">
                <a:latin typeface="Arial" panose="020B0604020202020204" pitchFamily="34" charset="0"/>
                <a:cs typeface="Arial" panose="020B0604020202020204" pitchFamily="34" charset="0"/>
              </a:rPr>
              <a:t>îmbunătățirea competențelor profesionale a 10 profesori din domeniile Economic, Alimentație, Estetică, T</a:t>
            </a:r>
            <a:r>
              <a:rPr lang="ro-RO" dirty="0">
                <a:latin typeface="Arial" panose="020B0604020202020204" pitchFamily="34" charset="0"/>
                <a:cs typeface="Arial" panose="020B0604020202020204" pitchFamily="34" charset="0"/>
              </a:rPr>
              <a:t>extile pe parcursul celor 5 ani de acreditare prin activit</a:t>
            </a:r>
            <a:r>
              <a:rPr lang="en-US" dirty="0" err="1">
                <a:latin typeface="Arial" panose="020B0604020202020204" pitchFamily="34" charset="0"/>
                <a:cs typeface="Arial" panose="020B0604020202020204" pitchFamily="34" charset="0"/>
              </a:rPr>
              <a:t>ăț</a:t>
            </a:r>
            <a:r>
              <a:rPr lang="ro-RO" dirty="0">
                <a:latin typeface="Arial" panose="020B0604020202020204" pitchFamily="34" charset="0"/>
                <a:cs typeface="Arial" panose="020B0604020202020204" pitchFamily="34" charset="0"/>
              </a:rPr>
              <a:t>i de Job Shadowing </a:t>
            </a:r>
            <a:r>
              <a:rPr lang="en-US" dirty="0">
                <a:latin typeface="Arial" panose="020B0604020202020204" pitchFamily="34" charset="0"/>
                <a:cs typeface="Arial" panose="020B0604020202020204" pitchFamily="34" charset="0"/>
              </a:rPr>
              <a:t>î</a:t>
            </a:r>
            <a:r>
              <a:rPr lang="ro-RO"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ș</a:t>
            </a:r>
            <a:r>
              <a:rPr lang="ro-RO" dirty="0">
                <a:latin typeface="Arial" panose="020B0604020202020204" pitchFamily="34" charset="0"/>
                <a:cs typeface="Arial" panose="020B0604020202020204" pitchFamily="34" charset="0"/>
              </a:rPr>
              <a:t>coli din Europa</a:t>
            </a:r>
            <a:endParaRPr lang="en-US" dirty="0">
              <a:latin typeface="Arial" panose="020B0604020202020204" pitchFamily="34" charset="0"/>
              <a:cs typeface="Arial" panose="020B0604020202020204" pitchFamily="34" charset="0"/>
            </a:endParaRPr>
          </a:p>
          <a:p>
            <a:pPr marL="514350" indent="-514350" algn="just">
              <a:lnSpc>
                <a:spcPct val="120000"/>
              </a:lnSpc>
              <a:buFont typeface="+mj-lt"/>
              <a:buAutoNum type="arabicParenR"/>
            </a:pPr>
            <a:r>
              <a:rPr lang="it-IT" dirty="0">
                <a:latin typeface="Arial" panose="020B0604020202020204" pitchFamily="34" charset="0"/>
                <a:cs typeface="Arial" panose="020B0604020202020204" pitchFamily="34" charset="0"/>
              </a:rPr>
              <a:t>îmbunătățirea</a:t>
            </a:r>
            <a:r>
              <a:rPr lang="ro-RO" dirty="0">
                <a:latin typeface="Arial" panose="020B0604020202020204" pitchFamily="34" charset="0"/>
                <a:cs typeface="Arial" panose="020B0604020202020204" pitchFamily="34" charset="0"/>
              </a:rPr>
              <a:t> con</a:t>
            </a:r>
            <a:r>
              <a:rPr lang="en-US" dirty="0">
                <a:latin typeface="Arial" panose="020B0604020202020204" pitchFamily="34" charset="0"/>
                <a:cs typeface="Arial" panose="020B0604020202020204" pitchFamily="34" charset="0"/>
              </a:rPr>
              <a:t>ț</a:t>
            </a:r>
            <a:r>
              <a:rPr lang="ro-RO" dirty="0">
                <a:latin typeface="Arial" panose="020B0604020202020204" pitchFamily="34" charset="0"/>
                <a:cs typeface="Arial" panose="020B0604020202020204" pitchFamily="34" charset="0"/>
              </a:rPr>
              <a:t>inuturilor </a:t>
            </a:r>
            <a:r>
              <a:rPr lang="en-US" dirty="0" err="1">
                <a:latin typeface="Arial" panose="020B0604020202020204" pitchFamily="34" charset="0"/>
                <a:cs typeface="Arial" panose="020B0604020202020204" pitchFamily="34" charset="0"/>
              </a:rPr>
              <a:t>pentru</a:t>
            </a:r>
            <a:r>
              <a:rPr lang="en-US" dirty="0">
                <a:latin typeface="Arial" panose="020B0604020202020204" pitchFamily="34" charset="0"/>
                <a:cs typeface="Arial" panose="020B0604020202020204" pitchFamily="34" charset="0"/>
              </a:rPr>
              <a:t> 4 </a:t>
            </a:r>
            <a:r>
              <a:rPr lang="ro-RO" dirty="0">
                <a:latin typeface="Arial" panose="020B0604020202020204" pitchFamily="34" charset="0"/>
                <a:cs typeface="Arial" panose="020B0604020202020204" pitchFamily="34" charset="0"/>
              </a:rPr>
              <a:t>CDL-uri p</a:t>
            </a:r>
            <a:r>
              <a:rPr lang="en-US" dirty="0">
                <a:latin typeface="Arial" panose="020B0604020202020204" pitchFamily="34" charset="0"/>
                <a:cs typeface="Arial" panose="020B0604020202020204" pitchFamily="34" charset="0"/>
              </a:rPr>
              <a:t>en</a:t>
            </a:r>
            <a:r>
              <a:rPr lang="ro-RO" dirty="0">
                <a:latin typeface="Arial" panose="020B0604020202020204" pitchFamily="34" charset="0"/>
                <a:cs typeface="Arial" panose="020B0604020202020204" pitchFamily="34" charset="0"/>
              </a:rPr>
              <a:t>t</a:t>
            </a:r>
            <a:r>
              <a:rPr lang="en-US" dirty="0" err="1">
                <a:latin typeface="Arial" panose="020B0604020202020204" pitchFamily="34" charset="0"/>
                <a:cs typeface="Arial" panose="020B0604020202020204" pitchFamily="34" charset="0"/>
              </a:rPr>
              <a:t>ru</a:t>
            </a:r>
            <a:r>
              <a:rPr lang="ro-RO" dirty="0">
                <a:latin typeface="Arial" panose="020B0604020202020204" pitchFamily="34" charset="0"/>
                <a:cs typeface="Arial" panose="020B0604020202020204" pitchFamily="34" charset="0"/>
              </a:rPr>
              <a:t> pia</a:t>
            </a:r>
            <a:r>
              <a:rPr lang="en-US" dirty="0">
                <a:latin typeface="Arial" panose="020B0604020202020204" pitchFamily="34" charset="0"/>
                <a:cs typeface="Arial" panose="020B0604020202020204" pitchFamily="34" charset="0"/>
              </a:rPr>
              <a:t>ț</a:t>
            </a:r>
            <a:r>
              <a:rPr lang="ro-RO" dirty="0">
                <a:latin typeface="Arial" panose="020B0604020202020204" pitchFamily="34" charset="0"/>
                <a:cs typeface="Arial" panose="020B0604020202020204" pitchFamily="34" charset="0"/>
              </a:rPr>
              <a:t>a muncii </a:t>
            </a:r>
            <a:r>
              <a:rPr lang="it-IT" dirty="0">
                <a:latin typeface="Arial" panose="020B0604020202020204" pitchFamily="34" charset="0"/>
                <a:cs typeface="Arial" panose="020B0604020202020204" pitchFamily="34" charset="0"/>
              </a:rPr>
              <a:t>prin utilizarea conținuturilor și strategiilor preluate de la parteneri europeni</a:t>
            </a:r>
          </a:p>
          <a:p>
            <a:pPr marL="514350" indent="-514350" algn="just">
              <a:lnSpc>
                <a:spcPct val="120000"/>
              </a:lnSpc>
              <a:buFont typeface="+mj-lt"/>
              <a:buAutoNum type="arabicParenR"/>
            </a:pPr>
            <a:r>
              <a:rPr lang="it-IT" dirty="0">
                <a:latin typeface="Arial" panose="020B0604020202020204" pitchFamily="34" charset="0"/>
                <a:cs typeface="Arial" panose="020B0604020202020204" pitchFamily="34" charset="0"/>
              </a:rPr>
              <a:t>dezvoltarea unei cooperări internaționale sustenabile în vederea internaționalizării școlii noastre</a:t>
            </a: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57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0" y="718457"/>
            <a:ext cx="9462407" cy="3662541"/>
          </a:xfrm>
          <a:prstGeom prst="rect">
            <a:avLst/>
          </a:prstGeom>
        </p:spPr>
        <p:txBody>
          <a:bodyPr wrap="square">
            <a:spAutoFit/>
          </a:bodyPr>
          <a:lstStyle/>
          <a:p>
            <a:r>
              <a:rPr lang="ro-RO" b="1" dirty="0">
                <a:latin typeface="Arial" panose="020B0604020202020204" pitchFamily="34" charset="0"/>
                <a:cs typeface="Arial" panose="020B0604020202020204" pitchFamily="34" charset="0"/>
              </a:rPr>
              <a:t>GRUP ȚINTĂ:</a:t>
            </a:r>
          </a:p>
          <a:p>
            <a:endParaRPr lang="ro-RO" b="1" dirty="0">
              <a:latin typeface="Arial" panose="020B0604020202020204" pitchFamily="34" charset="0"/>
              <a:cs typeface="Arial" panose="020B0604020202020204" pitchFamily="34" charset="0"/>
            </a:endParaRPr>
          </a:p>
          <a:p>
            <a:pPr marL="285750" indent="-285750">
              <a:buFontTx/>
              <a:buChar char="-"/>
            </a:pPr>
            <a:r>
              <a:rPr lang="en-US" dirty="0" err="1">
                <a:latin typeface="Arial" panose="020B0604020202020204" pitchFamily="34" charset="0"/>
                <a:cs typeface="Arial" panose="020B0604020202020204" pitchFamily="34" charset="0"/>
              </a:rPr>
              <a:t>elevii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clasa</a:t>
            </a:r>
            <a:r>
              <a:rPr lang="en-US" dirty="0">
                <a:latin typeface="Arial" panose="020B0604020202020204" pitchFamily="34" charset="0"/>
                <a:cs typeface="Arial" panose="020B0604020202020204" pitchFamily="34" charset="0"/>
              </a:rPr>
              <a:t> a X-a de la </a:t>
            </a:r>
            <a:r>
              <a:rPr lang="en-US" dirty="0" err="1">
                <a:latin typeface="Arial" panose="020B0604020202020204" pitchFamily="34" charset="0"/>
                <a:cs typeface="Arial" panose="020B0604020202020204" pitchFamily="34" charset="0"/>
              </a:rPr>
              <a:t>învățământul</a:t>
            </a:r>
            <a:r>
              <a:rPr lang="en-US" dirty="0">
                <a:latin typeface="Arial" panose="020B0604020202020204" pitchFamily="34" charset="0"/>
                <a:cs typeface="Arial" panose="020B0604020202020204" pitchFamily="34" charset="0"/>
              </a:rPr>
              <a:t> public </a:t>
            </a:r>
            <a:r>
              <a:rPr lang="en-US" dirty="0" err="1">
                <a:latin typeface="Arial" panose="020B0604020202020204" pitchFamily="34" charset="0"/>
                <a:cs typeface="Arial" panose="020B0604020202020204" pitchFamily="34" charset="0"/>
              </a:rPr>
              <a:t>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a:t>
            </a:r>
            <a:r>
              <a:rPr lang="en-US" dirty="0">
                <a:latin typeface="Arial" panose="020B0604020202020204" pitchFamily="34" charset="0"/>
                <a:cs typeface="Arial" panose="020B0604020202020204" pitchFamily="34" charset="0"/>
              </a:rPr>
              <a:t> special:</a:t>
            </a:r>
            <a:endParaRPr lang="ro-RO" dirty="0">
              <a:latin typeface="Arial" panose="020B0604020202020204" pitchFamily="34" charset="0"/>
              <a:cs typeface="Arial" panose="020B0604020202020204" pitchFamily="34" charset="0"/>
            </a:endParaRPr>
          </a:p>
          <a:p>
            <a:pPr marL="285750" indent="-285750">
              <a:buFontTx/>
              <a:buChar char="-"/>
            </a:pPr>
            <a:endParaRPr lang="ro-RO" dirty="0">
              <a:latin typeface="Arial" panose="020B0604020202020204" pitchFamily="34" charset="0"/>
              <a:cs typeface="Arial" panose="020B0604020202020204" pitchFamily="34" charset="0"/>
            </a:endParaRPr>
          </a:p>
          <a:p>
            <a:pPr marL="285750" indent="-285750">
              <a:buFontTx/>
              <a:buChar char="-"/>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2000" dirty="0">
                <a:latin typeface="Arial" panose="020B0604020202020204" pitchFamily="34" charset="0"/>
                <a:cs typeface="Arial" panose="020B0604020202020204" pitchFamily="34" charset="0"/>
              </a:rPr>
              <a:t>21 de </a:t>
            </a:r>
            <a:r>
              <a:rPr lang="en-US" sz="2000" dirty="0" err="1">
                <a:latin typeface="Arial" panose="020B0604020202020204" pitchFamily="34" charset="0"/>
                <a:cs typeface="Arial" panose="020B0604020202020204" pitchFamily="34" charset="0"/>
              </a:rPr>
              <a:t>elevi</a:t>
            </a:r>
            <a:r>
              <a:rPr lang="en-US" sz="2000" dirty="0">
                <a:latin typeface="Arial" panose="020B0604020202020204" pitchFamily="34" charset="0"/>
                <a:cs typeface="Arial" panose="020B0604020202020204" pitchFamily="34" charset="0"/>
              </a:rPr>
              <a:t> de la </a:t>
            </a:r>
            <a:r>
              <a:rPr lang="en-US" sz="2000" dirty="0" err="1">
                <a:latin typeface="Arial" panose="020B0604020202020204" pitchFamily="34" charset="0"/>
                <a:cs typeface="Arial" panose="020B0604020202020204" pitchFamily="34" charset="0"/>
              </a:rPr>
              <a:t>învățământul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liceal</a:t>
            </a: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2000" dirty="0">
                <a:latin typeface="Arial" panose="020B0604020202020204" pitchFamily="34" charset="0"/>
                <a:cs typeface="Arial" panose="020B0604020202020204" pitchFamily="34" charset="0"/>
              </a:rPr>
              <a:t>14 </a:t>
            </a:r>
            <a:r>
              <a:rPr lang="en-US" sz="2000" dirty="0" err="1">
                <a:latin typeface="Arial" panose="020B0604020202020204" pitchFamily="34" charset="0"/>
                <a:cs typeface="Arial" panose="020B0604020202020204" pitchFamily="34" charset="0"/>
              </a:rPr>
              <a:t>elevi</a:t>
            </a:r>
            <a:r>
              <a:rPr lang="en-US" sz="2000" dirty="0">
                <a:latin typeface="Arial" panose="020B0604020202020204" pitchFamily="34" charset="0"/>
                <a:cs typeface="Arial" panose="020B0604020202020204" pitchFamily="34" charset="0"/>
              </a:rPr>
              <a:t> de la </a:t>
            </a:r>
            <a:r>
              <a:rPr lang="en-US" sz="2000" dirty="0" err="1">
                <a:latin typeface="Arial" panose="020B0604020202020204" pitchFamily="34" charset="0"/>
                <a:cs typeface="Arial" panose="020B0604020202020204" pitchFamily="34" charset="0"/>
              </a:rPr>
              <a:t>învățământul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profesional</a:t>
            </a: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sz="2000" dirty="0" err="1">
                <a:latin typeface="Arial" panose="020B0604020202020204" pitchFamily="34" charset="0"/>
                <a:cs typeface="Arial" panose="020B0604020202020204" pitchFamily="34" charset="0"/>
              </a:rPr>
              <a:t>dintre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aceștia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vor</a:t>
            </a:r>
            <a:r>
              <a:rPr lang="en-US" sz="2000" dirty="0">
                <a:latin typeface="Arial" panose="020B0604020202020204" pitchFamily="34" charset="0"/>
                <a:cs typeface="Arial" panose="020B0604020202020204" pitchFamily="34" charset="0"/>
              </a:rPr>
              <a:t> fi </a:t>
            </a:r>
            <a:r>
              <a:rPr lang="en-US" sz="2000" dirty="0" err="1">
                <a:latin typeface="Arial" panose="020B0604020202020204" pitchFamily="34" charset="0"/>
                <a:cs typeface="Arial" panose="020B0604020202020204" pitchFamily="34" charset="0"/>
              </a:rPr>
              <a:t>selectați</a:t>
            </a:r>
            <a:r>
              <a:rPr lang="en-US" sz="2000" dirty="0">
                <a:latin typeface="Arial" panose="020B0604020202020204" pitchFamily="34" charset="0"/>
                <a:cs typeface="Arial" panose="020B0604020202020204" pitchFamily="34" charset="0"/>
              </a:rPr>
              <a:t> 16 </a:t>
            </a:r>
            <a:r>
              <a:rPr lang="en-US" sz="2000" dirty="0" err="1">
                <a:latin typeface="Arial" panose="020B0604020202020204" pitchFamily="34" charset="0"/>
                <a:cs typeface="Arial" panose="020B0604020202020204" pitchFamily="34" charset="0"/>
              </a:rPr>
              <a:t>elevi</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medii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defavorizate</a:t>
            </a: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profesorii VET ai școlii</a:t>
            </a:r>
            <a:endParaRPr lang="ro-RO" dirty="0">
              <a:latin typeface="Arial" panose="020B0604020202020204" pitchFamily="34" charset="0"/>
              <a:cs typeface="Arial" panose="020B0604020202020204" pitchFamily="34" charset="0"/>
            </a:endParaRPr>
          </a:p>
          <a:p>
            <a:pPr marL="285750" indent="-285750">
              <a:buFontTx/>
              <a:buChar char="-"/>
            </a:pPr>
            <a:endParaRPr lang="ro-RO" dirty="0">
              <a:latin typeface="Arial" panose="020B0604020202020204" pitchFamily="34" charset="0"/>
              <a:cs typeface="Arial" panose="020B0604020202020204" pitchFamily="34" charset="0"/>
            </a:endParaRPr>
          </a:p>
          <a:p>
            <a:pPr marL="285750" indent="-285750">
              <a:buFontTx/>
              <a:buChar char="-"/>
            </a:pP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5059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163</TotalTime>
  <Words>995</Words>
  <Application>Microsoft Office PowerPoint</Application>
  <PresentationFormat>Ecran lat</PresentationFormat>
  <Paragraphs>79</Paragraphs>
  <Slides>8</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8</vt:i4>
      </vt:variant>
    </vt:vector>
  </HeadingPairs>
  <TitlesOfParts>
    <vt:vector size="16" baseType="lpstr">
      <vt:lpstr>Arial</vt:lpstr>
      <vt:lpstr>Calibri</vt:lpstr>
      <vt:lpstr>Century Gothic</vt:lpstr>
      <vt:lpstr>FreeSans</vt:lpstr>
      <vt:lpstr>Times New Roman</vt:lpstr>
      <vt:lpstr>Wingdings</vt:lpstr>
      <vt:lpstr>Wingdings 3</vt:lpstr>
      <vt:lpstr>Wisp</vt:lpstr>
      <vt:lpstr>Acreditări Erasmus+  Colegiul Tehnic ION HOLBAN Iași</vt:lpstr>
      <vt:lpstr>Certificate Acreditare obţinute de Colegiul Tehnic ION HOLBAN 2021-2027</vt:lpstr>
      <vt:lpstr> </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Acreditări Erasmus+ ale Colegiului Tehnic ION HOLBAN Iași</dc:title>
  <dc:creator>Holban</dc:creator>
  <cp:lastModifiedBy>school</cp:lastModifiedBy>
  <cp:revision>23</cp:revision>
  <dcterms:created xsi:type="dcterms:W3CDTF">2022-01-12T19:58:22Z</dcterms:created>
  <dcterms:modified xsi:type="dcterms:W3CDTF">2022-01-13T10:06:27Z</dcterms:modified>
</cp:coreProperties>
</file>