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6" r:id="rId3"/>
    <p:sldId id="262" r:id="rId4"/>
    <p:sldId id="257" r:id="rId5"/>
    <p:sldId id="263" r:id="rId6"/>
    <p:sldId id="258" r:id="rId7"/>
    <p:sldId id="264" r:id="rId8"/>
    <p:sldId id="259" r:id="rId9"/>
    <p:sldId id="265" r:id="rId10"/>
    <p:sldId id="260" r:id="rId11"/>
    <p:sldId id="266" r:id="rId12"/>
    <p:sldId id="269" r:id="rId13"/>
    <p:sldId id="261" r:id="rId14"/>
    <p:sldId id="267" r:id="rId1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3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82D17-4835-40E1-9D06-DD39E2C8D35B}" type="datetimeFigureOut">
              <a:rPr lang="en-US" smtClean="0"/>
              <a:t>11/11/2021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08082-8E70-420A-8C27-D13C9DA53DC1}" type="slidenum">
              <a:rPr lang="en-US" smtClean="0"/>
              <a:t>‹#›</a:t>
            </a:fld>
            <a:endParaRPr lang="en-US"/>
          </a:p>
        </p:txBody>
      </p:sp>
    </p:spTree>
    <p:extLst>
      <p:ext uri="{BB962C8B-B14F-4D97-AF65-F5344CB8AC3E}">
        <p14:creationId xmlns:p14="http://schemas.microsoft.com/office/powerpoint/2010/main" val="163738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smtClean="0"/>
              <a:t>Canva</a:t>
            </a:r>
            <a:r>
              <a:rPr lang="ro-RO" dirty="0" smtClean="0"/>
              <a:t> </a:t>
            </a:r>
            <a:r>
              <a:rPr lang="ro-RO" dirty="0" err="1" smtClean="0"/>
              <a:t>posters</a:t>
            </a:r>
            <a:endParaRPr lang="en-US" dirty="0"/>
          </a:p>
        </p:txBody>
      </p:sp>
      <p:sp>
        <p:nvSpPr>
          <p:cNvPr id="4" name="Slide Number Placeholder 3"/>
          <p:cNvSpPr>
            <a:spLocks noGrp="1"/>
          </p:cNvSpPr>
          <p:nvPr>
            <p:ph type="sldNum" sz="quarter" idx="10"/>
          </p:nvPr>
        </p:nvSpPr>
        <p:spPr/>
        <p:txBody>
          <a:bodyPr/>
          <a:lstStyle/>
          <a:p>
            <a:fld id="{A4408082-8E70-420A-8C27-D13C9DA53DC1}" type="slidenum">
              <a:rPr lang="en-US" smtClean="0"/>
              <a:t>12</a:t>
            </a:fld>
            <a:endParaRPr lang="en-US"/>
          </a:p>
        </p:txBody>
      </p:sp>
    </p:spTree>
    <p:extLst>
      <p:ext uri="{BB962C8B-B14F-4D97-AF65-F5344CB8AC3E}">
        <p14:creationId xmlns:p14="http://schemas.microsoft.com/office/powerpoint/2010/main" val="332586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11F5FCB3-9AF1-4CB5-9C6F-C3F77FAD353F}" type="datetimeFigureOut">
              <a:rPr lang="ro-RO" smtClean="0"/>
              <a:t>11.11.2021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352059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1F5FCB3-9AF1-4CB5-9C6F-C3F77FAD353F}" type="datetimeFigureOut">
              <a:rPr lang="ro-RO" smtClean="0"/>
              <a:t>11.11.2021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8996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1F5FCB3-9AF1-4CB5-9C6F-C3F77FAD353F}" type="datetimeFigureOut">
              <a:rPr lang="ro-RO" smtClean="0"/>
              <a:t>11.11.2021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113951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1F5FCB3-9AF1-4CB5-9C6F-C3F77FAD353F}" type="datetimeFigureOut">
              <a:rPr lang="ro-RO" smtClean="0"/>
              <a:t>11.11.2021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201972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F5FCB3-9AF1-4CB5-9C6F-C3F77FAD353F}" type="datetimeFigureOut">
              <a:rPr lang="ro-RO" smtClean="0"/>
              <a:t>11.11.2021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293692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1F5FCB3-9AF1-4CB5-9C6F-C3F77FAD353F}" type="datetimeFigureOut">
              <a:rPr lang="ro-RO" smtClean="0"/>
              <a:t>11.11.2021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193087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1F5FCB3-9AF1-4CB5-9C6F-C3F77FAD353F}" type="datetimeFigureOut">
              <a:rPr lang="ro-RO" smtClean="0"/>
              <a:t>11.11.2021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2413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1F5FCB3-9AF1-4CB5-9C6F-C3F77FAD353F}" type="datetimeFigureOut">
              <a:rPr lang="ro-RO" smtClean="0"/>
              <a:t>11.11.2021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19409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5FCB3-9AF1-4CB5-9C6F-C3F77FAD353F}" type="datetimeFigureOut">
              <a:rPr lang="ro-RO" smtClean="0"/>
              <a:t>11.11.2021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211471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5FCB3-9AF1-4CB5-9C6F-C3F77FAD353F}" type="datetimeFigureOut">
              <a:rPr lang="ro-RO" smtClean="0"/>
              <a:t>11.11.2021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341238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5FCB3-9AF1-4CB5-9C6F-C3F77FAD353F}" type="datetimeFigureOut">
              <a:rPr lang="ro-RO" smtClean="0"/>
              <a:t>11.11.2021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CE60961-C4B5-4FCE-90FF-7FBD4638AFD7}" type="slidenum">
              <a:rPr lang="ro-RO" smtClean="0"/>
              <a:t>‹#›</a:t>
            </a:fld>
            <a:endParaRPr lang="ro-RO"/>
          </a:p>
        </p:txBody>
      </p:sp>
    </p:spTree>
    <p:extLst>
      <p:ext uri="{BB962C8B-B14F-4D97-AF65-F5344CB8AC3E}">
        <p14:creationId xmlns:p14="http://schemas.microsoft.com/office/powerpoint/2010/main" val="28773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5FCB3-9AF1-4CB5-9C6F-C3F77FAD353F}" type="datetimeFigureOut">
              <a:rPr lang="ro-RO" smtClean="0"/>
              <a:t>11.11.2021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60961-C4B5-4FCE-90FF-7FBD4638AFD7}" type="slidenum">
              <a:rPr lang="ro-RO" smtClean="0"/>
              <a:t>‹#›</a:t>
            </a:fld>
            <a:endParaRPr lang="ro-RO"/>
          </a:p>
        </p:txBody>
      </p:sp>
    </p:spTree>
    <p:extLst>
      <p:ext uri="{BB962C8B-B14F-4D97-AF65-F5344CB8AC3E}">
        <p14:creationId xmlns:p14="http://schemas.microsoft.com/office/powerpoint/2010/main" val="113727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9505"/>
            <a:ext cx="3745173" cy="981075"/>
          </a:xfrm>
          <a:prstGeom prst="rect">
            <a:avLst/>
          </a:prstGeom>
          <a:noFill/>
          <a:ln>
            <a:noFill/>
          </a:ln>
        </p:spPr>
      </p:pic>
      <p:pic>
        <p:nvPicPr>
          <p:cNvPr id="3" name="Picture 2" descr="C:\Users\ben\Documents\Holban 2019-2020\MADE FOR EUROPE\europe on 7 hills Turkey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9551" y="189504"/>
            <a:ext cx="1001097" cy="981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3540" y="222841"/>
            <a:ext cx="2009775" cy="914400"/>
          </a:xfrm>
          <a:prstGeom prst="rect">
            <a:avLst/>
          </a:prstGeom>
          <a:noFill/>
          <a:ln>
            <a:noFill/>
          </a:ln>
        </p:spPr>
      </p:pic>
      <p:sp>
        <p:nvSpPr>
          <p:cNvPr id="4" name="Rectangle 3"/>
          <p:cNvSpPr/>
          <p:nvPr/>
        </p:nvSpPr>
        <p:spPr>
          <a:xfrm>
            <a:off x="611560" y="1700808"/>
            <a:ext cx="8424936" cy="5003870"/>
          </a:xfrm>
          <a:prstGeom prst="rect">
            <a:avLst/>
          </a:prstGeom>
        </p:spPr>
        <p:txBody>
          <a:bodyPr wrap="square">
            <a:spAutoFit/>
          </a:bodyPr>
          <a:lstStyle/>
          <a:p>
            <a:pPr marL="12700" marR="5080" algn="ctr">
              <a:lnSpc>
                <a:spcPct val="100600"/>
              </a:lnSpc>
            </a:pPr>
            <a:r>
              <a:rPr lang="en-US" sz="4400" b="1" spc="-5" dirty="0" smtClean="0">
                <a:solidFill>
                  <a:srgbClr val="3535A1"/>
                </a:solidFill>
                <a:latin typeface="Times New Roman"/>
                <a:cs typeface="Times New Roman"/>
              </a:rPr>
              <a:t>Europe </a:t>
            </a:r>
            <a:r>
              <a:rPr lang="en-US" sz="4400" b="1" spc="-5" dirty="0">
                <a:solidFill>
                  <a:srgbClr val="3535A1"/>
                </a:solidFill>
                <a:latin typeface="Times New Roman"/>
                <a:cs typeface="Times New Roman"/>
              </a:rPr>
              <a:t>on seven </a:t>
            </a:r>
            <a:r>
              <a:rPr lang="en-US" sz="4400" b="1" spc="-5" dirty="0" smtClean="0">
                <a:solidFill>
                  <a:srgbClr val="3535A1"/>
                </a:solidFill>
                <a:latin typeface="Times New Roman"/>
                <a:cs typeface="Times New Roman"/>
              </a:rPr>
              <a:t>hill</a:t>
            </a:r>
            <a:endParaRPr lang="ro-RO" sz="4400" b="1" spc="-5" dirty="0" smtClean="0">
              <a:solidFill>
                <a:srgbClr val="3535A1"/>
              </a:solidFill>
              <a:latin typeface="Times New Roman"/>
              <a:cs typeface="Times New Roman"/>
            </a:endParaRPr>
          </a:p>
          <a:p>
            <a:pPr marL="12700" marR="5080" algn="ctr">
              <a:lnSpc>
                <a:spcPct val="100600"/>
              </a:lnSpc>
            </a:pPr>
            <a:r>
              <a:rPr lang="en-US" sz="2000" b="1" dirty="0">
                <a:solidFill>
                  <a:srgbClr val="26282A"/>
                </a:solidFill>
                <a:latin typeface="Times New Roman" panose="02020603050405020304" pitchFamily="18" charset="0"/>
              </a:rPr>
              <a:t>ID </a:t>
            </a:r>
            <a:r>
              <a:rPr lang="ro-RO" sz="2000" b="1" dirty="0">
                <a:solidFill>
                  <a:srgbClr val="26282A"/>
                </a:solidFill>
                <a:latin typeface="Times New Roman" panose="02020603050405020304" pitchFamily="18" charset="0"/>
              </a:rPr>
              <a:t>: </a:t>
            </a:r>
            <a:r>
              <a:rPr lang="ro-RO" sz="2000" b="1" dirty="0" smtClean="0">
                <a:solidFill>
                  <a:srgbClr val="26282A"/>
                </a:solidFill>
                <a:latin typeface="Times New Roman" panose="02020603050405020304" pitchFamily="18" charset="0"/>
              </a:rPr>
              <a:t>2018-1-RO01-KA229-049484</a:t>
            </a:r>
          </a:p>
          <a:p>
            <a:pPr marL="12700" marR="5080" algn="ctr">
              <a:lnSpc>
                <a:spcPct val="100600"/>
              </a:lnSpc>
            </a:pPr>
            <a:endParaRPr lang="ro-RO" sz="2000" b="1" spc="-10" dirty="0">
              <a:solidFill>
                <a:srgbClr val="26282A"/>
              </a:solidFill>
              <a:latin typeface="Times New Roman" panose="02020603050405020304" pitchFamily="18" charset="0"/>
              <a:cs typeface="Times New Roman"/>
            </a:endParaRPr>
          </a:p>
          <a:p>
            <a:pPr marL="12700" marR="5080" algn="ctr">
              <a:lnSpc>
                <a:spcPct val="100600"/>
              </a:lnSpc>
            </a:pPr>
            <a:endParaRPr lang="ro-RO" sz="3200" b="1" spc="-10" dirty="0" smtClean="0">
              <a:solidFill>
                <a:srgbClr val="26282A"/>
              </a:solidFill>
              <a:latin typeface="Times New Roman" panose="02020603050405020304" pitchFamily="18" charset="0"/>
              <a:cs typeface="Times New Roman"/>
            </a:endParaRPr>
          </a:p>
          <a:p>
            <a:pPr marL="12700" marR="5080" algn="ctr">
              <a:lnSpc>
                <a:spcPct val="100600"/>
              </a:lnSpc>
            </a:pPr>
            <a:r>
              <a:rPr lang="ro-RO" sz="2000" b="1" spc="-10" dirty="0" smtClean="0">
                <a:solidFill>
                  <a:srgbClr val="26282A"/>
                </a:solidFill>
                <a:latin typeface="Times New Roman" panose="02020603050405020304" pitchFamily="18" charset="0"/>
                <a:cs typeface="Times New Roman"/>
              </a:rPr>
              <a:t> </a:t>
            </a:r>
            <a:r>
              <a:rPr lang="ro-RO" sz="4000" b="1" dirty="0" smtClean="0">
                <a:latin typeface="Arial Black" panose="020B0A04020102020204" pitchFamily="34" charset="0"/>
              </a:rPr>
              <a:t>O</a:t>
            </a:r>
            <a:r>
              <a:rPr lang="ro-RO" sz="4000" b="1" dirty="0" smtClean="0">
                <a:latin typeface="Arial Black" panose="020B0A04020102020204" pitchFamily="34" charset="0"/>
              </a:rPr>
              <a:t>priți violența școlară</a:t>
            </a:r>
            <a:r>
              <a:rPr lang="ro-RO" sz="4000" b="1" dirty="0" smtClean="0">
                <a:latin typeface="Arial Black" panose="020B0A04020102020204" pitchFamily="34" charset="0"/>
              </a:rPr>
              <a:t>!</a:t>
            </a:r>
            <a:endParaRPr lang="ro-RO" sz="4000" b="1" dirty="0" smtClean="0">
              <a:latin typeface="Arial Black" panose="020B0A04020102020204" pitchFamily="34" charset="0"/>
            </a:endParaRPr>
          </a:p>
          <a:p>
            <a:pPr marL="12700" marR="5080" algn="ctr">
              <a:lnSpc>
                <a:spcPct val="100600"/>
              </a:lnSpc>
            </a:pPr>
            <a:endParaRPr lang="ro-RO" sz="4000" b="1" dirty="0">
              <a:latin typeface="Arial Black" panose="020B0A04020102020204" pitchFamily="34" charset="0"/>
            </a:endParaRPr>
          </a:p>
          <a:p>
            <a:pPr marL="12700" marR="5080" algn="ctr">
              <a:lnSpc>
                <a:spcPct val="100600"/>
              </a:lnSpc>
            </a:pPr>
            <a:endParaRPr lang="ro-RO" sz="4000" b="1" dirty="0" smtClean="0">
              <a:latin typeface="Arial Black" panose="020B0A04020102020204" pitchFamily="34" charset="0"/>
            </a:endParaRPr>
          </a:p>
          <a:p>
            <a:pPr marL="12700" marR="5080" algn="ctr">
              <a:lnSpc>
                <a:spcPct val="100600"/>
              </a:lnSpc>
            </a:pPr>
            <a:endParaRPr lang="ro-RO" sz="4000" b="1" dirty="0">
              <a:latin typeface="Arial Black" panose="020B0A04020102020204" pitchFamily="34" charset="0"/>
            </a:endParaRPr>
          </a:p>
          <a:p>
            <a:pPr marL="12700" marR="5080" algn="ctr">
              <a:lnSpc>
                <a:spcPct val="100600"/>
              </a:lnSpc>
            </a:pPr>
            <a:r>
              <a:rPr lang="ro-RO" sz="4000" b="1" dirty="0" smtClean="0">
                <a:latin typeface="Arial Black" panose="020B0A04020102020204" pitchFamily="34" charset="0"/>
              </a:rPr>
              <a:t> </a:t>
            </a:r>
            <a:endParaRPr lang="en-US" sz="4000" b="1" spc="-10" dirty="0">
              <a:solidFill>
                <a:srgbClr val="3535A1"/>
              </a:solidFill>
              <a:latin typeface="Arial Black" panose="020B0A04020102020204" pitchFamily="34" charset="0"/>
              <a:cs typeface="Times New Roman"/>
            </a:endParaRPr>
          </a:p>
        </p:txBody>
      </p:sp>
      <p:pic>
        <p:nvPicPr>
          <p:cNvPr id="7" name="Picture 6"/>
          <p:cNvPicPr>
            <a:picLocks noChangeAspect="1"/>
          </p:cNvPicPr>
          <p:nvPr/>
        </p:nvPicPr>
        <p:blipFill rotWithShape="1">
          <a:blip r:embed="rId5"/>
          <a:srcRect t="15482" b="15718"/>
          <a:stretch/>
        </p:blipFill>
        <p:spPr>
          <a:xfrm>
            <a:off x="821027" y="5092503"/>
            <a:ext cx="1227251" cy="844349"/>
          </a:xfrm>
          <a:prstGeom prst="rect">
            <a:avLst/>
          </a:prstGeom>
        </p:spPr>
      </p:pic>
      <p:pic>
        <p:nvPicPr>
          <p:cNvPr id="8" name="Picture 7"/>
          <p:cNvPicPr>
            <a:picLocks noChangeAspect="1"/>
          </p:cNvPicPr>
          <p:nvPr/>
        </p:nvPicPr>
        <p:blipFill>
          <a:blip r:embed="rId6"/>
          <a:stretch>
            <a:fillRect/>
          </a:stretch>
        </p:blipFill>
        <p:spPr>
          <a:xfrm>
            <a:off x="2659695" y="5092503"/>
            <a:ext cx="1237878" cy="825252"/>
          </a:xfrm>
          <a:prstGeom prst="rect">
            <a:avLst/>
          </a:prstGeom>
        </p:spPr>
      </p:pic>
      <p:pic>
        <p:nvPicPr>
          <p:cNvPr id="9" name="Picture 4" descr="Imagini pentru steagul italie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099" y="5062978"/>
            <a:ext cx="1381296" cy="861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ini pentru steagul turcie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7020272" y="5111600"/>
            <a:ext cx="1238187" cy="8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68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512" y="260648"/>
            <a:ext cx="8640960" cy="6408712"/>
            <a:chOff x="299526" y="620687"/>
            <a:chExt cx="8088898" cy="6066673"/>
          </a:xfrm>
        </p:grpSpPr>
        <p:pic>
          <p:nvPicPr>
            <p:cNvPr id="5122" name="Picture 2" descr="C:\Users\Cristian\Desktop\Violenta\postere\IMG_20200227_1229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526" y="620687"/>
              <a:ext cx="8088898" cy="6066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1052736"/>
              <a:ext cx="720080" cy="369332"/>
            </a:xfrm>
            <a:prstGeom prst="rect">
              <a:avLst/>
            </a:prstGeom>
            <a:noFill/>
          </p:spPr>
          <p:txBody>
            <a:bodyPr wrap="square" rtlCol="0">
              <a:spAutoFit/>
            </a:bodyPr>
            <a:lstStyle/>
            <a:p>
              <a:pPr algn="ctr"/>
              <a:r>
                <a:rPr lang="ro-RO" dirty="0"/>
                <a:t>5</a:t>
              </a:r>
            </a:p>
          </p:txBody>
        </p:sp>
      </p:grpSp>
    </p:spTree>
    <p:extLst>
      <p:ext uri="{BB962C8B-B14F-4D97-AF65-F5344CB8AC3E}">
        <p14:creationId xmlns:p14="http://schemas.microsoft.com/office/powerpoint/2010/main" val="284382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551837"/>
            <a:ext cx="7200800" cy="2677656"/>
          </a:xfrm>
          <a:prstGeom prst="rect">
            <a:avLst/>
          </a:prstGeom>
        </p:spPr>
        <p:txBody>
          <a:bodyPr wrap="square">
            <a:spAutoFit/>
          </a:bodyPr>
          <a:lstStyle/>
          <a:p>
            <a:r>
              <a:rPr lang="ro-RO" sz="2400" b="1" dirty="0"/>
              <a:t>STOP </a:t>
            </a:r>
            <a:r>
              <a:rPr lang="ro-RO" sz="2400" b="1" dirty="0" smtClean="0"/>
              <a:t>VIOLENCE</a:t>
            </a:r>
          </a:p>
          <a:p>
            <a:endParaRPr lang="en-US" sz="2400" dirty="0"/>
          </a:p>
          <a:p>
            <a:r>
              <a:rPr lang="ro-RO" sz="2400" dirty="0"/>
              <a:t>Mâinile/palmele deschis semnifică  oprirea violenței , adică spun STOP tuturor formelor de violență</a:t>
            </a:r>
            <a:r>
              <a:rPr lang="ro-RO" sz="2400" dirty="0" smtClean="0"/>
              <a:t>.</a:t>
            </a:r>
          </a:p>
          <a:p>
            <a:endParaRPr lang="en-US" sz="2400" dirty="0"/>
          </a:p>
          <a:p>
            <a:r>
              <a:rPr lang="ro-RO" sz="2400" dirty="0"/>
              <a:t>Picăturile albastre sunt lacrimile care apar întotdeauna când apare violența. </a:t>
            </a:r>
            <a:endParaRPr lang="en-US" sz="2400" dirty="0"/>
          </a:p>
        </p:txBody>
      </p:sp>
    </p:spTree>
    <p:extLst>
      <p:ext uri="{BB962C8B-B14F-4D97-AF65-F5344CB8AC3E}">
        <p14:creationId xmlns:p14="http://schemas.microsoft.com/office/powerpoint/2010/main" val="100783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n\Documents\Holban 2019-2020\ISTANBUL\Activitate antiviolenta\CNV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977684" cy="26369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n\Documents\Holban 2019-2020\ISTANBUL\Activitate antiviolenta\CNV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60648"/>
            <a:ext cx="32403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en\Documents\Holban 2019-2020\ISTANBUL\Activitate antiviolenta\CNV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16632"/>
            <a:ext cx="216024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en\Documents\Holban 2019-2020\ISTANBUL\Activitate antiviolenta\CNV4.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069" y="3789040"/>
            <a:ext cx="1903660" cy="25382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en\Documents\Holban 2019-2020\ISTANBUL\Activitate antiviolenta\CNV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7898" y="3428999"/>
            <a:ext cx="2173690" cy="2898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29204" y="4878125"/>
            <a:ext cx="4068694" cy="1384995"/>
          </a:xfrm>
          <a:prstGeom prst="rect">
            <a:avLst/>
          </a:prstGeom>
        </p:spPr>
        <p:txBody>
          <a:bodyPr wrap="square">
            <a:spAutoFit/>
          </a:bodyPr>
          <a:lstStyle/>
          <a:p>
            <a:pPr algn="ctr"/>
            <a:r>
              <a:rPr lang="ro-RO" sz="2800" dirty="0" smtClean="0">
                <a:latin typeface="Arial Black" panose="020B0A04020102020204" pitchFamily="34" charset="0"/>
              </a:rPr>
              <a:t>Postere realizate cu ajutorul aplicației CANVA</a:t>
            </a:r>
            <a:endParaRPr lang="en-US" sz="2800" dirty="0">
              <a:latin typeface="Arial Black" panose="020B0A04020102020204" pitchFamily="34" charset="0"/>
            </a:endParaRPr>
          </a:p>
        </p:txBody>
      </p:sp>
    </p:spTree>
    <p:extLst>
      <p:ext uri="{BB962C8B-B14F-4D97-AF65-F5344CB8AC3E}">
        <p14:creationId xmlns:p14="http://schemas.microsoft.com/office/powerpoint/2010/main" val="214667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ristian\Desktop\Violenta\poster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18122"/>
            <a:ext cx="8712968" cy="5675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5661" y="717055"/>
            <a:ext cx="769225" cy="369332"/>
          </a:xfrm>
          <a:prstGeom prst="rect">
            <a:avLst/>
          </a:prstGeom>
          <a:noFill/>
        </p:spPr>
        <p:txBody>
          <a:bodyPr wrap="square" rtlCol="0">
            <a:spAutoFit/>
          </a:bodyPr>
          <a:lstStyle/>
          <a:p>
            <a:pPr algn="ctr"/>
            <a:r>
              <a:rPr lang="ro-RO" dirty="0" smtClean="0"/>
              <a:t>6</a:t>
            </a:r>
            <a:endParaRPr lang="ro-RO" dirty="0"/>
          </a:p>
        </p:txBody>
      </p:sp>
    </p:spTree>
    <p:extLst>
      <p:ext uri="{BB962C8B-B14F-4D97-AF65-F5344CB8AC3E}">
        <p14:creationId xmlns:p14="http://schemas.microsoft.com/office/powerpoint/2010/main" val="310491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89844"/>
            <a:ext cx="8064896" cy="5632311"/>
          </a:xfrm>
          <a:prstGeom prst="rect">
            <a:avLst/>
          </a:prstGeom>
        </p:spPr>
        <p:txBody>
          <a:bodyPr wrap="square">
            <a:spAutoFit/>
          </a:bodyPr>
          <a:lstStyle/>
          <a:p>
            <a:r>
              <a:rPr lang="ro-RO" b="1" dirty="0" smtClean="0"/>
              <a:t> </a:t>
            </a:r>
            <a:r>
              <a:rPr lang="ro-RO" sz="2400" b="1" dirty="0"/>
              <a:t>Harta mentală a violenței școlare </a:t>
            </a:r>
            <a:r>
              <a:rPr lang="ro-RO" sz="2400" dirty="0"/>
              <a:t>ne-a ajutat să descoperim:</a:t>
            </a:r>
            <a:endParaRPr lang="en-US" sz="2400" dirty="0"/>
          </a:p>
          <a:p>
            <a:r>
              <a:rPr lang="ro-RO" sz="2400" dirty="0"/>
              <a:t>- care sunt formele violenței,</a:t>
            </a:r>
            <a:endParaRPr lang="en-US" sz="2400" dirty="0"/>
          </a:p>
          <a:p>
            <a:r>
              <a:rPr lang="ro-RO" sz="2400" dirty="0"/>
              <a:t>- care sunt cauzele violenței</a:t>
            </a:r>
            <a:endParaRPr lang="en-US" sz="2400" dirty="0"/>
          </a:p>
          <a:p>
            <a:r>
              <a:rPr lang="ro-RO" sz="2400" dirty="0"/>
              <a:t>- persoanele/actorii implicați într-o faptă de violență</a:t>
            </a:r>
            <a:endParaRPr lang="en-US" sz="2400" dirty="0"/>
          </a:p>
          <a:p>
            <a:r>
              <a:rPr lang="ro-RO" sz="2400" dirty="0"/>
              <a:t>- metode de oprire a violenței</a:t>
            </a:r>
            <a:endParaRPr lang="en-US" sz="2400" dirty="0"/>
          </a:p>
          <a:p>
            <a:pPr marL="342900" indent="-342900">
              <a:buFontTx/>
              <a:buChar char="-"/>
            </a:pPr>
            <a:r>
              <a:rPr lang="ro-RO" sz="2400" dirty="0" smtClean="0"/>
              <a:t>instituții </a:t>
            </a:r>
            <a:r>
              <a:rPr lang="ro-RO" sz="2400" dirty="0"/>
              <a:t>ce pot fi implicate în oprirea </a:t>
            </a:r>
            <a:r>
              <a:rPr lang="ro-RO" sz="2400" dirty="0" smtClean="0"/>
              <a:t>violenței</a:t>
            </a:r>
          </a:p>
          <a:p>
            <a:pPr marL="342900" indent="-342900">
              <a:buFontTx/>
              <a:buChar char="-"/>
            </a:pPr>
            <a:endParaRPr lang="en-US" sz="2400" dirty="0"/>
          </a:p>
          <a:p>
            <a:r>
              <a:rPr lang="ro-RO" sz="2400" dirty="0"/>
              <a:t>Prin realizarea acestui poster dorim să subliniem că  violența școlară este un fenomen complex, având implicări psihologice, sociale, culturale si economice. </a:t>
            </a:r>
            <a:endParaRPr lang="ro-RO" sz="2400" dirty="0" smtClean="0"/>
          </a:p>
          <a:p>
            <a:endParaRPr lang="en-US" sz="2400" dirty="0"/>
          </a:p>
          <a:p>
            <a:r>
              <a:rPr lang="ro-RO" sz="2400" dirty="0"/>
              <a:t>Conștientizarea formelor și dimensiunilor violenței școlare în rândul nostru, al elevilor  reprezintă un prim pas pentru prevenirea și combaterea acestui fenomen din cadrul tuturor școlilor europene.</a:t>
            </a:r>
            <a:endParaRPr lang="en-US" sz="2400" dirty="0"/>
          </a:p>
        </p:txBody>
      </p:sp>
    </p:spTree>
    <p:extLst>
      <p:ext uri="{BB962C8B-B14F-4D97-AF65-F5344CB8AC3E}">
        <p14:creationId xmlns:p14="http://schemas.microsoft.com/office/powerpoint/2010/main" val="111746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520" y="332656"/>
            <a:ext cx="8280920" cy="6192688"/>
            <a:chOff x="899592" y="1052736"/>
            <a:chExt cx="6696744" cy="5022558"/>
          </a:xfrm>
        </p:grpSpPr>
        <p:pic>
          <p:nvPicPr>
            <p:cNvPr id="1026" name="Picture 2" descr="C:\Users\Cristian\Desktop\Violenta\poste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052736"/>
              <a:ext cx="6696744" cy="50225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052736"/>
              <a:ext cx="720080" cy="369332"/>
            </a:xfrm>
            <a:prstGeom prst="rect">
              <a:avLst/>
            </a:prstGeom>
            <a:noFill/>
          </p:spPr>
          <p:txBody>
            <a:bodyPr wrap="square" rtlCol="0">
              <a:spAutoFit/>
            </a:bodyPr>
            <a:lstStyle/>
            <a:p>
              <a:pPr algn="ctr"/>
              <a:r>
                <a:rPr lang="ro-RO" dirty="0" smtClean="0"/>
                <a:t>1</a:t>
              </a:r>
              <a:endParaRPr lang="ro-RO" dirty="0"/>
            </a:p>
          </p:txBody>
        </p:sp>
      </p:grpSp>
    </p:spTree>
    <p:extLst>
      <p:ext uri="{BB962C8B-B14F-4D97-AF65-F5344CB8AC3E}">
        <p14:creationId xmlns:p14="http://schemas.microsoft.com/office/powerpoint/2010/main" val="102953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208912" cy="4524315"/>
          </a:xfrm>
          <a:prstGeom prst="rect">
            <a:avLst/>
          </a:prstGeom>
        </p:spPr>
        <p:txBody>
          <a:bodyPr wrap="square">
            <a:spAutoFit/>
          </a:bodyPr>
          <a:lstStyle/>
          <a:p>
            <a:pPr lvl="0"/>
            <a:r>
              <a:rPr lang="en-US" sz="2400" b="1" dirty="0"/>
              <a:t>STOP </a:t>
            </a:r>
            <a:r>
              <a:rPr lang="en-US" sz="2400" b="1" dirty="0" err="1"/>
              <a:t>Violen</a:t>
            </a:r>
            <a:r>
              <a:rPr lang="ro-RO" sz="2400" b="1" dirty="0" smtClean="0"/>
              <a:t>ței – interpretare poster</a:t>
            </a:r>
            <a:endParaRPr lang="en-US" sz="2400" dirty="0"/>
          </a:p>
          <a:p>
            <a:r>
              <a:rPr lang="ro-RO" sz="2400" dirty="0"/>
              <a:t>În acest poster, casa reprezintă școala și pe ușa ei am scris că sunt interzise în școala </a:t>
            </a:r>
            <a:r>
              <a:rPr lang="ro-RO" sz="2400" dirty="0"/>
              <a:t> </a:t>
            </a:r>
            <a:r>
              <a:rPr lang="ro-RO" sz="2400" dirty="0" smtClean="0"/>
              <a:t>injuriile</a:t>
            </a:r>
            <a:r>
              <a:rPr lang="ro-RO" sz="2400" dirty="0"/>
              <a:t>, ura, țipetele, agresivitatea </a:t>
            </a:r>
            <a:r>
              <a:rPr lang="ro-RO" sz="2400" dirty="0" smtClean="0"/>
              <a:t>fizică</a:t>
            </a:r>
          </a:p>
          <a:p>
            <a:endParaRPr lang="en-US" sz="2400" dirty="0"/>
          </a:p>
          <a:p>
            <a:r>
              <a:rPr lang="ro-RO" sz="2400" dirty="0"/>
              <a:t>,,Violența este arma celor slabi” – prin acest îndemn, noi am evidențiat faptul că violența este folosită de persoanele care nu își pot stăpâni impulsurile, firea. Pentru ei argumentul de convingere a celorlalți este pumnul strâns(semnifică violență, lovire, agresivitate), modalitate cu care noi nu suntem de acord.</a:t>
            </a:r>
            <a:endParaRPr lang="en-US" sz="2400" dirty="0"/>
          </a:p>
          <a:p>
            <a:endParaRPr lang="en-US" sz="2400" dirty="0"/>
          </a:p>
          <a:p>
            <a:r>
              <a:rPr lang="ro-RO" sz="2400" dirty="0"/>
              <a:t>Mâna pe care scrie  PACE simbolizează ideea de armonie, de unitatea între elevi.</a:t>
            </a:r>
            <a:endParaRPr lang="en-US" sz="2400" dirty="0"/>
          </a:p>
        </p:txBody>
      </p:sp>
    </p:spTree>
    <p:extLst>
      <p:ext uri="{BB962C8B-B14F-4D97-AF65-F5344CB8AC3E}">
        <p14:creationId xmlns:p14="http://schemas.microsoft.com/office/powerpoint/2010/main" val="209126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332656"/>
            <a:ext cx="8409540" cy="5760640"/>
            <a:chOff x="251520" y="332656"/>
            <a:chExt cx="8409540" cy="5760640"/>
          </a:xfrm>
        </p:grpSpPr>
        <p:pic>
          <p:nvPicPr>
            <p:cNvPr id="3" name="Picture 2" descr="C:\Users\Cristian\Desktop\Violenta\poster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409540"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7789" y="365919"/>
              <a:ext cx="720080" cy="369332"/>
            </a:xfrm>
            <a:prstGeom prst="rect">
              <a:avLst/>
            </a:prstGeom>
            <a:noFill/>
          </p:spPr>
          <p:txBody>
            <a:bodyPr wrap="square" rtlCol="0">
              <a:spAutoFit/>
            </a:bodyPr>
            <a:lstStyle/>
            <a:p>
              <a:pPr algn="ctr"/>
              <a:r>
                <a:rPr lang="ro-RO" dirty="0" smtClean="0"/>
                <a:t>2</a:t>
              </a:r>
              <a:endParaRPr lang="ro-RO" dirty="0"/>
            </a:p>
          </p:txBody>
        </p:sp>
      </p:grpSp>
    </p:spTree>
    <p:extLst>
      <p:ext uri="{BB962C8B-B14F-4D97-AF65-F5344CB8AC3E}">
        <p14:creationId xmlns:p14="http://schemas.microsoft.com/office/powerpoint/2010/main" val="26752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35846"/>
            <a:ext cx="7560840" cy="6247864"/>
          </a:xfrm>
          <a:prstGeom prst="rect">
            <a:avLst/>
          </a:prstGeom>
        </p:spPr>
        <p:txBody>
          <a:bodyPr wrap="square">
            <a:spAutoFit/>
          </a:bodyPr>
          <a:lstStyle/>
          <a:p>
            <a:r>
              <a:rPr lang="ro-RO" sz="2000" b="1" dirty="0"/>
              <a:t>Violența nu este o soluție</a:t>
            </a:r>
            <a:r>
              <a:rPr lang="ro-RO" sz="2000" b="1" dirty="0" smtClean="0"/>
              <a:t>!</a:t>
            </a:r>
          </a:p>
          <a:p>
            <a:endParaRPr lang="en-US" sz="2000" dirty="0"/>
          </a:p>
          <a:p>
            <a:r>
              <a:rPr lang="ro-RO" sz="2000" dirty="0"/>
              <a:t>Am evidențiat prevenirea violenței prin realizarea unui desen în care un arbore este împărțit în două </a:t>
            </a:r>
            <a:r>
              <a:rPr lang="en-US" sz="2000" dirty="0" err="1" smtClean="0"/>
              <a:t>jum</a:t>
            </a:r>
            <a:r>
              <a:rPr lang="ro-RO" sz="2000" dirty="0" smtClean="0"/>
              <a:t>ătăți</a:t>
            </a:r>
            <a:r>
              <a:rPr lang="ro-RO" sz="2000" dirty="0" smtClean="0"/>
              <a:t>:</a:t>
            </a:r>
          </a:p>
          <a:p>
            <a:endParaRPr lang="ro-RO" sz="2000" dirty="0" smtClean="0"/>
          </a:p>
          <a:p>
            <a:r>
              <a:rPr lang="ro-RO" sz="2000" dirty="0"/>
              <a:t>-</a:t>
            </a:r>
            <a:r>
              <a:rPr lang="ro-RO" sz="2000" dirty="0" smtClean="0"/>
              <a:t>  Partea </a:t>
            </a:r>
            <a:r>
              <a:rPr lang="ro-RO" sz="2000" dirty="0"/>
              <a:t>dreaptă este tulpina și crengile viu colorate </a:t>
            </a:r>
            <a:r>
              <a:rPr lang="ro-RO" sz="2000" dirty="0" smtClean="0"/>
              <a:t>reprezintă </a:t>
            </a:r>
            <a:r>
              <a:rPr lang="ro-RO" sz="2000" dirty="0"/>
              <a:t>iubirea, pacea, respectul, înțelegerea, colectivul unit, fericire, zâmbete, amintiri plăcute, ,, o lume mai bună” în care dragostea este simbolizată prin inimă.</a:t>
            </a:r>
            <a:endParaRPr lang="en-US" sz="2000" dirty="0"/>
          </a:p>
          <a:p>
            <a:pPr marL="342900" indent="-342900">
              <a:buFontTx/>
              <a:buChar char="-"/>
            </a:pPr>
            <a:r>
              <a:rPr lang="ro-RO" sz="2000" dirty="0" smtClean="0"/>
              <a:t>Partea </a:t>
            </a:r>
            <a:r>
              <a:rPr lang="ro-RO" sz="2000" dirty="0"/>
              <a:t>stângă </a:t>
            </a:r>
            <a:r>
              <a:rPr lang="ro-RO" sz="2000" dirty="0" smtClean="0"/>
              <a:t>unicoloră (</a:t>
            </a:r>
            <a:r>
              <a:rPr lang="ro-RO" sz="2000" dirty="0"/>
              <a:t>negru) reprezintă suferința, ura, abuzul, agresiunile fizice, conflictele, rasismul, intoleranța, disprețul în </a:t>
            </a:r>
            <a:r>
              <a:rPr lang="ro-RO" sz="2000" dirty="0" smtClean="0"/>
              <a:t>general.</a:t>
            </a:r>
          </a:p>
          <a:p>
            <a:r>
              <a:rPr lang="ro-RO" sz="2000" dirty="0" smtClean="0"/>
              <a:t> </a:t>
            </a:r>
            <a:endParaRPr lang="ro-RO" sz="2000" dirty="0" smtClean="0"/>
          </a:p>
          <a:p>
            <a:r>
              <a:rPr lang="ro-RO" sz="2000" dirty="0" smtClean="0"/>
              <a:t>Violența </a:t>
            </a:r>
            <a:r>
              <a:rPr lang="ro-RO" sz="2000" dirty="0"/>
              <a:t>este simbolizată prin desenarea pumnului.</a:t>
            </a:r>
            <a:endParaRPr lang="en-US" sz="2000" dirty="0"/>
          </a:p>
          <a:p>
            <a:r>
              <a:rPr lang="ro-RO" sz="2000" dirty="0"/>
              <a:t>Mesajul posterului simbolizează cele două abordări contrare pe care elevii trebuie să le conștientizeze și să aleagă partea </a:t>
            </a:r>
            <a:r>
              <a:rPr lang="ro-RO" sz="2000" dirty="0" smtClean="0"/>
              <a:t>frumoasă/bună </a:t>
            </a:r>
            <a:r>
              <a:rPr lang="ro-RO" sz="2000" dirty="0"/>
              <a:t>a arborelui.</a:t>
            </a:r>
            <a:endParaRPr lang="en-US" sz="2000" dirty="0"/>
          </a:p>
          <a:p>
            <a:r>
              <a:rPr lang="ro-RO" sz="2000" dirty="0"/>
              <a:t>Observăm și roadele celor două părți ale arborelui prin chipuri umane, partea </a:t>
            </a:r>
            <a:r>
              <a:rPr lang="ro-RO" sz="2000" dirty="0" smtClean="0"/>
              <a:t>stângă/întunecată </a:t>
            </a:r>
            <a:r>
              <a:rPr lang="ro-RO" sz="2000" dirty="0"/>
              <a:t>reprezintă tristețea și suferința umană, iar în </a:t>
            </a:r>
            <a:r>
              <a:rPr lang="ro-RO" sz="2000" dirty="0" smtClean="0"/>
              <a:t>dreapta/cea colorată este surâsul </a:t>
            </a:r>
            <a:r>
              <a:rPr lang="ro-RO" sz="2000" dirty="0"/>
              <a:t>și fericirea.</a:t>
            </a:r>
            <a:endParaRPr lang="en-US" sz="2000" dirty="0"/>
          </a:p>
        </p:txBody>
      </p:sp>
    </p:spTree>
    <p:extLst>
      <p:ext uri="{BB962C8B-B14F-4D97-AF65-F5344CB8AC3E}">
        <p14:creationId xmlns:p14="http://schemas.microsoft.com/office/powerpoint/2010/main" val="180228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9700" y="188640"/>
            <a:ext cx="8324747" cy="6408712"/>
            <a:chOff x="279701" y="620688"/>
            <a:chExt cx="7812514" cy="5832648"/>
          </a:xfrm>
        </p:grpSpPr>
        <p:pic>
          <p:nvPicPr>
            <p:cNvPr id="3075" name="Picture 3" descr="C:\Users\Cristian\Desktop\Violenta\poster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01" y="620688"/>
              <a:ext cx="7812514" cy="58326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697754"/>
              <a:ext cx="720080" cy="369332"/>
            </a:xfrm>
            <a:prstGeom prst="rect">
              <a:avLst/>
            </a:prstGeom>
            <a:noFill/>
          </p:spPr>
          <p:txBody>
            <a:bodyPr wrap="square" rtlCol="0">
              <a:spAutoFit/>
            </a:bodyPr>
            <a:lstStyle/>
            <a:p>
              <a:pPr algn="ctr"/>
              <a:r>
                <a:rPr lang="ro-RO" dirty="0"/>
                <a:t>3</a:t>
              </a:r>
            </a:p>
          </p:txBody>
        </p:sp>
      </p:grpSp>
    </p:spTree>
    <p:extLst>
      <p:ext uri="{BB962C8B-B14F-4D97-AF65-F5344CB8AC3E}">
        <p14:creationId xmlns:p14="http://schemas.microsoft.com/office/powerpoint/2010/main" val="267405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720840"/>
            <a:ext cx="7344816" cy="4524315"/>
          </a:xfrm>
          <a:prstGeom prst="rect">
            <a:avLst/>
          </a:prstGeom>
        </p:spPr>
        <p:txBody>
          <a:bodyPr wrap="square">
            <a:spAutoFit/>
          </a:bodyPr>
          <a:lstStyle/>
          <a:p>
            <a:r>
              <a:rPr lang="ro-RO" sz="2400" b="1" dirty="0" smtClean="0"/>
              <a:t>STOP </a:t>
            </a:r>
            <a:r>
              <a:rPr lang="ro-RO" sz="2400" b="1" dirty="0"/>
              <a:t>VIOLENȚĂ</a:t>
            </a:r>
            <a:r>
              <a:rPr lang="ro-RO" sz="2400" b="1" dirty="0" smtClean="0"/>
              <a:t>!</a:t>
            </a:r>
          </a:p>
          <a:p>
            <a:endParaRPr lang="en-US" sz="2400" dirty="0"/>
          </a:p>
          <a:p>
            <a:r>
              <a:rPr lang="ro-RO" sz="2400" dirty="0"/>
              <a:t>În acest poster prevenirea violenței este realizată prin exprimarea trăirilor interioare contrare. Pe de o parte ura exprimată prin personajul ,,SUPREME” cu mesajul ,,Te urăsc!” și iubirea pusă în evidență de personajul ,,LOVE” cu mesajul ,,Te iubesc! Eu nu pot să urăsc</a:t>
            </a:r>
            <a:r>
              <a:rPr lang="ro-RO" sz="2400" dirty="0" smtClean="0"/>
              <a:t>!”.</a:t>
            </a:r>
          </a:p>
          <a:p>
            <a:endParaRPr lang="en-US" sz="2400" dirty="0"/>
          </a:p>
          <a:p>
            <a:r>
              <a:rPr lang="ro-RO" sz="2400" dirty="0"/>
              <a:t>Atunci când apare ura ca o barieră între cele două personaje, aceasta poate fi evitată prin propunerea unei soluții: ,,Când cineva îți ”dăruiește” ură, tu răspunde-i cu </a:t>
            </a:r>
            <a:r>
              <a:rPr lang="ro-RO" sz="2400" dirty="0" smtClean="0"/>
              <a:t>”iubire</a:t>
            </a:r>
            <a:r>
              <a:rPr lang="ro-RO" sz="2400" dirty="0"/>
              <a:t>”.</a:t>
            </a:r>
            <a:endParaRPr lang="en-US" sz="2400" dirty="0"/>
          </a:p>
        </p:txBody>
      </p:sp>
    </p:spTree>
    <p:extLst>
      <p:ext uri="{BB962C8B-B14F-4D97-AF65-F5344CB8AC3E}">
        <p14:creationId xmlns:p14="http://schemas.microsoft.com/office/powerpoint/2010/main" val="32165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5091" y="437844"/>
            <a:ext cx="8627157" cy="6069940"/>
            <a:chOff x="285091" y="437844"/>
            <a:chExt cx="8627157" cy="6069940"/>
          </a:xfrm>
        </p:grpSpPr>
        <p:pic>
          <p:nvPicPr>
            <p:cNvPr id="4098" name="Picture 2" descr="C:\Users\Cristian\Desktop\Violenta\poster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091" y="437844"/>
              <a:ext cx="8627157" cy="6069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82421"/>
              <a:ext cx="720080" cy="369332"/>
            </a:xfrm>
            <a:prstGeom prst="rect">
              <a:avLst/>
            </a:prstGeom>
            <a:noFill/>
          </p:spPr>
          <p:txBody>
            <a:bodyPr wrap="square" rtlCol="0">
              <a:spAutoFit/>
            </a:bodyPr>
            <a:lstStyle/>
            <a:p>
              <a:pPr algn="ctr"/>
              <a:r>
                <a:rPr lang="ro-RO" dirty="0" smtClean="0"/>
                <a:t>4</a:t>
              </a:r>
              <a:endParaRPr lang="ro-RO" dirty="0"/>
            </a:p>
          </p:txBody>
        </p:sp>
      </p:grpSp>
    </p:spTree>
    <p:extLst>
      <p:ext uri="{BB962C8B-B14F-4D97-AF65-F5344CB8AC3E}">
        <p14:creationId xmlns:p14="http://schemas.microsoft.com/office/powerpoint/2010/main" val="331582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4345"/>
            <a:ext cx="7992888" cy="6370975"/>
          </a:xfrm>
          <a:prstGeom prst="rect">
            <a:avLst/>
          </a:prstGeom>
        </p:spPr>
        <p:txBody>
          <a:bodyPr wrap="square">
            <a:spAutoFit/>
          </a:bodyPr>
          <a:lstStyle/>
          <a:p>
            <a:r>
              <a:rPr lang="ro-RO" sz="2400" b="1" dirty="0"/>
              <a:t>VIOLENȚA UCIDE SUFLETE</a:t>
            </a:r>
            <a:r>
              <a:rPr lang="ro-RO" sz="2400" b="1" dirty="0" smtClean="0"/>
              <a:t>!</a:t>
            </a:r>
          </a:p>
          <a:p>
            <a:endParaRPr lang="en-US" sz="2400" dirty="0"/>
          </a:p>
          <a:p>
            <a:r>
              <a:rPr lang="ro-RO" sz="2400" dirty="0"/>
              <a:t>Posterul subliniază impactul violenței asupra persoanei, prin atragerea atenției că rănirea, suferința poate apărea ca urmare a vorbelor urâte astfel afectând suflete.</a:t>
            </a:r>
            <a:endParaRPr lang="en-US" sz="2400" dirty="0"/>
          </a:p>
          <a:p>
            <a:r>
              <a:rPr lang="ro-RO" sz="2400" dirty="0"/>
              <a:t>În acest desen este prezentat un joc al mâinilor, care nu vor fi instrumente al agresiunii fizice (observăm că palmele sunt deschise) ci dimpotrivă pentru menținerea calmului, înțelegerii, respectului reciproc. Mesajul scris pe ele: „ACESTE MÂINI NU VOR RĂNI” </a:t>
            </a:r>
            <a:endParaRPr lang="en-US" sz="2400" dirty="0"/>
          </a:p>
          <a:p>
            <a:r>
              <a:rPr lang="ro-RO" sz="2400" dirty="0"/>
              <a:t>Foarfecele din desen poate fi înțeles/interpretat ca fiind EDUCAȚIA, care taie, înlătură violența verbală și fizică indicând calea de urmat: </a:t>
            </a:r>
            <a:endParaRPr lang="en-US" sz="2400" dirty="0"/>
          </a:p>
          <a:p>
            <a:r>
              <a:rPr lang="ro-RO" sz="2400" dirty="0"/>
              <a:t>,,Fii tu însuți schimbarea pe care o vrei să o vezi în lume” este mesajul scris în triunghiul din stânga.</a:t>
            </a:r>
            <a:endParaRPr lang="en-US" sz="2400" dirty="0"/>
          </a:p>
          <a:p>
            <a:r>
              <a:rPr lang="ro-RO" sz="2400" dirty="0"/>
              <a:t>Posterul promovează trei unghiuri ale nonviolenței prin schimbare, susținere și pace.</a:t>
            </a:r>
            <a:endParaRPr lang="en-US" sz="2400" dirty="0"/>
          </a:p>
        </p:txBody>
      </p:sp>
    </p:spTree>
    <p:extLst>
      <p:ext uri="{BB962C8B-B14F-4D97-AF65-F5344CB8AC3E}">
        <p14:creationId xmlns:p14="http://schemas.microsoft.com/office/powerpoint/2010/main" val="3934143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633</Words>
  <Application>Microsoft Office PowerPoint</Application>
  <PresentationFormat>On-screen Show (4:3)</PresentationFormat>
  <Paragraphs>61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Holban</cp:lastModifiedBy>
  <cp:revision>12</cp:revision>
  <dcterms:created xsi:type="dcterms:W3CDTF">2020-03-05T09:36:01Z</dcterms:created>
  <dcterms:modified xsi:type="dcterms:W3CDTF">2021-11-11T19:13:42Z</dcterms:modified>
</cp:coreProperties>
</file>