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3" r:id="rId3"/>
    <p:sldId id="258" r:id="rId4"/>
    <p:sldId id="266" r:id="rId5"/>
    <p:sldId id="267" r:id="rId6"/>
    <p:sldId id="276" r:id="rId7"/>
    <p:sldId id="268" r:id="rId8"/>
    <p:sldId id="279" r:id="rId9"/>
    <p:sldId id="278" r:id="rId10"/>
    <p:sldId id="269" r:id="rId11"/>
    <p:sldId id="270" r:id="rId12"/>
    <p:sldId id="280" r:id="rId13"/>
    <p:sldId id="271" r:id="rId14"/>
    <p:sldId id="272" r:id="rId15"/>
    <p:sldId id="273" r:id="rId16"/>
    <p:sldId id="274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 mediu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6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89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5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850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3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1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4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7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4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5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9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65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4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6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100" y="5365332"/>
            <a:ext cx="10426926" cy="2262781"/>
          </a:xfrm>
        </p:spPr>
        <p:txBody>
          <a:bodyPr>
            <a:normAutofit fontScale="90000"/>
          </a:bodyPr>
          <a:lstStyle/>
          <a:p>
            <a:r>
              <a:rPr lang="ro-RO" dirty="0"/>
              <a:t>Acreditare VET </a:t>
            </a:r>
            <a:r>
              <a:rPr lang="en-US" dirty="0"/>
              <a:t>nr. </a:t>
            </a:r>
            <a:br>
              <a:rPr lang="en-US" dirty="0"/>
            </a:br>
            <a:r>
              <a:rPr lang="ro-RO" sz="4400" b="1" dirty="0"/>
              <a:t>2020 -1-RO01-KA120-VET- 095711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fr-FR" b="1" dirty="0" err="1"/>
              <a:t>Proiect</a:t>
            </a:r>
            <a:r>
              <a:rPr lang="fr-FR" b="1" dirty="0"/>
              <a:t> nr.</a:t>
            </a:r>
            <a:br>
              <a:rPr lang="fr-FR" b="1" dirty="0"/>
            </a:br>
            <a:r>
              <a:rPr lang="fr-FR" sz="4400" b="1" dirty="0" smtClean="0"/>
              <a:t>2021-1-RO01-KA121-VET-000012711</a:t>
            </a:r>
            <a:r>
              <a:rPr lang="ro-RO" sz="4400" b="1" dirty="0" smtClean="0"/>
              <a:t/>
            </a:r>
            <a:br>
              <a:rPr lang="ro-RO" sz="4400" b="1" dirty="0" smtClean="0"/>
            </a:br>
            <a:r>
              <a:rPr lang="ro-RO" sz="4400" b="1" dirty="0" smtClean="0"/>
              <a:t>„</a:t>
            </a:r>
            <a:r>
              <a:rPr lang="ro-RO" b="1" dirty="0" smtClean="0"/>
              <a:t>Specialiști pentru viitor</a:t>
            </a:r>
            <a:r>
              <a:rPr lang="ro-RO" b="1" i="1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/>
              <a:t/>
            </a:r>
            <a:br>
              <a:rPr lang="ro-RO" dirty="0"/>
            </a:br>
            <a:endParaRPr lang="en-US" b="1" dirty="0"/>
          </a:p>
        </p:txBody>
      </p:sp>
      <p:pic>
        <p:nvPicPr>
          <p:cNvPr id="6" name="Picture 2" descr="D:\gp\2017-2018\ERASMUS+\erasmus-logo1-e1416711118615.jpg">
            <a:extLst>
              <a:ext uri="{FF2B5EF4-FFF2-40B4-BE49-F238E27FC236}">
                <a16:creationId xmlns="" xmlns:a16="http://schemas.microsoft.com/office/drawing/2014/main" id="{5B764A9F-9E19-4AED-A6AB-CD4CD7B7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23" y="135039"/>
            <a:ext cx="3924300" cy="898321"/>
          </a:xfrm>
          <a:prstGeom prst="rect">
            <a:avLst/>
          </a:prstGeom>
          <a:noFill/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BAB9341E-6CB5-4798-9271-FFF90F3056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40" y="213735"/>
            <a:ext cx="3745173" cy="98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5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80" y="1939895"/>
            <a:ext cx="5304090" cy="3978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3094" cy="351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07" y="3495230"/>
            <a:ext cx="4483693" cy="33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5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3" y="3255353"/>
            <a:ext cx="4803530" cy="3602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13219" cy="4284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13" y="2395908"/>
            <a:ext cx="3346569" cy="4462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53" y="0"/>
            <a:ext cx="3230310" cy="4307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80" y="3230310"/>
            <a:ext cx="4483693" cy="33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5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3327864" y="1213769"/>
            <a:ext cx="7747486" cy="7346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 smtClean="0"/>
              <a:t>Domeniul: </a:t>
            </a:r>
            <a:r>
              <a:rPr lang="ro-RO" dirty="0"/>
              <a:t>Estetica și igiena corpului omenesc </a:t>
            </a:r>
            <a:endParaRPr lang="ro-RO" dirty="0"/>
          </a:p>
        </p:txBody>
      </p:sp>
      <p:sp>
        <p:nvSpPr>
          <p:cNvPr id="8" name="Rectangle 7"/>
          <p:cNvSpPr/>
          <p:nvPr/>
        </p:nvSpPr>
        <p:spPr>
          <a:xfrm>
            <a:off x="4134864" y="287490"/>
            <a:ext cx="4764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dirty="0">
                <a:solidFill>
                  <a:srgbClr val="0070C0"/>
                </a:solidFill>
              </a:rPr>
              <a:t>Activități de formare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0595" y="2493308"/>
            <a:ext cx="95780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organizarea </a:t>
            </a:r>
            <a:r>
              <a:rPr lang="ro-RO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locului de munca: folosirea corectă a echipamentului de protecţie, verificarea şi pregătirea ustensilelor şi aparatelor şi a produselor </a:t>
            </a:r>
            <a:r>
              <a:rPr lang="ro-RO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specifice </a:t>
            </a:r>
            <a:r>
              <a:rPr lang="ro-RO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lucrării</a:t>
            </a:r>
          </a:p>
          <a:p>
            <a:pPr marL="285750" indent="-285750">
              <a:buFontTx/>
              <a:buChar char="-"/>
            </a:pPr>
            <a:r>
              <a:rPr lang="en-GB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exercitii</a:t>
            </a:r>
            <a:r>
              <a:rPr lang="en-GB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manuire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instrumentelor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specifice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domeniului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estetica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bigudiuri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piepteni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clame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agrafe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forfecute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pile</a:t>
            </a:r>
            <a:r>
              <a:rPr lang="en-GB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GB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operatii</a:t>
            </a:r>
            <a:r>
              <a:rPr lang="en-GB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pregatire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clientei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protejarea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imbracamintei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clientei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instalarea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postul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scaunul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profesional</a:t>
            </a:r>
            <a:endParaRPr lang="ro-RO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peraţii </a:t>
            </a:r>
            <a:r>
              <a:rPr lang="pt-BR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spălare a părului cu respectarea poziţiilor ergonomice</a:t>
            </a:r>
            <a:endParaRPr lang="ro-RO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o-RO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ealiz</a:t>
            </a:r>
            <a:r>
              <a:rPr lang="ro-RO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area unor</a:t>
            </a:r>
            <a:r>
              <a:rPr lang="pt-BR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tratamente moderne de regenerarea a parului: cu creme, cu masti si cu seruri </a:t>
            </a:r>
            <a:r>
              <a:rPr lang="pt-BR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keratinice</a:t>
            </a:r>
            <a:endParaRPr lang="ro-RO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xerciţii </a:t>
            </a:r>
            <a:r>
              <a:rPr lang="pt-BR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realizare a ondulelor </a:t>
            </a:r>
            <a:r>
              <a:rPr lang="pt-BR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directe</a:t>
            </a:r>
            <a:endParaRPr lang="ro-RO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exerciţii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ondulatie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peria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GB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foehnul</a:t>
            </a:r>
            <a:endParaRPr lang="ro-RO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exerciţii</a:t>
            </a: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fr-FR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ondulatie</a:t>
            </a: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</a:t>
            </a: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bigudiuri</a:t>
            </a:r>
            <a:r>
              <a:rPr lang="ro-RO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 cu </a:t>
            </a:r>
            <a:r>
              <a:rPr lang="ro-RO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ondulatorul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intinderea </a:t>
            </a:r>
            <a:r>
              <a:rPr lang="ro-RO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parului cu </a:t>
            </a:r>
            <a:r>
              <a:rPr lang="ro-RO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placa</a:t>
            </a:r>
          </a:p>
          <a:p>
            <a:pPr marL="285750" indent="-285750">
              <a:buFontTx/>
              <a:buChar char="-"/>
            </a:pPr>
            <a:r>
              <a:rPr lang="ro-RO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selectarea instrumentelor de lucru pentru realizarea coafurii alese (bigudiuri, piepteni, clame, </a:t>
            </a:r>
            <a:r>
              <a:rPr lang="ro-RO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agrafe)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tunsori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executate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tehnicile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moderne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slice, pivot point, under – cut, free hand, deep 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point</a:t>
            </a:r>
            <a:endParaRPr lang="ro-RO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activități de curatare a zonei de 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lucru</a:t>
            </a:r>
            <a:endParaRPr lang="en-GB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02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1692068" y="376282"/>
            <a:ext cx="10499932" cy="7346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 smtClean="0"/>
              <a:t>Domeniul: Estetica și igiena corpului omenesc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0" y="1222049"/>
            <a:ext cx="3464252" cy="4619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35" y="1928739"/>
            <a:ext cx="3696946" cy="4929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02" y="1222049"/>
            <a:ext cx="3739853" cy="49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6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" y="-1"/>
            <a:ext cx="2620175" cy="3493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" y="3364434"/>
            <a:ext cx="2620175" cy="3493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81" y="-2"/>
            <a:ext cx="2603620" cy="3471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54" y="1177182"/>
            <a:ext cx="5466460" cy="4099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81" y="3386508"/>
            <a:ext cx="2603619" cy="34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59" y="1"/>
            <a:ext cx="4161802" cy="312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" y="3719557"/>
            <a:ext cx="4184591" cy="3138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59" y="1197479"/>
            <a:ext cx="5816838" cy="43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3452502" y="367736"/>
            <a:ext cx="6426437" cy="7346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 smtClean="0"/>
              <a:t>Activități de job shadowing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0" y="1091725"/>
            <a:ext cx="6751177" cy="3038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85" y="3636236"/>
            <a:ext cx="4500785" cy="3303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60" y="1102407"/>
            <a:ext cx="6727440" cy="30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9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3452503" y="367736"/>
            <a:ext cx="4264350" cy="7346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 smtClean="0"/>
              <a:t>Activități culturale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03" y="1102407"/>
            <a:ext cx="4560606" cy="3420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03" y="3222565"/>
            <a:ext cx="4847246" cy="3635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5" y="1196412"/>
            <a:ext cx="4435267" cy="332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0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4361916" y="5067657"/>
            <a:ext cx="3700329" cy="8203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 smtClean="0"/>
              <a:t>Vă mulțumesc!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6" y="1316051"/>
            <a:ext cx="4701610" cy="3526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827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Despre</a:t>
            </a:r>
            <a:r>
              <a:rPr lang="en-US" dirty="0"/>
              <a:t> Erasmus+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546A20B0-800A-4DFB-A354-C0B9F4B43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615" y="1716912"/>
            <a:ext cx="8915400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smtClean="0"/>
              <a:t>Erasmus+ este programul Uniunii Europene în domeniile educație, formare profesională</a:t>
            </a:r>
            <a:endParaRPr lang="en-US" sz="2400" b="1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ro-RO" sz="2400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2400" dirty="0" smtClean="0">
                <a:latin typeface="Arial Black" pitchFamily="34" charset="0"/>
              </a:rPr>
              <a:t>acesta oferă elevilor posibilitatea de a desfășura stagii de pregătire practică în străinătate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2400" dirty="0" smtClean="0">
                <a:latin typeface="Arial Black" pitchFamily="34" charset="0"/>
              </a:rPr>
              <a:t>Standarde</a:t>
            </a:r>
            <a:r>
              <a:rPr lang="en-US" sz="2400" dirty="0" smtClean="0">
                <a:latin typeface="Arial Black" pitchFamily="34" charset="0"/>
              </a:rPr>
              <a:t>: </a:t>
            </a:r>
            <a:r>
              <a:rPr lang="ro-RO" sz="2400" dirty="0" smtClean="0">
                <a:latin typeface="Arial Black" pitchFamily="34" charset="0"/>
              </a:rPr>
              <a:t>incluziune și diversitate, ecologie, digitalizare</a:t>
            </a:r>
            <a:endParaRPr lang="ro-RO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66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64145" y="624110"/>
            <a:ext cx="9984510" cy="5989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RO" dirty="0">
                <a:latin typeface="Arial Black" panose="020B0A04020102020204" pitchFamily="34" charset="0"/>
              </a:rPr>
              <a:t>Perioada de desfășurare</a:t>
            </a:r>
            <a:r>
              <a:rPr lang="en-US" dirty="0">
                <a:latin typeface="Arial Black" panose="020B0A04020102020204" pitchFamily="34" charset="0"/>
              </a:rPr>
              <a:t>: </a:t>
            </a:r>
            <a:r>
              <a:rPr lang="ro-RO" b="1" dirty="0">
                <a:latin typeface="Arial Black" panose="020B0A04020102020204" pitchFamily="34" charset="0"/>
              </a:rPr>
              <a:t>01.09.2021 – 30.11.2022</a:t>
            </a:r>
            <a:endParaRPr lang="en-US" b="1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b="1" dirty="0">
                <a:latin typeface="Arial Black" panose="020B0A04020102020204" pitchFamily="34" charset="0"/>
              </a:rPr>
              <a:t>Buget: 87550 euro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o-RO" b="1" dirty="0">
                <a:latin typeface="Arial Black" panose="020B0A04020102020204" pitchFamily="34" charset="0"/>
              </a:rPr>
              <a:t>Participanți: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Arial Black" panose="020B0A04020102020204" pitchFamily="34" charset="0"/>
              </a:rPr>
              <a:t>35 de </a:t>
            </a:r>
            <a:r>
              <a:rPr lang="es-ES" b="1" dirty="0" err="1">
                <a:latin typeface="Arial Black" panose="020B0A04020102020204" pitchFamily="34" charset="0"/>
              </a:rPr>
              <a:t>elevi</a:t>
            </a:r>
            <a:r>
              <a:rPr lang="es-ES" b="1" dirty="0">
                <a:latin typeface="Arial Black" panose="020B0A04020102020204" pitchFamily="34" charset="0"/>
              </a:rPr>
              <a:t> de la </a:t>
            </a:r>
            <a:r>
              <a:rPr lang="es-ES" b="1" dirty="0" err="1">
                <a:latin typeface="Arial Black" panose="020B0A04020102020204" pitchFamily="34" charset="0"/>
              </a:rPr>
              <a:t>învățământul</a:t>
            </a:r>
            <a:r>
              <a:rPr lang="es-ES" b="1" dirty="0">
                <a:latin typeface="Arial Black" panose="020B0A04020102020204" pitchFamily="34" charset="0"/>
              </a:rPr>
              <a:t> </a:t>
            </a:r>
            <a:r>
              <a:rPr lang="es-ES" b="1" dirty="0" err="1">
                <a:latin typeface="Arial Black" panose="020B0A04020102020204" pitchFamily="34" charset="0"/>
              </a:rPr>
              <a:t>liceal</a:t>
            </a:r>
            <a:r>
              <a:rPr lang="es-ES" b="1" dirty="0">
                <a:latin typeface="Arial Black" panose="020B0A04020102020204" pitchFamily="34" charset="0"/>
              </a:rPr>
              <a:t> </a:t>
            </a:r>
            <a:r>
              <a:rPr lang="es-ES" b="1" dirty="0" err="1">
                <a:latin typeface="Arial Black" panose="020B0A04020102020204" pitchFamily="34" charset="0"/>
              </a:rPr>
              <a:t>și</a:t>
            </a:r>
            <a:r>
              <a:rPr lang="es-ES" b="1" dirty="0">
                <a:latin typeface="Arial Black" panose="020B0A04020102020204" pitchFamily="34" charset="0"/>
              </a:rPr>
              <a:t> profesional, </a:t>
            </a:r>
            <a:r>
              <a:rPr lang="es-ES" b="1" dirty="0" err="1">
                <a:latin typeface="Arial Black" panose="020B0A04020102020204" pitchFamily="34" charset="0"/>
              </a:rPr>
              <a:t>public</a:t>
            </a:r>
            <a:r>
              <a:rPr lang="es-ES" b="1" dirty="0">
                <a:latin typeface="Arial Black" panose="020B0A04020102020204" pitchFamily="34" charset="0"/>
              </a:rPr>
              <a:t> </a:t>
            </a:r>
            <a:r>
              <a:rPr lang="es-ES" b="1" dirty="0" err="1">
                <a:latin typeface="Arial Black" panose="020B0A04020102020204" pitchFamily="34" charset="0"/>
              </a:rPr>
              <a:t>și</a:t>
            </a:r>
            <a:r>
              <a:rPr lang="es-ES" b="1" dirty="0">
                <a:latin typeface="Arial Black" panose="020B0A04020102020204" pitchFamily="34" charset="0"/>
              </a:rPr>
              <a:t> </a:t>
            </a:r>
            <a:r>
              <a:rPr lang="es-ES" b="1" dirty="0" err="1">
                <a:latin typeface="Arial Black" panose="020B0A04020102020204" pitchFamily="34" charset="0"/>
              </a:rPr>
              <a:t>special</a:t>
            </a:r>
            <a:r>
              <a:rPr lang="ro-RO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latin typeface="Arial Black" panose="020B0A04020102020204" pitchFamily="34" charset="0"/>
              </a:rPr>
              <a:t>din </a:t>
            </a:r>
            <a:r>
              <a:rPr lang="ro-RO" b="1" dirty="0">
                <a:latin typeface="Arial Black" panose="020B0A04020102020204" pitchFamily="34" charset="0"/>
              </a:rPr>
              <a:t>cl</a:t>
            </a:r>
            <a:r>
              <a:rPr lang="en-US" b="1" dirty="0" err="1">
                <a:latin typeface="Arial Black" panose="020B0A04020102020204" pitchFamily="34" charset="0"/>
              </a:rPr>
              <a:t>asa</a:t>
            </a:r>
            <a:r>
              <a:rPr lang="en-US" b="1" dirty="0">
                <a:latin typeface="Arial Black" panose="020B0A04020102020204" pitchFamily="34" charset="0"/>
              </a:rPr>
              <a:t> a X-a </a:t>
            </a:r>
            <a:r>
              <a:rPr lang="ro-RO" b="1" dirty="0" smtClean="0">
                <a:latin typeface="Arial Black" panose="020B0A04020102020204" pitchFamily="34" charset="0"/>
              </a:rPr>
              <a:t>au efectuat </a:t>
            </a:r>
            <a:r>
              <a:rPr lang="ro-RO" b="1" dirty="0">
                <a:latin typeface="Arial Black" panose="020B0A04020102020204" pitchFamily="34" charset="0"/>
              </a:rPr>
              <a:t>stagii de practică la agenți economici din străinătate</a:t>
            </a:r>
            <a:r>
              <a:rPr lang="en-US" b="1" dirty="0">
                <a:latin typeface="Arial Black" panose="020B0A04020102020204" pitchFamily="34" charset="0"/>
              </a:rPr>
              <a:t>  </a:t>
            </a:r>
            <a:r>
              <a:rPr lang="en-US" dirty="0">
                <a:latin typeface="Arial Black" panose="020B0A040201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aceștia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ost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selectați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elevi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medii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defavorizate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 Black" panose="020B0A04020102020204" pitchFamily="34" charset="0"/>
              </a:rPr>
              <a:t>21 de </a:t>
            </a:r>
            <a:r>
              <a:rPr lang="en-US" sz="1800" b="1" dirty="0" err="1">
                <a:latin typeface="Arial Black" panose="020B0A04020102020204" pitchFamily="34" charset="0"/>
              </a:rPr>
              <a:t>elevi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învățământ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liceal</a:t>
            </a:r>
            <a:r>
              <a:rPr lang="en-US" sz="1800" b="1" dirty="0">
                <a:latin typeface="Arial Black" panose="020B0A04020102020204" pitchFamily="34" charset="0"/>
              </a:rPr>
              <a:t>: </a:t>
            </a:r>
            <a:r>
              <a:rPr lang="ro-RO" sz="1800" b="1" dirty="0" smtClean="0">
                <a:latin typeface="Arial Black" panose="020B0A04020102020204" pitchFamily="34" charset="0"/>
              </a:rPr>
              <a:t>9</a:t>
            </a:r>
            <a:r>
              <a:rPr lang="en-US" sz="1800" b="1" dirty="0" smtClean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elevi</a:t>
            </a:r>
            <a:r>
              <a:rPr lang="en-US" sz="1800" b="1" dirty="0">
                <a:latin typeface="Arial Black" panose="020B0A04020102020204" pitchFamily="34" charset="0"/>
              </a:rPr>
              <a:t> din </a:t>
            </a:r>
            <a:r>
              <a:rPr lang="en-US" sz="1800" b="1" dirty="0" err="1">
                <a:latin typeface="Arial Black" panose="020B0A04020102020204" pitchFamily="34" charset="0"/>
              </a:rPr>
              <a:t>domeniul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Turism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și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ro-RO" sz="1800" b="1" dirty="0" smtClean="0">
                <a:latin typeface="Arial Black" panose="020B0A04020102020204" pitchFamily="34" charset="0"/>
              </a:rPr>
              <a:t>alimentație și </a:t>
            </a:r>
            <a:r>
              <a:rPr lang="en-US" sz="1800" b="1" dirty="0" smtClean="0">
                <a:latin typeface="Arial Black" panose="020B0A04020102020204" pitchFamily="34" charset="0"/>
              </a:rPr>
              <a:t>1</a:t>
            </a:r>
            <a:r>
              <a:rPr lang="ro-RO" sz="1800" b="1" dirty="0" smtClean="0">
                <a:latin typeface="Arial Black" panose="020B0A04020102020204" pitchFamily="34" charset="0"/>
              </a:rPr>
              <a:t>2</a:t>
            </a:r>
            <a:r>
              <a:rPr lang="en-US" sz="1800" b="1" dirty="0" smtClean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elevi</a:t>
            </a:r>
            <a:r>
              <a:rPr lang="en-US" sz="1800" b="1" dirty="0">
                <a:latin typeface="Arial Black" panose="020B0A04020102020204" pitchFamily="34" charset="0"/>
              </a:rPr>
              <a:t> din </a:t>
            </a:r>
            <a:r>
              <a:rPr lang="en-US" sz="1800" b="1" dirty="0" err="1">
                <a:latin typeface="Arial Black" panose="020B0A04020102020204" pitchFamily="34" charset="0"/>
              </a:rPr>
              <a:t>domeniul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Estetica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și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igiena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corpului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omenesc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 Black" panose="020B0A04020102020204" pitchFamily="34" charset="0"/>
              </a:rPr>
              <a:t>14 </a:t>
            </a:r>
            <a:r>
              <a:rPr lang="en-US" sz="1800" b="1" dirty="0" err="1">
                <a:latin typeface="Arial Black" panose="020B0A04020102020204" pitchFamily="34" charset="0"/>
              </a:rPr>
              <a:t>elevi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învățământ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profesional</a:t>
            </a:r>
            <a:r>
              <a:rPr lang="en-US" sz="1800" b="1" dirty="0">
                <a:latin typeface="Arial Black" panose="020B0A04020102020204" pitchFamily="34" charset="0"/>
              </a:rPr>
              <a:t>: </a:t>
            </a:r>
            <a:r>
              <a:rPr lang="ro-RO" sz="1800" b="1" dirty="0" smtClean="0">
                <a:latin typeface="Arial Black" panose="020B0A04020102020204" pitchFamily="34" charset="0"/>
              </a:rPr>
              <a:t>3</a:t>
            </a:r>
            <a:r>
              <a:rPr lang="en-US" sz="1800" b="1" dirty="0" smtClean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elevi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domeniul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Turism</a:t>
            </a:r>
            <a:r>
              <a:rPr lang="en-US" sz="1800" b="1" dirty="0">
                <a:latin typeface="Arial Black" panose="020B0A04020102020204" pitchFamily="34" charset="0"/>
              </a:rPr>
              <a:t>, </a:t>
            </a:r>
            <a:r>
              <a:rPr lang="ro-RO" sz="1800" b="1" dirty="0" smtClean="0">
                <a:latin typeface="Arial Black" panose="020B0A04020102020204" pitchFamily="34" charset="0"/>
              </a:rPr>
              <a:t>4</a:t>
            </a:r>
            <a:r>
              <a:rPr lang="en-US" sz="1800" b="1" dirty="0" smtClean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elevi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domeniul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 smtClean="0">
                <a:latin typeface="Arial Black" panose="020B0A04020102020204" pitchFamily="34" charset="0"/>
              </a:rPr>
              <a:t>Cofetar</a:t>
            </a:r>
            <a:r>
              <a:rPr lang="en-US" sz="1800" b="1" dirty="0" smtClean="0">
                <a:latin typeface="Arial Black" panose="020B0A04020102020204" pitchFamily="34" charset="0"/>
              </a:rPr>
              <a:t>/</a:t>
            </a:r>
            <a:r>
              <a:rPr lang="en-US" sz="1800" b="1" dirty="0" err="1" smtClean="0">
                <a:latin typeface="Arial Black" panose="020B0A04020102020204" pitchFamily="34" charset="0"/>
              </a:rPr>
              <a:t>patiser</a:t>
            </a:r>
            <a:r>
              <a:rPr lang="ro-RO" sz="1800" b="1" dirty="0" smtClean="0">
                <a:latin typeface="Arial Black" panose="020B0A04020102020204" pitchFamily="34" charset="0"/>
              </a:rPr>
              <a:t>/bucătar</a:t>
            </a:r>
            <a:r>
              <a:rPr lang="en-US" sz="1800" b="1" dirty="0" smtClean="0">
                <a:latin typeface="Arial Black" panose="020B0A04020102020204" pitchFamily="34" charset="0"/>
              </a:rPr>
              <a:t>, </a:t>
            </a:r>
            <a:r>
              <a:rPr lang="en-US" sz="1800" b="1" dirty="0">
                <a:latin typeface="Arial Black" panose="020B0A04020102020204" pitchFamily="34" charset="0"/>
              </a:rPr>
              <a:t>7 </a:t>
            </a:r>
            <a:r>
              <a:rPr lang="en-US" sz="1800" b="1" dirty="0" err="1">
                <a:latin typeface="Arial Black" panose="020B0A04020102020204" pitchFamily="34" charset="0"/>
              </a:rPr>
              <a:t>elevi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domeniul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Estetica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și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igiena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corpului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</a:rPr>
              <a:t>omenesc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lvl="1" indent="0">
              <a:buNone/>
            </a:pPr>
            <a:endParaRPr lang="ro-RO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6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="" xmlns:a16="http://schemas.microsoft.com/office/drawing/2014/main" id="{4D0F0814-B139-4B05-BFE1-B5CB13C2515D}"/>
              </a:ext>
            </a:extLst>
          </p:cNvPr>
          <p:cNvSpPr/>
          <p:nvPr/>
        </p:nvSpPr>
        <p:spPr>
          <a:xfrm>
            <a:off x="1635888" y="524680"/>
            <a:ext cx="1045965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latin typeface="Arial" pitchFamily="34" charset="0"/>
                <a:cs typeface="Arial" pitchFamily="34" charset="0"/>
              </a:rPr>
              <a:t>Activitatile de instruire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s-au desfasurat </a:t>
            </a:r>
            <a:r>
              <a:rPr lang="ro-RO" sz="2400" b="1" dirty="0">
                <a:latin typeface="Arial" pitchFamily="34" charset="0"/>
                <a:cs typeface="Arial" pitchFamily="34" charset="0"/>
              </a:rPr>
              <a:t>6 ore/zi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, timp de </a:t>
            </a:r>
            <a:r>
              <a:rPr lang="ro-RO" sz="2400" b="1" dirty="0">
                <a:latin typeface="Arial" pitchFamily="34" charset="0"/>
                <a:cs typeface="Arial" pitchFamily="34" charset="0"/>
              </a:rPr>
              <a:t>doua saptaman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profesională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aprilie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2022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, Limassol, Cipru – ShipCon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liceu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ro-RO" sz="2400" b="1" dirty="0">
                <a:latin typeface="Arial" pitchFamily="34" charset="0"/>
                <a:cs typeface="Arial" pitchFamily="34" charset="0"/>
              </a:rPr>
              <a:t>09 mai – 22 mai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2022</a:t>
            </a:r>
            <a:r>
              <a:rPr lang="ro-RO" sz="2400" b="1" dirty="0">
                <a:latin typeface="Arial" pitchFamily="34" charset="0"/>
                <a:cs typeface="Arial" pitchFamily="34" charset="0"/>
              </a:rPr>
              <a:t>, Granada, Spania – M.E.P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deplasarea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mobilitate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a fost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nevoie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acordul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ambilor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părinți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reprezentantului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legal.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Elevii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au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av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procură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partea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ambilor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părinți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reprezentantului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legal.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Situațiile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speciale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ost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discutate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împreună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echipa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proiect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Elevii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au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av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asupra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cartea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identitate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pașaportul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valabilitate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Înainte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deplasare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participanții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prezenta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adeverință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medicală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sunt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astfel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deplasare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costurile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necesare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participării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stagiu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au fost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suportate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grantul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proiectului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asigurări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medicale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răspundere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civilă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teste CO-VID,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bilete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călătorie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cazare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masa, transport local,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activități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culturale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8824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="" xmlns:a16="http://schemas.microsoft.com/office/drawing/2014/main" id="{4D0F0814-B139-4B05-BFE1-B5CB13C2515D}"/>
              </a:ext>
            </a:extLst>
          </p:cNvPr>
          <p:cNvSpPr/>
          <p:nvPr/>
        </p:nvSpPr>
        <p:spPr>
          <a:xfrm>
            <a:off x="1635888" y="524680"/>
            <a:ext cx="104596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Participanții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proiect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desfășura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înainte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mobilitate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activități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pregătire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lingvistică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limba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engleză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platforma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OLS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culturală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funcție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țara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destinație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pedagogică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vizează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programul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Erasmus,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documentele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mobilitate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activități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pregătire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mobilităților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Toate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activitățile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pregătire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-au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desfășura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afara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programului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școlar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o-RO" sz="2400" dirty="0" smtClean="0">
              <a:latin typeface="Arial" pitchFamily="34" charset="0"/>
              <a:cs typeface="Arial" pitchFamily="34" charset="0"/>
            </a:endParaRPr>
          </a:p>
          <a:p>
            <a:endParaRPr lang="ro-RO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2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170" y="4241008"/>
            <a:ext cx="597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 7 - Camino de Ronda, 41, 18004 Granada</a:t>
            </a:r>
            <a:endParaRPr lang="ro-RO" dirty="0"/>
          </a:p>
        </p:txBody>
      </p:sp>
      <p:sp>
        <p:nvSpPr>
          <p:cNvPr id="3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2592925" y="376282"/>
            <a:ext cx="5414484" cy="7346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 smtClean="0"/>
              <a:t>Organizațiile de primire</a:t>
            </a:r>
            <a:endParaRPr lang="ro-RO" dirty="0"/>
          </a:p>
        </p:txBody>
      </p:sp>
      <p:sp>
        <p:nvSpPr>
          <p:cNvPr id="4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506327" y="1413063"/>
            <a:ext cx="3980216" cy="3986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000" dirty="0"/>
              <a:t>Domeniul: Turism și alimentație</a:t>
            </a:r>
          </a:p>
        </p:txBody>
      </p:sp>
      <p:sp>
        <p:nvSpPr>
          <p:cNvPr id="5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595355" y="3731753"/>
            <a:ext cx="10499932" cy="7346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000" dirty="0" smtClean="0"/>
              <a:t>Domeniul: Estetica și igiena corpului omenesc</a:t>
            </a:r>
            <a:endParaRPr lang="ro-RO" sz="2000" dirty="0"/>
          </a:p>
        </p:txBody>
      </p:sp>
      <p:sp>
        <p:nvSpPr>
          <p:cNvPr id="6" name="Rectangle 5"/>
          <p:cNvSpPr/>
          <p:nvPr/>
        </p:nvSpPr>
        <p:spPr>
          <a:xfrm>
            <a:off x="595356" y="1847640"/>
            <a:ext cx="9796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 URBAN DREAM GRANADA 4* - Camino de Ronda, 107, 18003 Granada</a:t>
            </a:r>
            <a:endParaRPr lang="ro-RO" dirty="0"/>
          </a:p>
        </p:txBody>
      </p:sp>
      <p:sp>
        <p:nvSpPr>
          <p:cNvPr id="7" name="Rectangle 6"/>
          <p:cNvSpPr/>
          <p:nvPr/>
        </p:nvSpPr>
        <p:spPr>
          <a:xfrm>
            <a:off x="595355" y="2307328"/>
            <a:ext cx="932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ABADIA HOTEL GRANADA CENTRO - </a:t>
            </a:r>
            <a:r>
              <a:rPr lang="en-GB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</a:t>
            </a:r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Triana</a:t>
            </a:r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Baja, 7, 18001 Granada</a:t>
            </a:r>
            <a:endParaRPr lang="ro-RO" dirty="0"/>
          </a:p>
        </p:txBody>
      </p:sp>
      <p:sp>
        <p:nvSpPr>
          <p:cNvPr id="8" name="Rectangle 7"/>
          <p:cNvSpPr/>
          <p:nvPr/>
        </p:nvSpPr>
        <p:spPr>
          <a:xfrm>
            <a:off x="551204" y="2733062"/>
            <a:ext cx="9840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 CAMINO DE GRANADA - Km 29, </a:t>
            </a:r>
            <a:r>
              <a:rPr lang="en-GB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Ctra</a:t>
            </a:r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GB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Málaga</a:t>
            </a:r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18015 Granada</a:t>
            </a:r>
            <a:endParaRPr lang="ro-RO" dirty="0"/>
          </a:p>
        </p:txBody>
      </p:sp>
      <p:sp>
        <p:nvSpPr>
          <p:cNvPr id="9" name="Rectangle 8"/>
          <p:cNvSpPr/>
          <p:nvPr/>
        </p:nvSpPr>
        <p:spPr>
          <a:xfrm>
            <a:off x="506327" y="5961880"/>
            <a:ext cx="7762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CPIFP Hurtado de Mendoza (Escuela de Hostelería de Granada)</a:t>
            </a:r>
            <a:endParaRPr lang="es-ES" i="0" dirty="0">
              <a:solidFill>
                <a:srgbClr val="050505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506327" y="5367559"/>
            <a:ext cx="3871244" cy="49294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000" dirty="0" smtClean="0"/>
              <a:t>Activități de job shadowing</a:t>
            </a:r>
            <a:endParaRPr lang="ro-RO" sz="20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79" y="3638671"/>
            <a:ext cx="1312221" cy="13104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5170" y="4764421"/>
            <a:ext cx="488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ShipCon Limassol Ltd, Limassol, Cyprus </a:t>
            </a:r>
            <a:endParaRPr lang="ro-R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355" y="3208340"/>
            <a:ext cx="488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ShipCon Limassol Ltd, Limassol, Cyprus </a:t>
            </a:r>
            <a:endParaRPr lang="ro-R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872" y="5095783"/>
            <a:ext cx="1501128" cy="1501128"/>
          </a:xfrm>
          <a:prstGeom prst="rect">
            <a:avLst/>
          </a:prstGeom>
        </p:spPr>
      </p:pic>
      <p:pic>
        <p:nvPicPr>
          <p:cNvPr id="1028" name="Picture 4" descr="Nu este disponibilă nicio descriere pentru fotografi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417" y="1863490"/>
            <a:ext cx="1553583" cy="155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2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3327864" y="1213769"/>
            <a:ext cx="6927090" cy="7346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 smtClean="0"/>
              <a:t>Domeniul: Turism și alimentație</a:t>
            </a:r>
            <a:endParaRPr lang="ro-RO" dirty="0"/>
          </a:p>
        </p:txBody>
      </p:sp>
      <p:sp>
        <p:nvSpPr>
          <p:cNvPr id="8" name="Rectangle 7"/>
          <p:cNvSpPr/>
          <p:nvPr/>
        </p:nvSpPr>
        <p:spPr>
          <a:xfrm>
            <a:off x="4134864" y="287490"/>
            <a:ext cx="4764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dirty="0">
                <a:solidFill>
                  <a:srgbClr val="0070C0"/>
                </a:solidFill>
              </a:rPr>
              <a:t>Activități de formare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5912" y="2228388"/>
            <a:ext cx="9733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organizarea</a:t>
            </a:r>
            <a:r>
              <a:rPr lang="en-GB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locului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munca</a:t>
            </a:r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verificarea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echipamentelor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utilajelor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aparatelor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vaselor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ustensilelor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necesare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utilizarii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productia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culinara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verificarea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pieselor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mobilier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a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echipamentelor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obiectelor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inventar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necesare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servirii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consumatorilor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efectuarea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operatiilor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curatenie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curente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de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aranjare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mobilierului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dotare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completare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consolei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obiecte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inventar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necesare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servirii</a:t>
            </a:r>
            <a:r>
              <a:rPr lang="en-GB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consumatorilor</a:t>
            </a:r>
            <a:endParaRPr lang="ro-RO" dirty="0" smtClean="0">
              <a:latin typeface="Arial Narrow" panose="020B0606020202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verificarea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materiilor prime si a materiilor auxiliare folosite in procesul de alimentatie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efectuarea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operatiilor de prelucrare primara : sortarea legumelor, spalarea legumelor, curatarea legumelor si taierea lor, cu ustensile si echipamente specifice in odinea corespunzatoare specificata in tehnologia culinara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efectuarea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operatiilor de prelucrare termica: respectand regulile care stau la baza proceselor tehnologice din alimentatie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folosirea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ustensilelor si utilajelor specifice prelucrarii materiilor prime, in conditii de igiena, siguranta si 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securitate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efectuarea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calculelor simple privind dozarea materiilor prime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stabilirea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necesarului de materii prime, in functie de numarul portiilor pentru mesele dintr-o saptamana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utilizarea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aparatelor si ustensilelor de masurat pentru cantarirea si masurarea volumetrica a materiilor 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prime</a:t>
            </a:r>
            <a:endParaRPr lang="ro-RO" dirty="0">
              <a:latin typeface="Arial Narrow" panose="020B0606020202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9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3327864" y="1213769"/>
            <a:ext cx="6927090" cy="7346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 smtClean="0"/>
              <a:t>Domeniul: Turism și alimentație</a:t>
            </a:r>
            <a:endParaRPr lang="ro-RO" dirty="0"/>
          </a:p>
        </p:txBody>
      </p:sp>
      <p:sp>
        <p:nvSpPr>
          <p:cNvPr id="8" name="Rectangle 7"/>
          <p:cNvSpPr/>
          <p:nvPr/>
        </p:nvSpPr>
        <p:spPr>
          <a:xfrm>
            <a:off x="4134864" y="287490"/>
            <a:ext cx="4764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dirty="0">
                <a:solidFill>
                  <a:srgbClr val="0070C0"/>
                </a:solidFill>
              </a:rPr>
              <a:t>Activități de formare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5912" y="2228388"/>
            <a:ext cx="97336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despachetarea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 stocarea materiilor prime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pastrarea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 conservarea semipreparatelor culinare: sosuri, fonduri, umpluturi 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realizarea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analizei calitative a semipreparatelor culinare: sosuri, fonduri, umpluturi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determinarea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valorii nutritive a semipreparatelor culinare: sosuri, fonduri, 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umpluturi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</a:t>
            </a:r>
            <a:r>
              <a:rPr lang="it-IT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btinerea </a:t>
            </a:r>
            <a:r>
              <a:rPr lang="it-IT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semipreparatelor culinare: sosuri, fonduri, </a:t>
            </a:r>
            <a:r>
              <a:rPr lang="it-IT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umpluturi</a:t>
            </a:r>
            <a:endParaRPr lang="ro-RO" dirty="0" smtClean="0">
              <a:latin typeface="Arial Narrow" panose="020B0606020202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obtinerea antreurilor calde: sufleuri, budinci, 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spaghete</a:t>
            </a:r>
          </a:p>
          <a:p>
            <a:pPr marL="285750" indent="-285750">
              <a:buFontTx/>
              <a:buChar char="-"/>
            </a:pP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montarea pe farfurie, platouri si decorarea preparatelor cu elemente de decor de origine vegetala (legume radacinoase, frunzoase, fructe) </a:t>
            </a:r>
            <a:endParaRPr lang="ro-RO" dirty="0" smtClean="0">
              <a:latin typeface="Arial Narrow" panose="020B0606020202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obtinerea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preparatelor 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lichide: supe, supe creme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obtinerea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preparatelor de baza: preparate din legume, din carne de peste, din legume si 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carne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</a:t>
            </a:r>
            <a:r>
              <a:rPr lang="it-IT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btinerea  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 </a:t>
            </a:r>
            <a:r>
              <a:rPr lang="it-IT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preparat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</a:t>
            </a:r>
            <a:r>
              <a:rPr lang="it-IT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traditional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</a:t>
            </a:r>
            <a:r>
              <a:rPr lang="it-IT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it-IT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paella, tortilla, gazpacho</a:t>
            </a:r>
            <a:endParaRPr lang="ro-RO" dirty="0">
              <a:latin typeface="Arial Narrow" panose="020B0606020202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activități </a:t>
            </a:r>
            <a:r>
              <a:rPr lang="ro-RO" dirty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 curatare a zonei de </a:t>
            </a:r>
            <a:r>
              <a:rPr lang="ro-RO" dirty="0" smtClean="0">
                <a:latin typeface="Arial Narrow" panose="020B0606020202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lucru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79970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D6DE040-5B7B-4270-8229-78AAE4ED44E6}"/>
              </a:ext>
            </a:extLst>
          </p:cNvPr>
          <p:cNvSpPr txBox="1">
            <a:spLocks/>
          </p:cNvSpPr>
          <p:nvPr/>
        </p:nvSpPr>
        <p:spPr>
          <a:xfrm>
            <a:off x="2592925" y="376282"/>
            <a:ext cx="6927090" cy="7346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 smtClean="0"/>
              <a:t>Domeniul: Turism și alimentație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7" y="1249465"/>
            <a:ext cx="2530357" cy="337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59" y="3631964"/>
            <a:ext cx="4232181" cy="3174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30" y="3764422"/>
            <a:ext cx="4124770" cy="3093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70" y="1187971"/>
            <a:ext cx="3010617" cy="401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ere">
  <a:themeElements>
    <a:clrScheme name="Adiere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Adier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ier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702</TotalTime>
  <Words>969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Mincho</vt:lpstr>
      <vt:lpstr>Arial</vt:lpstr>
      <vt:lpstr>Arial Black</vt:lpstr>
      <vt:lpstr>Arial Narrow</vt:lpstr>
      <vt:lpstr>Century Gothic</vt:lpstr>
      <vt:lpstr>Tahoma</vt:lpstr>
      <vt:lpstr>Times New Roman</vt:lpstr>
      <vt:lpstr>Verdana</vt:lpstr>
      <vt:lpstr>Wingdings</vt:lpstr>
      <vt:lpstr>Wingdings 3</vt:lpstr>
      <vt:lpstr>Adiere</vt:lpstr>
      <vt:lpstr>Acreditare VET nr.  2020 -1-RO01-KA120-VET- 095711  Proiect nr. 2021-1-RO01-KA121-VET-000012711 „Specialiști pentru viitor”  </vt:lpstr>
      <vt:lpstr>Despre Erasmus+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Acreditări Erasmus+ ale Colegiului Tehnic ION HOLBAN Iași</dc:title>
  <dc:creator>Holban</dc:creator>
  <cp:lastModifiedBy>Dell1</cp:lastModifiedBy>
  <cp:revision>95</cp:revision>
  <dcterms:created xsi:type="dcterms:W3CDTF">2022-01-12T19:58:22Z</dcterms:created>
  <dcterms:modified xsi:type="dcterms:W3CDTF">2022-08-05T09:35:00Z</dcterms:modified>
</cp:coreProperties>
</file>