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57" r:id="rId5"/>
    <p:sldId id="259" r:id="rId6"/>
    <p:sldId id="26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604157"/>
            <a:ext cx="10426926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Acredit</a:t>
            </a:r>
            <a:r>
              <a:rPr lang="ro-RO" b="1" dirty="0"/>
              <a:t>a</a:t>
            </a:r>
            <a:r>
              <a:rPr lang="en-US" b="1" dirty="0" smtClean="0"/>
              <a:t>r</a:t>
            </a:r>
            <a:r>
              <a:rPr lang="ro-RO" b="1" dirty="0" smtClean="0"/>
              <a:t>e</a:t>
            </a:r>
            <a:r>
              <a:rPr lang="en-US" b="1" dirty="0" smtClean="0"/>
              <a:t> </a:t>
            </a:r>
            <a:r>
              <a:rPr lang="ro-RO" b="1" dirty="0"/>
              <a:t>Erasmus</a:t>
            </a:r>
            <a:r>
              <a:rPr lang="ro-RO" b="1" dirty="0" smtClean="0"/>
              <a:t>+</a:t>
            </a:r>
            <a:br>
              <a:rPr lang="ro-RO" b="1" dirty="0" smtClean="0"/>
            </a:br>
            <a:r>
              <a:rPr lang="ro-RO" b="1" dirty="0" smtClean="0"/>
              <a:t>domeniul EDUCAȚIE ȘCOLARĂ</a:t>
            </a:r>
            <a:r>
              <a:rPr lang="ro-RO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ro-RO" dirty="0"/>
              <a:t>Colegiul Tehnic ION HOLBAN Iași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885" y="4317477"/>
            <a:ext cx="9364727" cy="158618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o-RO" dirty="0"/>
              <a:t>Acreditare Educație școlară cod </a:t>
            </a:r>
            <a:r>
              <a:rPr lang="en-US" b="1" dirty="0"/>
              <a:t>2020-1-RO01-KA120-SCH-095708</a:t>
            </a:r>
            <a:endParaRPr lang="ro-RO" b="1" dirty="0"/>
          </a:p>
          <a:p>
            <a:r>
              <a:rPr lang="ro-RO" dirty="0"/>
              <a:t>Proiect </a:t>
            </a:r>
            <a:r>
              <a:rPr lang="en-US" dirty="0"/>
              <a:t>nr. </a:t>
            </a:r>
            <a:r>
              <a:rPr lang="en-US" dirty="0" smtClean="0"/>
              <a:t>:</a:t>
            </a:r>
            <a:r>
              <a:rPr lang="ro-RO" b="1" dirty="0"/>
              <a:t>2022-1-RO01-KA121-SCH-000060044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5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139" y="366201"/>
            <a:ext cx="8911687" cy="186118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Certificate </a:t>
            </a:r>
            <a:r>
              <a:rPr lang="en-US" b="1" dirty="0" err="1"/>
              <a:t>Acreditare</a:t>
            </a:r>
            <a:r>
              <a:rPr lang="en-US" b="1" dirty="0"/>
              <a:t> </a:t>
            </a:r>
            <a:r>
              <a:rPr lang="en-US" b="1" dirty="0" err="1"/>
              <a:t>ob</a:t>
            </a:r>
            <a:r>
              <a:rPr lang="it-IT" b="1" dirty="0"/>
              <a:t>ţ</a:t>
            </a:r>
            <a:r>
              <a:rPr lang="en-US" b="1" dirty="0" err="1"/>
              <a:t>inute</a:t>
            </a:r>
            <a:r>
              <a:rPr lang="en-US" b="1" dirty="0"/>
              <a:t> de </a:t>
            </a:r>
            <a:r>
              <a:rPr lang="en-US" b="1" dirty="0" err="1"/>
              <a:t>Colegiul</a:t>
            </a:r>
            <a:r>
              <a:rPr lang="en-US" b="1" dirty="0"/>
              <a:t> </a:t>
            </a:r>
            <a:r>
              <a:rPr lang="en-US" b="1" dirty="0" err="1"/>
              <a:t>Tehnic</a:t>
            </a:r>
            <a:r>
              <a:rPr lang="en-US" b="1" dirty="0"/>
              <a:t> ION HOLBAN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2021-2027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" y="2230245"/>
            <a:ext cx="5720860" cy="43346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9" y="2261348"/>
            <a:ext cx="5674900" cy="4312460"/>
          </a:xfrm>
        </p:spPr>
      </p:pic>
    </p:spTree>
    <p:extLst>
      <p:ext uri="{BB962C8B-B14F-4D97-AF65-F5344CB8AC3E}">
        <p14:creationId xmlns:p14="http://schemas.microsoft.com/office/powerpoint/2010/main" val="385491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Acreditare Erasmus+ în domeniul EDUCAȚIE ȘCOLARĂ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5321" y="2274838"/>
            <a:ext cx="78213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Perioada de </a:t>
            </a:r>
            <a:r>
              <a:rPr lang="ro-RO" dirty="0" smtClean="0"/>
              <a:t>desfășurare</a:t>
            </a:r>
          </a:p>
          <a:p>
            <a:endParaRPr lang="ro-RO" dirty="0"/>
          </a:p>
          <a:p>
            <a:r>
              <a:rPr lang="ro-RO" b="1" dirty="0"/>
              <a:t>01.06.2022 – </a:t>
            </a:r>
            <a:r>
              <a:rPr lang="ro-RO" b="1" dirty="0" smtClean="0"/>
              <a:t>31.08.2023</a:t>
            </a:r>
          </a:p>
          <a:p>
            <a:endParaRPr lang="ro-RO" b="1" dirty="0"/>
          </a:p>
          <a:p>
            <a:r>
              <a:rPr lang="ro-RO" b="1" dirty="0"/>
              <a:t>Participanți: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/>
              <a:t>15 profesori de la </a:t>
            </a:r>
            <a:r>
              <a:rPr lang="ro-RO" b="1" dirty="0" smtClean="0"/>
              <a:t>Colegiul Tehnic ION HOLBAN </a:t>
            </a:r>
            <a:r>
              <a:rPr lang="ro-RO" b="1" dirty="0"/>
              <a:t>vor participa la cursuri de formare la furnizori din altă țări europene</a:t>
            </a:r>
          </a:p>
          <a:p>
            <a:endParaRPr lang="ro-RO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 smtClean="0"/>
              <a:t>10 </a:t>
            </a:r>
            <a:r>
              <a:rPr lang="ro-RO" b="1" dirty="0"/>
              <a:t>elevi între cls. 9-12 vor participa la diferite activități din școli europene </a:t>
            </a:r>
            <a:endParaRPr lang="ro-RO" b="1" dirty="0" smtClean="0"/>
          </a:p>
          <a:p>
            <a:endParaRPr lang="ro-RO" b="1" dirty="0"/>
          </a:p>
          <a:p>
            <a:r>
              <a:rPr lang="ro-RO" b="1" dirty="0"/>
              <a:t>Buget: 54190 euro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6594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334" y="767198"/>
            <a:ext cx="11356521" cy="552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o-RO" sz="2000" b="1" dirty="0">
                <a:latin typeface="FreeSans"/>
                <a:ea typeface="Calibri" panose="020F0502020204030204" pitchFamily="34" charset="0"/>
                <a:cs typeface="FreeSans"/>
              </a:rPr>
              <a:t>Obiectivele acreditării școlare 2021-2026</a:t>
            </a:r>
          </a:p>
          <a:p>
            <a:pPr>
              <a:lnSpc>
                <a:spcPct val="107000"/>
              </a:lnSpc>
            </a:pPr>
            <a:endParaRPr lang="ro-RO" b="1" dirty="0">
              <a:latin typeface="FreeSans"/>
              <a:ea typeface="Calibri" panose="020F0502020204030204" pitchFamily="34" charset="0"/>
              <a:cs typeface="FreeSans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O1. Dezvoltarea compe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entelor cheie a 20 de prof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esori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din arii curriculare diferite pt cre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terea performan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elor prof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esionale</a:t>
            </a: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lucrul cu elevi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i, 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contexte formale/nonformale timp de 4 ani.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O2. Dezvoltarea competen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elor digitale a cel puțin 4 profesori/an pentru utilizarea de noi platforme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aplica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digitale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vederea cre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terii calit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ii actului didactic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urmatorii 5 ani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O3. Dezvoltarea g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â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ndirii critice, a inteligen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ei em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oț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ionale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a stimei de sine la elevi prin perfec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ionarea a 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cadre didactice timp de 3 ani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perioada acredit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rii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O4.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mbun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ătăț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irea stategiilor didactice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lucrul cu elevi cu CES prin perfec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ionarea a 3 profesori/an (tp de 3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ani) din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nv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ățământul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special pt cre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terea cu cel pu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in 20% a nr copiilor cu CES integra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colar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O5. Formarea a 5 prof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esori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din conducere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comisiile de specialitate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vederea dezvolt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rii de noi strategii pt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adaptarea politicilor educa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ionale ale institu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iei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interna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ionalizarea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colii,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primul an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O6. Dezvoltarea la 50 de elevi din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nvatamantul de mas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special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urm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torii 5 ani a competen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elor digitale,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lingvistice, interculturale prin mobilit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de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nv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are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schimburi de bun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practic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O7. Dezvoltarea competen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elor de protec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ie a mediului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 a unui stil de via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s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tos la 12 elevi din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coala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noastr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prin 2 schimburi de bune practici cu alte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coli europene,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 2 ani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ș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colari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din perioada acreditării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07" y="0"/>
            <a:ext cx="12025993" cy="651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P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en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ru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anul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acesta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școlar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, vom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selecta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b="1" dirty="0" smtClean="0">
                <a:latin typeface="FreeSans"/>
                <a:ea typeface="Calibri" panose="020F0502020204030204" pitchFamily="34" charset="0"/>
                <a:cs typeface="FreeSans"/>
              </a:rPr>
              <a:t>1</a:t>
            </a:r>
            <a:r>
              <a:rPr lang="ro-RO" b="1" dirty="0" smtClean="0">
                <a:latin typeface="FreeSans"/>
                <a:ea typeface="Calibri" panose="020F0502020204030204" pitchFamily="34" charset="0"/>
                <a:cs typeface="FreeSans"/>
              </a:rPr>
              <a:t>3</a:t>
            </a:r>
            <a:r>
              <a:rPr lang="en-US" b="1" dirty="0" smtClean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profesori</a:t>
            </a:r>
            <a:r>
              <a:rPr lang="ro-RO" b="1" dirty="0">
                <a:latin typeface="FreeSans"/>
                <a:ea typeface="Calibri" panose="020F0502020204030204" pitchFamily="34" charset="0"/>
                <a:cs typeface="FreeSans"/>
              </a:rPr>
              <a:t> + </a:t>
            </a:r>
            <a:r>
              <a:rPr lang="ro-RO" b="1" dirty="0" smtClean="0">
                <a:latin typeface="FreeSans"/>
                <a:ea typeface="Calibri" panose="020F0502020204030204" pitchFamily="34" charset="0"/>
                <a:cs typeface="FreeSans"/>
              </a:rPr>
              <a:t>2 </a:t>
            </a:r>
            <a:r>
              <a:rPr lang="ro-RO" b="1" dirty="0">
                <a:latin typeface="FreeSans"/>
                <a:ea typeface="Calibri" panose="020F0502020204030204" pitchFamily="34" charset="0"/>
                <a:cs typeface="FreeSans"/>
              </a:rPr>
              <a:t>prof. job shadowing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pentru a urma cursuri în domeniile:</a:t>
            </a: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>
              <a:lnSpc>
                <a:spcPct val="107000"/>
              </a:lnSpc>
            </a:pP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o-RO" b="1" dirty="0" smtClean="0">
                <a:latin typeface="FreeSans"/>
                <a:ea typeface="Calibri" panose="020F0502020204030204" pitchFamily="34" charset="0"/>
                <a:cs typeface="FreeSans"/>
              </a:rPr>
              <a:t>- </a:t>
            </a:r>
            <a:r>
              <a:rPr lang="en-US" b="1" dirty="0" err="1">
                <a:latin typeface="FreeSans"/>
                <a:ea typeface="Calibri" panose="020F0502020204030204" pitchFamily="34" charset="0"/>
                <a:cs typeface="FreeSans"/>
              </a:rPr>
              <a:t>Digitalizare</a:t>
            </a:r>
            <a:r>
              <a:rPr lang="ro-RO" b="1" dirty="0">
                <a:latin typeface="FreeSans"/>
                <a:ea typeface="Calibri" panose="020F0502020204030204" pitchFamily="34" charset="0"/>
                <a:cs typeface="FreeSans"/>
              </a:rPr>
              <a:t> -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4 profesori  </a:t>
            </a:r>
            <a:endParaRPr lang="ro-RO" b="1" dirty="0">
              <a:latin typeface="FreeSans"/>
              <a:ea typeface="Calibri" panose="020F0502020204030204" pitchFamily="34" charset="0"/>
              <a:cs typeface="FreeSans"/>
            </a:endParaRPr>
          </a:p>
          <a:p>
            <a:pPr>
              <a:lnSpc>
                <a:spcPct val="107000"/>
              </a:lnSpc>
            </a:pP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o-RO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La intoarcerea din mobilitati ei vor: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organiza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2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ateliere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lucru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(20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colegi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participanti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atelier)/an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pt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utilizarea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platformelor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digit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materiale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didactice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digitale:4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lectii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demonstrative, 3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tutoriale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video, 4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instrumente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evaluare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etc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)/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Profesorii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participanti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la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ateliere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vor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la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randul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lor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materiale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didactice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pentru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disciplinele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care 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predau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ii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vor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invata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elevi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la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clasa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cum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utilizeze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unele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aplicatii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pentru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realizarea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unor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lectii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interactive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atractive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b="1" dirty="0" smtClean="0">
              <a:latin typeface="FreeSans"/>
              <a:ea typeface="Calibri" panose="020F0502020204030204" pitchFamily="34" charset="0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b="1" dirty="0">
              <a:latin typeface="FreeSans"/>
              <a:ea typeface="Calibri" panose="020F0502020204030204" pitchFamily="34" charset="0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FreeSans"/>
                <a:ea typeface="Calibri" panose="020F0502020204030204" pitchFamily="34" charset="0"/>
                <a:cs typeface="FreeSans"/>
              </a:rPr>
              <a:t>- </a:t>
            </a:r>
            <a:r>
              <a:rPr lang="ro-RO" b="1" dirty="0" err="1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nvățământ special 3 </a:t>
            </a:r>
            <a:r>
              <a:rPr lang="en-US" b="1" dirty="0" err="1">
                <a:latin typeface="FreeSans"/>
                <a:ea typeface="Calibri" panose="020F0502020204030204" pitchFamily="34" charset="0"/>
                <a:cs typeface="FreeSans"/>
              </a:rPr>
              <a:t>profesori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b="1" dirty="0" smtClean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Dupa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mobilitate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prof.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vor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sustine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:</a:t>
            </a: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- 2 workshop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uri cu prez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entarea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strategiilor de lucrul cu elevii cu CES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3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activit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ăți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/an cu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elevii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din inv. 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masa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care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vor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urmari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 err="1" smtClean="0">
                <a:latin typeface="FreeSans"/>
                <a:ea typeface="Calibri" panose="020F0502020204030204" pitchFamily="34" charset="0"/>
                <a:cs typeface="FreeSans"/>
              </a:rPr>
              <a:t>ntelegerea</a:t>
            </a:r>
            <a:r>
              <a:rPr lang="en-US" dirty="0" smtClean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comportamentului copilului cu an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umite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afectiuni: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autism, def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iciență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mintal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etc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comunicarea si interactiune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cu acesti copii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-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activitati comune pt elevi tipici si speciali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611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893" y="1322614"/>
            <a:ext cx="97318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latin typeface="FreeSans"/>
              </a:rPr>
              <a:t>- </a:t>
            </a:r>
            <a:r>
              <a:rPr lang="en-US" b="1" dirty="0" err="1" smtClean="0">
                <a:latin typeface="FreeSans"/>
              </a:rPr>
              <a:t>Dezvoltarea</a:t>
            </a:r>
            <a:r>
              <a:rPr lang="en-US" b="1" dirty="0" smtClean="0">
                <a:latin typeface="FreeSans"/>
              </a:rPr>
              <a:t> </a:t>
            </a:r>
            <a:r>
              <a:rPr lang="en-US" b="1" dirty="0" err="1">
                <a:latin typeface="FreeSans"/>
              </a:rPr>
              <a:t>competentelor</a:t>
            </a:r>
            <a:r>
              <a:rPr lang="en-US" b="1" dirty="0">
                <a:latin typeface="FreeSans"/>
              </a:rPr>
              <a:t> </a:t>
            </a:r>
            <a:r>
              <a:rPr lang="en-US" b="1" dirty="0" err="1">
                <a:latin typeface="FreeSans"/>
              </a:rPr>
              <a:t>cheie</a:t>
            </a:r>
            <a:r>
              <a:rPr lang="ro-RO" b="1" dirty="0">
                <a:latin typeface="FreeSans"/>
              </a:rPr>
              <a:t> 3 profesori cursuri +2 prof.pt  job shadowing</a:t>
            </a:r>
          </a:p>
          <a:p>
            <a:r>
              <a:rPr lang="ro-RO" dirty="0" smtClean="0">
                <a:latin typeface="FreeSans"/>
              </a:rPr>
              <a:t>		După</a:t>
            </a:r>
            <a:r>
              <a:rPr lang="it-IT" dirty="0" smtClean="0">
                <a:latin typeface="FreeSans"/>
              </a:rPr>
              <a:t> </a:t>
            </a:r>
            <a:r>
              <a:rPr lang="it-IT" dirty="0">
                <a:latin typeface="FreeSans"/>
              </a:rPr>
              <a:t>mobilitate participantii vor realiza</a:t>
            </a:r>
            <a:r>
              <a:rPr lang="ro-RO" dirty="0">
                <a:latin typeface="FreeSans"/>
              </a:rPr>
              <a:t>:</a:t>
            </a:r>
            <a:r>
              <a:rPr lang="it-IT" dirty="0">
                <a:latin typeface="FreeSans"/>
              </a:rPr>
              <a:t> </a:t>
            </a:r>
            <a:r>
              <a:rPr lang="ro-RO" dirty="0">
                <a:latin typeface="FreeSans"/>
              </a:rPr>
              <a:t>- </a:t>
            </a:r>
            <a:r>
              <a:rPr lang="it-IT" dirty="0">
                <a:latin typeface="FreeSans"/>
              </a:rPr>
              <a:t>ateliere de lucru si </a:t>
            </a:r>
            <a:r>
              <a:rPr lang="it-IT" dirty="0" smtClean="0">
                <a:latin typeface="FreeSans"/>
              </a:rPr>
              <a:t>activitati</a:t>
            </a:r>
            <a:r>
              <a:rPr lang="ro-RO" dirty="0" smtClean="0">
                <a:latin typeface="FreeSans"/>
              </a:rPr>
              <a:t> </a:t>
            </a:r>
            <a:r>
              <a:rPr lang="it-IT" dirty="0" smtClean="0">
                <a:latin typeface="FreeSans"/>
              </a:rPr>
              <a:t>nonformale</a:t>
            </a:r>
            <a:r>
              <a:rPr lang="ro-RO" dirty="0" smtClean="0">
                <a:latin typeface="FreeSans"/>
              </a:rPr>
              <a:t>             		</a:t>
            </a:r>
            <a:r>
              <a:rPr lang="it-IT" dirty="0" smtClean="0">
                <a:latin typeface="FreeSans"/>
              </a:rPr>
              <a:t>/</a:t>
            </a:r>
            <a:r>
              <a:rPr lang="ro-RO" dirty="0" smtClean="0">
                <a:latin typeface="FreeSans"/>
              </a:rPr>
              <a:t> </a:t>
            </a:r>
            <a:r>
              <a:rPr lang="it-IT" dirty="0" smtClean="0">
                <a:latin typeface="FreeSans"/>
              </a:rPr>
              <a:t>interactive</a:t>
            </a:r>
            <a:r>
              <a:rPr lang="ro-RO" dirty="0" smtClean="0">
                <a:latin typeface="FreeSans"/>
              </a:rPr>
              <a:t>/ </a:t>
            </a:r>
            <a:r>
              <a:rPr lang="it-IT" dirty="0" smtClean="0">
                <a:latin typeface="FreeSans"/>
              </a:rPr>
              <a:t>outdoor </a:t>
            </a:r>
            <a:r>
              <a:rPr lang="it-IT" dirty="0">
                <a:latin typeface="FreeSans"/>
              </a:rPr>
              <a:t>cu colegii din scoala si elevii, </a:t>
            </a:r>
            <a:endParaRPr lang="ro-RO" dirty="0" smtClean="0">
              <a:latin typeface="FreeSans"/>
            </a:endParaRPr>
          </a:p>
          <a:p>
            <a:endParaRPr lang="ro-RO" dirty="0">
              <a:latin typeface="FreeSans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FreeSans"/>
              </a:rPr>
              <a:t>vor inregistra lectii din domeniul in care predau si le vor incarca pe</a:t>
            </a:r>
            <a:r>
              <a:rPr lang="ro-RO" dirty="0">
                <a:latin typeface="FreeSans"/>
              </a:rPr>
              <a:t> </a:t>
            </a:r>
            <a:r>
              <a:rPr lang="en-US" dirty="0" err="1">
                <a:latin typeface="FreeSans"/>
              </a:rPr>
              <a:t>canalul</a:t>
            </a:r>
            <a:r>
              <a:rPr lang="en-US" dirty="0">
                <a:latin typeface="FreeSans"/>
              </a:rPr>
              <a:t> de </a:t>
            </a:r>
            <a:r>
              <a:rPr lang="en-US" dirty="0" err="1">
                <a:latin typeface="FreeSans"/>
              </a:rPr>
              <a:t>youtube</a:t>
            </a:r>
            <a:r>
              <a:rPr lang="en-US" dirty="0">
                <a:latin typeface="FreeSans"/>
              </a:rPr>
              <a:t> al </a:t>
            </a:r>
            <a:r>
              <a:rPr lang="en-US" dirty="0" err="1">
                <a:latin typeface="FreeSans"/>
              </a:rPr>
              <a:t>scolii</a:t>
            </a:r>
            <a:r>
              <a:rPr lang="en-US" dirty="0">
                <a:latin typeface="FreeSans"/>
              </a:rPr>
              <a:t> </a:t>
            </a:r>
            <a:r>
              <a:rPr lang="en-US" dirty="0" err="1">
                <a:latin typeface="FreeSans"/>
              </a:rPr>
              <a:t>si</a:t>
            </a:r>
            <a:r>
              <a:rPr lang="en-US" dirty="0">
                <a:latin typeface="FreeSans"/>
              </a:rPr>
              <a:t> </a:t>
            </a:r>
            <a:r>
              <a:rPr lang="en-US" dirty="0" err="1">
                <a:latin typeface="FreeSans"/>
              </a:rPr>
              <a:t>alte</a:t>
            </a:r>
            <a:r>
              <a:rPr lang="en-US" dirty="0">
                <a:latin typeface="FreeSans"/>
              </a:rPr>
              <a:t> </a:t>
            </a:r>
            <a:r>
              <a:rPr lang="en-US" dirty="0" err="1">
                <a:latin typeface="FreeSans"/>
              </a:rPr>
              <a:t>medii</a:t>
            </a:r>
            <a:r>
              <a:rPr lang="en-US" dirty="0">
                <a:latin typeface="FreeSans"/>
              </a:rPr>
              <a:t> de </a:t>
            </a:r>
            <a:r>
              <a:rPr lang="en-US" dirty="0" err="1">
                <a:latin typeface="FreeSans"/>
              </a:rPr>
              <a:t>invatare</a:t>
            </a:r>
            <a:r>
              <a:rPr lang="en-US" dirty="0">
                <a:latin typeface="FreeSans"/>
              </a:rPr>
              <a:t>(</a:t>
            </a:r>
            <a:r>
              <a:rPr lang="en-US" dirty="0" err="1">
                <a:latin typeface="FreeSans"/>
              </a:rPr>
              <a:t>eTwining</a:t>
            </a:r>
            <a:r>
              <a:rPr lang="en-US" dirty="0">
                <a:latin typeface="FreeSans"/>
              </a:rPr>
              <a:t>, site </a:t>
            </a:r>
            <a:r>
              <a:rPr lang="en-US" dirty="0" err="1">
                <a:latin typeface="FreeSans"/>
              </a:rPr>
              <a:t>scoala</a:t>
            </a:r>
            <a:r>
              <a:rPr lang="en-US" dirty="0">
                <a:latin typeface="FreeSans"/>
              </a:rPr>
              <a:t> </a:t>
            </a:r>
            <a:r>
              <a:rPr lang="en-US" dirty="0" err="1">
                <a:latin typeface="FreeSans"/>
              </a:rPr>
              <a:t>etc</a:t>
            </a:r>
            <a:r>
              <a:rPr lang="en-US" dirty="0">
                <a:latin typeface="FreeSans"/>
              </a:rPr>
              <a:t>) </a:t>
            </a:r>
            <a:endParaRPr lang="ro-RO" dirty="0" smtClean="0">
              <a:latin typeface="FreeSans"/>
            </a:endParaRPr>
          </a:p>
          <a:p>
            <a:pPr marL="285750" indent="-285750">
              <a:buFontTx/>
              <a:buChar char="-"/>
            </a:pPr>
            <a:endParaRPr lang="ro-RO" dirty="0">
              <a:latin typeface="FreeSans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FreeSans"/>
              </a:rPr>
              <a:t>Dezvoltarea gandirii critice, a inteligentei emotionale si a stimei de sine la </a:t>
            </a:r>
            <a:r>
              <a:rPr lang="it-IT" b="1" dirty="0" smtClean="0">
                <a:latin typeface="FreeSans"/>
              </a:rPr>
              <a:t>elevi</a:t>
            </a:r>
            <a:r>
              <a:rPr lang="ro-RO" b="1" dirty="0" smtClean="0">
                <a:latin typeface="FreeSans"/>
              </a:rPr>
              <a:t> </a:t>
            </a:r>
          </a:p>
          <a:p>
            <a:r>
              <a:rPr lang="ro-RO" b="1" dirty="0" smtClean="0">
                <a:latin typeface="FreeSans"/>
              </a:rPr>
              <a:t>– 3 profesori</a:t>
            </a:r>
          </a:p>
          <a:p>
            <a:r>
              <a:rPr lang="ro-RO" dirty="0" smtClean="0">
                <a:latin typeface="FreeSans"/>
              </a:rPr>
              <a:t>După mobilitate participanții vor realiza:</a:t>
            </a:r>
          </a:p>
          <a:p>
            <a:r>
              <a:rPr lang="ro-RO" dirty="0">
                <a:latin typeface="FreeSans"/>
              </a:rPr>
              <a:t>-</a:t>
            </a:r>
            <a:r>
              <a:rPr lang="ro-RO" dirty="0" smtClean="0">
                <a:latin typeface="FreeSans"/>
              </a:rPr>
              <a:t> un </a:t>
            </a:r>
            <a:r>
              <a:rPr lang="it-IT" dirty="0" smtClean="0">
                <a:latin typeface="FreeSans"/>
              </a:rPr>
              <a:t>ghid </a:t>
            </a:r>
            <a:r>
              <a:rPr lang="it-IT" dirty="0">
                <a:latin typeface="FreeSans"/>
              </a:rPr>
              <a:t>pt </a:t>
            </a:r>
            <a:r>
              <a:rPr lang="it-IT" dirty="0" smtClean="0">
                <a:latin typeface="FreeSans"/>
              </a:rPr>
              <a:t>dezv</a:t>
            </a:r>
            <a:r>
              <a:rPr lang="ro-RO" dirty="0" smtClean="0">
                <a:latin typeface="FreeSans"/>
              </a:rPr>
              <a:t>oltarea</a:t>
            </a:r>
            <a:r>
              <a:rPr lang="it-IT" dirty="0" smtClean="0">
                <a:latin typeface="FreeSans"/>
              </a:rPr>
              <a:t> g</a:t>
            </a:r>
            <a:r>
              <a:rPr lang="ro-RO" dirty="0" smtClean="0">
                <a:latin typeface="FreeSans"/>
              </a:rPr>
              <a:t>â</a:t>
            </a:r>
            <a:r>
              <a:rPr lang="it-IT" dirty="0" smtClean="0">
                <a:latin typeface="FreeSans"/>
              </a:rPr>
              <a:t>ndirii </a:t>
            </a:r>
            <a:r>
              <a:rPr lang="it-IT" dirty="0">
                <a:latin typeface="FreeSans"/>
              </a:rPr>
              <a:t>critice </a:t>
            </a:r>
            <a:r>
              <a:rPr lang="ro-RO" dirty="0" smtClean="0">
                <a:latin typeface="FreeSans"/>
              </a:rPr>
              <a:t>ș</a:t>
            </a:r>
            <a:r>
              <a:rPr lang="it-IT" dirty="0" smtClean="0">
                <a:latin typeface="FreeSans"/>
              </a:rPr>
              <a:t>i </a:t>
            </a:r>
            <a:r>
              <a:rPr lang="it-IT" dirty="0">
                <a:latin typeface="FreeSans"/>
              </a:rPr>
              <a:t>a </a:t>
            </a:r>
            <a:r>
              <a:rPr lang="it-IT" dirty="0" smtClean="0">
                <a:latin typeface="FreeSans"/>
              </a:rPr>
              <a:t>intelig</a:t>
            </a:r>
            <a:r>
              <a:rPr lang="ro-RO" dirty="0" smtClean="0">
                <a:latin typeface="FreeSans"/>
              </a:rPr>
              <a:t>entei</a:t>
            </a:r>
            <a:r>
              <a:rPr lang="it-IT" dirty="0" smtClean="0">
                <a:latin typeface="FreeSans"/>
              </a:rPr>
              <a:t> </a:t>
            </a:r>
            <a:r>
              <a:rPr lang="it-IT" dirty="0">
                <a:latin typeface="FreeSans"/>
              </a:rPr>
              <a:t>emotionale la elevi</a:t>
            </a:r>
          </a:p>
          <a:p>
            <a:r>
              <a:rPr lang="it-IT" dirty="0">
                <a:latin typeface="FreeSans"/>
              </a:rPr>
              <a:t>-3 clipuri cu cresterea stimei de sine, gandire critica si IE filmate in </a:t>
            </a:r>
            <a:r>
              <a:rPr lang="it-IT" dirty="0" smtClean="0">
                <a:latin typeface="FreeSans"/>
              </a:rPr>
              <a:t>cab</a:t>
            </a:r>
            <a:r>
              <a:rPr lang="ro-RO" dirty="0" smtClean="0">
                <a:latin typeface="FreeSans"/>
              </a:rPr>
              <a:t>inetul de psihopedagogie </a:t>
            </a:r>
            <a:r>
              <a:rPr lang="it-IT" dirty="0" smtClean="0">
                <a:latin typeface="FreeSans"/>
              </a:rPr>
              <a:t>si </a:t>
            </a:r>
            <a:r>
              <a:rPr lang="it-IT" dirty="0">
                <a:latin typeface="FreeSans"/>
              </a:rPr>
              <a:t>incarcate pe youtube -ul scolii</a:t>
            </a:r>
            <a:endParaRPr lang="ro-RO" b="1" dirty="0" smtClean="0">
              <a:latin typeface="FreeSans"/>
            </a:endParaRPr>
          </a:p>
          <a:p>
            <a:pPr marL="285750" indent="-285750">
              <a:buFontTx/>
              <a:buChar char="-"/>
            </a:pPr>
            <a:endParaRPr lang="ro-RO" dirty="0">
              <a:latin typeface="Free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164" y="1713646"/>
            <a:ext cx="10431236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FreeSans"/>
                <a:ea typeface="Calibri" panose="020F0502020204030204" pitchFamily="34" charset="0"/>
                <a:cs typeface="FreeSans"/>
              </a:rPr>
              <a:t>GRUP ȚINTĂ: elevi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V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or fi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selectați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ro-RO" dirty="0" smtClean="0">
                <a:latin typeface="FreeSans"/>
                <a:ea typeface="Calibri" panose="020F0502020204030204" pitchFamily="34" charset="0"/>
                <a:cs typeface="FreeSans"/>
              </a:rPr>
              <a:t>10 </a:t>
            </a:r>
            <a:r>
              <a:rPr lang="en-US" b="1" dirty="0" err="1" smtClean="0">
                <a:latin typeface="FreeSans"/>
                <a:ea typeface="Calibri" panose="020F0502020204030204" pitchFamily="34" charset="0"/>
                <a:cs typeface="FreeSans"/>
              </a:rPr>
              <a:t>elevi</a:t>
            </a:r>
            <a:r>
              <a:rPr lang="en-US" b="1" dirty="0" smtClean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care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prin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desfășurarea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activități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termen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scurt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câte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5 </a:t>
            </a:r>
            <a:r>
              <a:rPr lang="en-US" b="1" dirty="0" err="1">
                <a:latin typeface="FreeSans"/>
                <a:ea typeface="Calibri" panose="020F0502020204030204" pitchFamily="34" charset="0"/>
                <a:cs typeface="FreeSans"/>
              </a:rPr>
              <a:t>zile</a:t>
            </a:r>
            <a:r>
              <a:rPr lang="en-US" b="1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în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școli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din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străinătate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ro-RO" dirty="0" err="1">
                <a:latin typeface="FreeSans"/>
                <a:ea typeface="Calibri" panose="020F0502020204030204" pitchFamily="34" charset="0"/>
                <a:cs typeface="FreeSans"/>
              </a:rPr>
              <a:t>î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și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vor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dezvolta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:</a:t>
            </a: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competentel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digitale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,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lingvistice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,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interculturale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o-RO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RO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ompetențe 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de 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protec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ie a mediului si a unui stil de via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ță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s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n</a:t>
            </a:r>
            <a:r>
              <a:rPr lang="ro-RO" dirty="0">
                <a:latin typeface="FreeSans"/>
                <a:ea typeface="Calibri" panose="020F0502020204030204" pitchFamily="34" charset="0"/>
                <a:cs typeface="FreeSans"/>
              </a:rPr>
              <a:t>ă</a:t>
            </a:r>
            <a:r>
              <a:rPr lang="en-US" dirty="0" err="1">
                <a:latin typeface="FreeSans"/>
                <a:ea typeface="Calibri" panose="020F0502020204030204" pitchFamily="34" charset="0"/>
                <a:cs typeface="FreeSans"/>
              </a:rPr>
              <a:t>tos</a:t>
            </a:r>
            <a:r>
              <a:rPr lang="en-US" dirty="0">
                <a:latin typeface="FreeSans"/>
                <a:ea typeface="Calibri" panose="020F0502020204030204" pitchFamily="34" charset="0"/>
                <a:cs typeface="FreeSans"/>
              </a:rPr>
              <a:t> </a:t>
            </a: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endParaRPr lang="ro-RO" dirty="0">
              <a:latin typeface="FreeSans"/>
              <a:ea typeface="Calibri" panose="020F0502020204030204" pitchFamily="34" charset="0"/>
              <a:cs typeface="FreeSans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endParaRPr lang="ro-RO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o-RO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Condițiile de înscriere la selecție se regăsesc pe site-ul școlii la secțiunile </a:t>
            </a:r>
            <a:r>
              <a:rPr lang="ro-RO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Acreditare Școlară </a:t>
            </a:r>
            <a:r>
              <a:rPr lang="ro-RO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ro-RO" b="1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la capitolul </a:t>
            </a:r>
            <a:r>
              <a:rPr lang="ro-RO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Proiecte și parteneriate.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4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6093" y="391246"/>
            <a:ext cx="978081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OBIECTIVE Acreditare VET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dobândirea de rezultate ale învățării specifice domeniului de studiu economic/turism și alimentație/estetică/textile de către 35 elevi/an în perioada 2021-2026 prin stagii de pregătire practică în Europa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dobândirea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 competen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 cheie transferabile cerute 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domeniul de formare profesională în vederea integrării pe piața muncii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îmbunătățirea competențelor profesionale a 10 profesori din domeniile Economic, Alimentație, Estetică, 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extile pe parcursul celor 5 ani de acreditare prin activit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 de Job Shadowing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coli din Europa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îmbunătățirea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inuturilor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CDL-uri 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pia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muncii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prin utilizarea conținuturilor și strategiilor preluate de la parteneri europeni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dezvoltarea unei cooperări internaționale sustenabile în vederea internaționalizării școlii noastre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718457"/>
            <a:ext cx="946240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GRUP ȚINTĂ:</a:t>
            </a:r>
          </a:p>
          <a:p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X-a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special: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21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liceal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învățământul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selectați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defavorizate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profesorii VET ai școlii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059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684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FreeSans</vt:lpstr>
      <vt:lpstr>Times New Roman</vt:lpstr>
      <vt:lpstr>Wingdings</vt:lpstr>
      <vt:lpstr>Wingdings 3</vt:lpstr>
      <vt:lpstr>Wisp</vt:lpstr>
      <vt:lpstr>Acreditare Erasmus+ domeniul EDUCAȚIE ȘCOLARĂ  Colegiul Tehnic ION HOLBAN Iași</vt:lpstr>
      <vt:lpstr>Certificate Acreditare obţinute de Colegiul Tehnic ION HOLBAN 2021-2027</vt:lpstr>
      <vt:lpstr>Acreditare Erasmus+ în domeniul EDUCAȚIE ȘCOLARĂ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Acreditări Erasmus+ ale Colegiului Tehnic ION HOLBAN Iași</dc:title>
  <dc:creator>Holban</dc:creator>
  <cp:lastModifiedBy>Holban</cp:lastModifiedBy>
  <cp:revision>29</cp:revision>
  <dcterms:created xsi:type="dcterms:W3CDTF">2022-01-12T19:58:22Z</dcterms:created>
  <dcterms:modified xsi:type="dcterms:W3CDTF">2023-01-02T21:11:42Z</dcterms:modified>
</cp:coreProperties>
</file>