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4" r:id="rId2"/>
    <p:sldId id="257" r:id="rId3"/>
    <p:sldId id="256" r:id="rId4"/>
    <p:sldId id="258" r:id="rId5"/>
    <p:sldId id="264" r:id="rId6"/>
    <p:sldId id="271" r:id="rId7"/>
    <p:sldId id="267" r:id="rId8"/>
    <p:sldId id="272" r:id="rId9"/>
    <p:sldId id="270" r:id="rId10"/>
    <p:sldId id="268" r:id="rId11"/>
    <p:sldId id="259" r:id="rId12"/>
    <p:sldId id="261" r:id="rId13"/>
    <p:sldId id="262" r:id="rId14"/>
    <p:sldId id="273" r:id="rId15"/>
    <p:sldId id="263" r:id="rId16"/>
  </p:sldIdLst>
  <p:sldSz cx="9144000" cy="5143500" type="screen16x9"/>
  <p:notesSz cx="7053263" cy="93091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27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82BA0-0460-4D57-BD9A-8984BB59B9CD}" type="doc">
      <dgm:prSet loTypeId="urn:microsoft.com/office/officeart/2005/8/layout/equation2" loCatId="process" qsTypeId="urn:microsoft.com/office/officeart/2005/8/quickstyle/simple1" qsCatId="simple" csTypeId="urn:microsoft.com/office/officeart/2005/8/colors/accent1_2" csCatId="accent1" phldr="1"/>
      <dgm:spPr/>
    </dgm:pt>
    <dgm:pt modelId="{EF33500A-E96B-46C3-AC66-CB390BB32DDB}">
      <dgm:prSet phldrT="[Text]"/>
      <dgm:spPr>
        <a:effectLst>
          <a:outerShdw blurRad="50800" dist="38100" dir="5400000" algn="t" rotWithShape="0">
            <a:prstClr val="black">
              <a:alpha val="40000"/>
            </a:prstClr>
          </a:outerShdw>
        </a:effectLst>
      </dgm:spPr>
      <dgm:t>
        <a:bodyPr/>
        <a:lstStyle/>
        <a:p>
          <a:r>
            <a:rPr lang="ro-RO" b="1" dirty="0" err="1" smtClean="0">
              <a:latin typeface="Arial" pitchFamily="34" charset="0"/>
              <a:cs typeface="Arial" pitchFamily="34" charset="0"/>
            </a:rPr>
            <a:t>Cyber</a:t>
          </a:r>
          <a:endParaRPr lang="en-US" b="1" dirty="0">
            <a:latin typeface="Arial" pitchFamily="34" charset="0"/>
            <a:cs typeface="Arial" pitchFamily="34" charset="0"/>
          </a:endParaRPr>
        </a:p>
      </dgm:t>
    </dgm:pt>
    <dgm:pt modelId="{C56D88AC-E582-4BE2-8C58-3493F59965BC}" type="parTrans" cxnId="{6F39CD03-5CB5-4A4E-A9DD-6E443186D28B}">
      <dgm:prSet/>
      <dgm:spPr/>
      <dgm:t>
        <a:bodyPr/>
        <a:lstStyle/>
        <a:p>
          <a:endParaRPr lang="en-US"/>
        </a:p>
      </dgm:t>
    </dgm:pt>
    <dgm:pt modelId="{98FD18F8-A6C1-4E5F-9B79-1264E6993A74}" type="sibTrans" cxnId="{6F39CD03-5CB5-4A4E-A9DD-6E443186D28B}">
      <dgm:prSet/>
      <dgm:spPr/>
      <dgm:t>
        <a:bodyPr/>
        <a:lstStyle/>
        <a:p>
          <a:endParaRPr lang="en-US"/>
        </a:p>
      </dgm:t>
    </dgm:pt>
    <dgm:pt modelId="{D0E456D2-35F8-4F33-B30B-FB58DC3562B0}">
      <dgm:prSet phldrT="[Text]" custT="1"/>
      <dgm:spPr>
        <a:effectLst>
          <a:outerShdw blurRad="50800" dist="38100" dir="5400000" algn="t" rotWithShape="0">
            <a:prstClr val="black">
              <a:alpha val="40000"/>
            </a:prstClr>
          </a:outerShdw>
        </a:effectLst>
      </dgm:spPr>
      <dgm:t>
        <a:bodyPr/>
        <a:lstStyle/>
        <a:p>
          <a:r>
            <a:rPr lang="ro-RO" sz="1400" b="1" dirty="0" err="1" smtClean="0">
              <a:latin typeface="Arial" pitchFamily="34" charset="0"/>
              <a:cs typeface="Arial" pitchFamily="34" charset="0"/>
            </a:rPr>
            <a:t>Bullying</a:t>
          </a:r>
          <a:endParaRPr lang="en-US" sz="1500" b="1" dirty="0">
            <a:latin typeface="Arial" pitchFamily="34" charset="0"/>
            <a:cs typeface="Arial" pitchFamily="34" charset="0"/>
          </a:endParaRPr>
        </a:p>
      </dgm:t>
    </dgm:pt>
    <dgm:pt modelId="{1CED9FF4-CC17-48D1-9852-091D81ACA2EE}" type="parTrans" cxnId="{4715839F-221E-4B6C-B3BF-FC4879902772}">
      <dgm:prSet/>
      <dgm:spPr/>
      <dgm:t>
        <a:bodyPr/>
        <a:lstStyle/>
        <a:p>
          <a:endParaRPr lang="en-US"/>
        </a:p>
      </dgm:t>
    </dgm:pt>
    <dgm:pt modelId="{AC9C2024-48B0-4791-B867-E55140FAC5E4}" type="sibTrans" cxnId="{4715839F-221E-4B6C-B3BF-FC4879902772}">
      <dgm:prSet/>
      <dgm:spPr/>
      <dgm:t>
        <a:bodyPr/>
        <a:lstStyle/>
        <a:p>
          <a:endParaRPr lang="en-US"/>
        </a:p>
      </dgm:t>
    </dgm:pt>
    <dgm:pt modelId="{C3A326AC-FBC9-4998-9986-D83F109067E4}">
      <dgm:prSet phldrT="[Text]" custT="1"/>
      <dgm:spPr>
        <a:effectLst>
          <a:outerShdw blurRad="50800" dist="38100" dir="5400000" algn="t" rotWithShape="0">
            <a:prstClr val="black">
              <a:alpha val="40000"/>
            </a:prstClr>
          </a:outerShdw>
        </a:effectLst>
      </dgm:spPr>
      <dgm:t>
        <a:bodyPr/>
        <a:lstStyle/>
        <a:p>
          <a:r>
            <a:rPr lang="ro-RO" sz="1400" b="1" dirty="0" err="1" smtClean="0">
              <a:latin typeface="Arial" pitchFamily="34" charset="0"/>
              <a:cs typeface="Arial" pitchFamily="34" charset="0"/>
            </a:rPr>
            <a:t>Cyberbullying</a:t>
          </a:r>
          <a:endParaRPr lang="en-US" sz="1400" b="1" dirty="0">
            <a:latin typeface="Arial" pitchFamily="34" charset="0"/>
            <a:cs typeface="Arial" pitchFamily="34" charset="0"/>
          </a:endParaRPr>
        </a:p>
      </dgm:t>
    </dgm:pt>
    <dgm:pt modelId="{15E8EF73-7A10-4A08-A2E5-488783116397}" type="parTrans" cxnId="{24C5CFA1-2A70-4FA2-B253-5B49B8268371}">
      <dgm:prSet/>
      <dgm:spPr/>
      <dgm:t>
        <a:bodyPr/>
        <a:lstStyle/>
        <a:p>
          <a:endParaRPr lang="en-US"/>
        </a:p>
      </dgm:t>
    </dgm:pt>
    <dgm:pt modelId="{03A0CFF1-5149-483D-A206-76A4C3ADEE17}" type="sibTrans" cxnId="{24C5CFA1-2A70-4FA2-B253-5B49B8268371}">
      <dgm:prSet/>
      <dgm:spPr/>
      <dgm:t>
        <a:bodyPr/>
        <a:lstStyle/>
        <a:p>
          <a:endParaRPr lang="en-US"/>
        </a:p>
      </dgm:t>
    </dgm:pt>
    <dgm:pt modelId="{B59DB050-42CF-4A8D-9C53-3283A0A74786}" type="pres">
      <dgm:prSet presAssocID="{AA382BA0-0460-4D57-BD9A-8984BB59B9CD}" presName="Name0" presStyleCnt="0">
        <dgm:presLayoutVars>
          <dgm:dir/>
          <dgm:resizeHandles val="exact"/>
        </dgm:presLayoutVars>
      </dgm:prSet>
      <dgm:spPr/>
    </dgm:pt>
    <dgm:pt modelId="{6029B4B3-6D7F-48C2-A08C-C021B19450A8}" type="pres">
      <dgm:prSet presAssocID="{AA382BA0-0460-4D57-BD9A-8984BB59B9CD}" presName="vNodes" presStyleCnt="0"/>
      <dgm:spPr/>
    </dgm:pt>
    <dgm:pt modelId="{9A0C73C7-D98E-4EA2-B478-255649B4A6D6}" type="pres">
      <dgm:prSet presAssocID="{EF33500A-E96B-46C3-AC66-CB390BB32DDB}" presName="node" presStyleLbl="node1" presStyleIdx="0" presStyleCnt="3" custLinFactNeighborY="57714">
        <dgm:presLayoutVars>
          <dgm:bulletEnabled val="1"/>
        </dgm:presLayoutVars>
      </dgm:prSet>
      <dgm:spPr/>
      <dgm:t>
        <a:bodyPr/>
        <a:lstStyle/>
        <a:p>
          <a:endParaRPr lang="en-US"/>
        </a:p>
      </dgm:t>
    </dgm:pt>
    <dgm:pt modelId="{0B27075C-7590-4ED6-A855-1731B873C246}" type="pres">
      <dgm:prSet presAssocID="{98FD18F8-A6C1-4E5F-9B79-1264E6993A74}" presName="spacerT" presStyleCnt="0"/>
      <dgm:spPr/>
    </dgm:pt>
    <dgm:pt modelId="{8C07DD3B-77E0-42D7-8337-DA1E653A7F44}" type="pres">
      <dgm:prSet presAssocID="{98FD18F8-A6C1-4E5F-9B79-1264E6993A74}" presName="sibTrans" presStyleLbl="sibTrans2D1" presStyleIdx="0" presStyleCnt="2"/>
      <dgm:spPr/>
      <dgm:t>
        <a:bodyPr/>
        <a:lstStyle/>
        <a:p>
          <a:endParaRPr lang="en-US"/>
        </a:p>
      </dgm:t>
    </dgm:pt>
    <dgm:pt modelId="{64734B30-9AF6-49D7-8375-8DBD4617CFF4}" type="pres">
      <dgm:prSet presAssocID="{98FD18F8-A6C1-4E5F-9B79-1264E6993A74}" presName="spacerB" presStyleCnt="0"/>
      <dgm:spPr/>
    </dgm:pt>
    <dgm:pt modelId="{F22C0F25-CC0D-4B4C-8D6A-833DF8029F92}" type="pres">
      <dgm:prSet presAssocID="{D0E456D2-35F8-4F33-B30B-FB58DC3562B0}" presName="node" presStyleLbl="node1" presStyleIdx="1" presStyleCnt="3" custLinFactY="-1556" custLinFactNeighborX="-2699" custLinFactNeighborY="-100000">
        <dgm:presLayoutVars>
          <dgm:bulletEnabled val="1"/>
        </dgm:presLayoutVars>
      </dgm:prSet>
      <dgm:spPr/>
      <dgm:t>
        <a:bodyPr/>
        <a:lstStyle/>
        <a:p>
          <a:endParaRPr lang="en-US"/>
        </a:p>
      </dgm:t>
    </dgm:pt>
    <dgm:pt modelId="{32EC4858-786C-4C28-A67F-D4289331DB4F}" type="pres">
      <dgm:prSet presAssocID="{AA382BA0-0460-4D57-BD9A-8984BB59B9CD}" presName="sibTransLast" presStyleLbl="sibTrans2D1" presStyleIdx="1" presStyleCnt="2" custAng="21475894" custScaleX="165229" custLinFactNeighborX="-2365" custLinFactNeighborY="6546"/>
      <dgm:spPr/>
      <dgm:t>
        <a:bodyPr/>
        <a:lstStyle/>
        <a:p>
          <a:endParaRPr lang="en-US"/>
        </a:p>
      </dgm:t>
    </dgm:pt>
    <dgm:pt modelId="{E9A212D3-5B58-45BC-882B-584D15F5F551}" type="pres">
      <dgm:prSet presAssocID="{AA382BA0-0460-4D57-BD9A-8984BB59B9CD}" presName="connectorText" presStyleLbl="sibTrans2D1" presStyleIdx="1" presStyleCnt="2"/>
      <dgm:spPr/>
      <dgm:t>
        <a:bodyPr/>
        <a:lstStyle/>
        <a:p>
          <a:endParaRPr lang="en-US"/>
        </a:p>
      </dgm:t>
    </dgm:pt>
    <dgm:pt modelId="{6D6C870F-F4FE-4D67-9410-B5E27270E86E}" type="pres">
      <dgm:prSet presAssocID="{AA382BA0-0460-4D57-BD9A-8984BB59B9CD}" presName="lastNode" presStyleLbl="node1" presStyleIdx="2" presStyleCnt="3" custScaleX="84853" custScaleY="84853" custLinFactX="42294" custLinFactNeighborX="100000" custLinFactNeighborY="2496">
        <dgm:presLayoutVars>
          <dgm:bulletEnabled val="1"/>
        </dgm:presLayoutVars>
      </dgm:prSet>
      <dgm:spPr/>
      <dgm:t>
        <a:bodyPr/>
        <a:lstStyle/>
        <a:p>
          <a:endParaRPr lang="en-US"/>
        </a:p>
      </dgm:t>
    </dgm:pt>
  </dgm:ptLst>
  <dgm:cxnLst>
    <dgm:cxn modelId="{AF8AB5B8-9169-4AF9-ACD8-3E41B9895009}" type="presOf" srcId="{AC9C2024-48B0-4791-B867-E55140FAC5E4}" destId="{32EC4858-786C-4C28-A67F-D4289331DB4F}" srcOrd="0" destOrd="0" presId="urn:microsoft.com/office/officeart/2005/8/layout/equation2"/>
    <dgm:cxn modelId="{6F39CD03-5CB5-4A4E-A9DD-6E443186D28B}" srcId="{AA382BA0-0460-4D57-BD9A-8984BB59B9CD}" destId="{EF33500A-E96B-46C3-AC66-CB390BB32DDB}" srcOrd="0" destOrd="0" parTransId="{C56D88AC-E582-4BE2-8C58-3493F59965BC}" sibTransId="{98FD18F8-A6C1-4E5F-9B79-1264E6993A74}"/>
    <dgm:cxn modelId="{4715839F-221E-4B6C-B3BF-FC4879902772}" srcId="{AA382BA0-0460-4D57-BD9A-8984BB59B9CD}" destId="{D0E456D2-35F8-4F33-B30B-FB58DC3562B0}" srcOrd="1" destOrd="0" parTransId="{1CED9FF4-CC17-48D1-9852-091D81ACA2EE}" sibTransId="{AC9C2024-48B0-4791-B867-E55140FAC5E4}"/>
    <dgm:cxn modelId="{E4F4CFA2-2D5C-4182-8830-AF5F0BFF7601}" type="presOf" srcId="{EF33500A-E96B-46C3-AC66-CB390BB32DDB}" destId="{9A0C73C7-D98E-4EA2-B478-255649B4A6D6}" srcOrd="0" destOrd="0" presId="urn:microsoft.com/office/officeart/2005/8/layout/equation2"/>
    <dgm:cxn modelId="{B89F8AE7-144B-4E33-8FBF-C7E08A756561}" type="presOf" srcId="{98FD18F8-A6C1-4E5F-9B79-1264E6993A74}" destId="{8C07DD3B-77E0-42D7-8337-DA1E653A7F44}" srcOrd="0" destOrd="0" presId="urn:microsoft.com/office/officeart/2005/8/layout/equation2"/>
    <dgm:cxn modelId="{41C5DFA5-FAE8-406A-9811-584AF7BE1B63}" type="presOf" srcId="{AA382BA0-0460-4D57-BD9A-8984BB59B9CD}" destId="{B59DB050-42CF-4A8D-9C53-3283A0A74786}" srcOrd="0" destOrd="0" presId="urn:microsoft.com/office/officeart/2005/8/layout/equation2"/>
    <dgm:cxn modelId="{23026DB2-8DBA-4E5B-9EF2-A72F4BA9DCA7}" type="presOf" srcId="{AC9C2024-48B0-4791-B867-E55140FAC5E4}" destId="{E9A212D3-5B58-45BC-882B-584D15F5F551}" srcOrd="1" destOrd="0" presId="urn:microsoft.com/office/officeart/2005/8/layout/equation2"/>
    <dgm:cxn modelId="{24C5CFA1-2A70-4FA2-B253-5B49B8268371}" srcId="{AA382BA0-0460-4D57-BD9A-8984BB59B9CD}" destId="{C3A326AC-FBC9-4998-9986-D83F109067E4}" srcOrd="2" destOrd="0" parTransId="{15E8EF73-7A10-4A08-A2E5-488783116397}" sibTransId="{03A0CFF1-5149-483D-A206-76A4C3ADEE17}"/>
    <dgm:cxn modelId="{60EE06FA-3DCF-49BE-8665-68738A6DD68A}" type="presOf" srcId="{D0E456D2-35F8-4F33-B30B-FB58DC3562B0}" destId="{F22C0F25-CC0D-4B4C-8D6A-833DF8029F92}" srcOrd="0" destOrd="0" presId="urn:microsoft.com/office/officeart/2005/8/layout/equation2"/>
    <dgm:cxn modelId="{84A49A91-6AB5-4661-A74B-FB986DA08955}" type="presOf" srcId="{C3A326AC-FBC9-4998-9986-D83F109067E4}" destId="{6D6C870F-F4FE-4D67-9410-B5E27270E86E}" srcOrd="0" destOrd="0" presId="urn:microsoft.com/office/officeart/2005/8/layout/equation2"/>
    <dgm:cxn modelId="{813FDE36-BBC2-4B96-A8CA-6AA0A08FB995}" type="presParOf" srcId="{B59DB050-42CF-4A8D-9C53-3283A0A74786}" destId="{6029B4B3-6D7F-48C2-A08C-C021B19450A8}" srcOrd="0" destOrd="0" presId="urn:microsoft.com/office/officeart/2005/8/layout/equation2"/>
    <dgm:cxn modelId="{9354384C-9C13-4839-9995-8BCCF845B826}" type="presParOf" srcId="{6029B4B3-6D7F-48C2-A08C-C021B19450A8}" destId="{9A0C73C7-D98E-4EA2-B478-255649B4A6D6}" srcOrd="0" destOrd="0" presId="urn:microsoft.com/office/officeart/2005/8/layout/equation2"/>
    <dgm:cxn modelId="{30C6D345-D578-4AAB-9EBB-BEE45E9F6998}" type="presParOf" srcId="{6029B4B3-6D7F-48C2-A08C-C021B19450A8}" destId="{0B27075C-7590-4ED6-A855-1731B873C246}" srcOrd="1" destOrd="0" presId="urn:microsoft.com/office/officeart/2005/8/layout/equation2"/>
    <dgm:cxn modelId="{F8B363BE-E7A1-4F92-9A38-C3C639DA05CB}" type="presParOf" srcId="{6029B4B3-6D7F-48C2-A08C-C021B19450A8}" destId="{8C07DD3B-77E0-42D7-8337-DA1E653A7F44}" srcOrd="2" destOrd="0" presId="urn:microsoft.com/office/officeart/2005/8/layout/equation2"/>
    <dgm:cxn modelId="{331BB1B0-6ADB-459B-AF0B-62AA6629BAB5}" type="presParOf" srcId="{6029B4B3-6D7F-48C2-A08C-C021B19450A8}" destId="{64734B30-9AF6-49D7-8375-8DBD4617CFF4}" srcOrd="3" destOrd="0" presId="urn:microsoft.com/office/officeart/2005/8/layout/equation2"/>
    <dgm:cxn modelId="{81597095-109A-499D-9941-38D3F32BCC1F}" type="presParOf" srcId="{6029B4B3-6D7F-48C2-A08C-C021B19450A8}" destId="{F22C0F25-CC0D-4B4C-8D6A-833DF8029F92}" srcOrd="4" destOrd="0" presId="urn:microsoft.com/office/officeart/2005/8/layout/equation2"/>
    <dgm:cxn modelId="{4D5ABB09-67ED-4311-A734-B7CC2B72438F}" type="presParOf" srcId="{B59DB050-42CF-4A8D-9C53-3283A0A74786}" destId="{32EC4858-786C-4C28-A67F-D4289331DB4F}" srcOrd="1" destOrd="0" presId="urn:microsoft.com/office/officeart/2005/8/layout/equation2"/>
    <dgm:cxn modelId="{B3595489-EB28-4145-98C8-7C302748445F}" type="presParOf" srcId="{32EC4858-786C-4C28-A67F-D4289331DB4F}" destId="{E9A212D3-5B58-45BC-882B-584D15F5F551}" srcOrd="0" destOrd="0" presId="urn:microsoft.com/office/officeart/2005/8/layout/equation2"/>
    <dgm:cxn modelId="{8853B4B2-7112-4878-8495-2312460DDB3A}" type="presParOf" srcId="{B59DB050-42CF-4A8D-9C53-3283A0A74786}" destId="{6D6C870F-F4FE-4D67-9410-B5E27270E86E}"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Substituent dată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9CCAD6D4-FB4A-4C4B-BD79-6A0AC07A688C}" type="datetimeFigureOut">
              <a:rPr lang="en-US" smtClean="0"/>
              <a:pPr/>
              <a:t>11/11/2021</a:t>
            </a:fld>
            <a:endParaRPr lang="en-US"/>
          </a:p>
        </p:txBody>
      </p:sp>
      <p:sp>
        <p:nvSpPr>
          <p:cNvPr id="4" name="Substituent subsol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ubstituent număr diapozitiv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B650CAF0-7538-433F-B6E5-4EC3F51F27E3}" type="slidenum">
              <a:rPr lang="en-US" smtClean="0"/>
              <a:pPr/>
              <a:t>‹#›</a:t>
            </a:fld>
            <a:endParaRPr lang="en-US"/>
          </a:p>
        </p:txBody>
      </p:sp>
    </p:spTree>
    <p:extLst>
      <p:ext uri="{BB962C8B-B14F-4D97-AF65-F5344CB8AC3E}">
        <p14:creationId xmlns:p14="http://schemas.microsoft.com/office/powerpoint/2010/main" val="924654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Substituent dată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CB44FD52-70DA-4B3D-B03F-BBFF6D85FCA3}" type="datetimeFigureOut">
              <a:rPr lang="en-US" smtClean="0"/>
              <a:pPr/>
              <a:t>11/11/2021</a:t>
            </a:fld>
            <a:endParaRPr lang="en-US"/>
          </a:p>
        </p:txBody>
      </p:sp>
      <p:sp>
        <p:nvSpPr>
          <p:cNvPr id="4" name="Substituent imagine diapozitiv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Substituent note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6" name="Substituent subsol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ubstituent număr diapozitiv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AD5A08C-2958-4B19-96BA-B7D347228F41}" type="slidenum">
              <a:rPr lang="en-US" smtClean="0"/>
              <a:pPr/>
              <a:t>‹#›</a:t>
            </a:fld>
            <a:endParaRPr lang="en-US"/>
          </a:p>
        </p:txBody>
      </p:sp>
    </p:spTree>
    <p:extLst>
      <p:ext uri="{BB962C8B-B14F-4D97-AF65-F5344CB8AC3E}">
        <p14:creationId xmlns:p14="http://schemas.microsoft.com/office/powerpoint/2010/main" val="2440698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r>
              <a:rPr lang="ro-RO" dirty="0" err="1" smtClean="0"/>
              <a:t>Cyber</a:t>
            </a:r>
            <a:r>
              <a:rPr lang="ro-RO" dirty="0" smtClean="0"/>
              <a:t> – realitatea</a:t>
            </a:r>
            <a:r>
              <a:rPr lang="ro-RO" baseline="0" dirty="0" smtClean="0"/>
              <a:t> virtuală, </a:t>
            </a:r>
            <a:r>
              <a:rPr lang="ro-RO" baseline="0" dirty="0" err="1" smtClean="0"/>
              <a:t>bulling</a:t>
            </a:r>
            <a:r>
              <a:rPr lang="ro-RO" baseline="0" dirty="0" smtClean="0"/>
              <a:t> – hărțuire</a:t>
            </a:r>
            <a:endParaRPr lang="en-US" dirty="0"/>
          </a:p>
        </p:txBody>
      </p:sp>
      <p:sp>
        <p:nvSpPr>
          <p:cNvPr id="4" name="Substituent număr diapozitiv 3"/>
          <p:cNvSpPr>
            <a:spLocks noGrp="1"/>
          </p:cNvSpPr>
          <p:nvPr>
            <p:ph type="sldNum" sz="quarter" idx="10"/>
          </p:nvPr>
        </p:nvSpPr>
        <p:spPr/>
        <p:txBody>
          <a:bodyPr/>
          <a:lstStyle/>
          <a:p>
            <a:fld id="{1AD5A08C-2958-4B19-96BA-B7D347228F41}" type="slidenum">
              <a:rPr lang="en-US" smtClean="0"/>
              <a:pPr/>
              <a:t>7</a:t>
            </a:fld>
            <a:endParaRPr lang="en-US"/>
          </a:p>
        </p:txBody>
      </p:sp>
    </p:spTree>
    <p:extLst>
      <p:ext uri="{BB962C8B-B14F-4D97-AF65-F5344CB8AC3E}">
        <p14:creationId xmlns:p14="http://schemas.microsoft.com/office/powerpoint/2010/main" val="98630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r>
              <a:rPr lang="ro-RO" dirty="0" err="1" smtClean="0"/>
              <a:t>Cyber</a:t>
            </a:r>
            <a:r>
              <a:rPr lang="ro-RO" dirty="0" smtClean="0"/>
              <a:t> – realitatea</a:t>
            </a:r>
            <a:r>
              <a:rPr lang="ro-RO" baseline="0" dirty="0" smtClean="0"/>
              <a:t> virtuală, </a:t>
            </a:r>
            <a:r>
              <a:rPr lang="ro-RO" baseline="0" dirty="0" err="1" smtClean="0"/>
              <a:t>bulling</a:t>
            </a:r>
            <a:r>
              <a:rPr lang="ro-RO" baseline="0" dirty="0" smtClean="0"/>
              <a:t> – hărțuire</a:t>
            </a:r>
            <a:endParaRPr lang="en-US" dirty="0"/>
          </a:p>
        </p:txBody>
      </p:sp>
      <p:sp>
        <p:nvSpPr>
          <p:cNvPr id="4" name="Substituent număr diapozitiv 3"/>
          <p:cNvSpPr>
            <a:spLocks noGrp="1"/>
          </p:cNvSpPr>
          <p:nvPr>
            <p:ph type="sldNum" sz="quarter" idx="10"/>
          </p:nvPr>
        </p:nvSpPr>
        <p:spPr/>
        <p:txBody>
          <a:bodyPr/>
          <a:lstStyle/>
          <a:p>
            <a:fld id="{1AD5A08C-2958-4B19-96BA-B7D347228F41}" type="slidenum">
              <a:rPr lang="en-US" smtClean="0"/>
              <a:pPr/>
              <a:t>8</a:t>
            </a:fld>
            <a:endParaRPr lang="en-US"/>
          </a:p>
        </p:txBody>
      </p:sp>
    </p:spTree>
    <p:extLst>
      <p:ext uri="{BB962C8B-B14F-4D97-AF65-F5344CB8AC3E}">
        <p14:creationId xmlns:p14="http://schemas.microsoft.com/office/powerpoint/2010/main" val="2831944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F8C5CDB-1AEF-4522-8EAF-CE1F4E5D863E}" type="datetimeFigureOut">
              <a:rPr lang="ko-KR" altLang="en-US" smtClean="0"/>
              <a:pPr/>
              <a:t>2021-11-11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3025552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F8C5CDB-1AEF-4522-8EAF-CE1F4E5D863E}" type="datetimeFigureOut">
              <a:rPr lang="ko-KR" altLang="en-US" smtClean="0"/>
              <a:pPr/>
              <a:t>2021-11-11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311303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216"/>
            <a:ext cx="9144000" cy="857250"/>
          </a:xfrm>
        </p:spPr>
        <p:txBody>
          <a:bodyPr/>
          <a:lstStyle>
            <a:lvl1pPr algn="l">
              <a:defRPr/>
            </a:lvl1pPr>
          </a:lstStyle>
          <a:p>
            <a:r>
              <a:rPr lang="en-US" altLang="ko-KR" dirty="0" smtClean="0"/>
              <a:t> Click to edit Master title style</a:t>
            </a:r>
            <a:endParaRPr lang="ko-KR" altLang="en-US" dirty="0"/>
          </a:p>
        </p:txBody>
      </p:sp>
      <p:sp>
        <p:nvSpPr>
          <p:cNvPr id="3" name="Content Placeholder 2"/>
          <p:cNvSpPr>
            <a:spLocks noGrp="1"/>
          </p:cNvSpPr>
          <p:nvPr>
            <p:ph idx="1"/>
          </p:nvPr>
        </p:nvSpPr>
        <p:spPr/>
        <p:txBody>
          <a:bodyPr/>
          <a:lstStyle/>
          <a:p>
            <a:pPr lvl="0"/>
            <a:r>
              <a:rPr lang="en-US" altLang="ko-KR" dirty="0" smtClean="0"/>
              <a:t>Click to edit Master text styles</a:t>
            </a:r>
          </a:p>
          <a:p>
            <a:pPr lvl="1"/>
            <a:r>
              <a:rPr lang="en-US" altLang="ko-KR" dirty="0" smtClean="0"/>
              <a:t>Second level</a:t>
            </a:r>
          </a:p>
          <a:p>
            <a:pPr lvl="2"/>
            <a:r>
              <a:rPr lang="en-US" altLang="ko-KR" dirty="0" smtClean="0"/>
              <a:t>Third level</a:t>
            </a:r>
          </a:p>
          <a:p>
            <a:pPr lvl="3"/>
            <a:r>
              <a:rPr lang="en-US" altLang="ko-KR" dirty="0" smtClean="0"/>
              <a:t>Fourth level</a:t>
            </a:r>
          </a:p>
          <a:p>
            <a:pPr lvl="4"/>
            <a:r>
              <a:rPr lang="en-US" altLang="ko-KR" dirty="0" smtClean="0"/>
              <a:t>Fifth level</a:t>
            </a:r>
            <a:endParaRPr lang="ko-KR" altLang="en-US" dirty="0"/>
          </a:p>
        </p:txBody>
      </p:sp>
      <p:sp>
        <p:nvSpPr>
          <p:cNvPr id="4" name="Date Placeholder 3"/>
          <p:cNvSpPr>
            <a:spLocks noGrp="1"/>
          </p:cNvSpPr>
          <p:nvPr>
            <p:ph type="dt" sz="half" idx="10"/>
          </p:nvPr>
        </p:nvSpPr>
        <p:spPr/>
        <p:txBody>
          <a:bodyPr/>
          <a:lstStyle/>
          <a:p>
            <a:fld id="{DF8C5CDB-1AEF-4522-8EAF-CE1F4E5D863E}" type="datetimeFigureOut">
              <a:rPr lang="ko-KR" altLang="en-US" smtClean="0"/>
              <a:pPr/>
              <a:t>2021-11-11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DF8C5CDB-1AEF-4522-8EAF-CE1F4E5D863E}" type="datetimeFigureOut">
              <a:rPr lang="ko-KR" altLang="en-US" smtClean="0"/>
              <a:pPr/>
              <a:t>2021-11-11</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115980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DF8C5CDB-1AEF-4522-8EAF-CE1F4E5D863E}" type="datetimeFigureOut">
              <a:rPr lang="ko-KR" altLang="en-US" smtClean="0"/>
              <a:pPr/>
              <a:t>2021-11-11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275661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p:txBody>
          <a:bodyPr/>
          <a:lstStyle/>
          <a:p>
            <a:fld id="{DF8C5CDB-1AEF-4522-8EAF-CE1F4E5D863E}" type="datetimeFigureOut">
              <a:rPr lang="ko-KR" altLang="en-US" smtClean="0"/>
              <a:pPr/>
              <a:t>2021-11-11</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401785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DF8C5CDB-1AEF-4522-8EAF-CE1F4E5D863E}" type="datetimeFigureOut">
              <a:rPr lang="ko-KR" altLang="en-US" smtClean="0"/>
              <a:pPr/>
              <a:t>2021-11-11</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21761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C5CDB-1AEF-4522-8EAF-CE1F4E5D863E}" type="datetimeFigureOut">
              <a:rPr lang="ko-KR" altLang="en-US" smtClean="0"/>
              <a:pPr/>
              <a:t>2021-11-11</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837280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DF8C5CDB-1AEF-4522-8EAF-CE1F4E5D863E}" type="datetimeFigureOut">
              <a:rPr lang="ko-KR" altLang="en-US" smtClean="0"/>
              <a:pPr/>
              <a:t>2021-11-11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3367004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DF8C5CDB-1AEF-4522-8EAF-CE1F4E5D863E}" type="datetimeFigureOut">
              <a:rPr lang="ko-KR" altLang="en-US" smtClean="0"/>
              <a:pPr/>
              <a:t>2021-11-11</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17135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216"/>
            <a:ext cx="6948264" cy="857250"/>
          </a:xfrm>
          <a:prstGeom prst="rect">
            <a:avLst/>
          </a:prstGeom>
        </p:spPr>
        <p:txBody>
          <a:bodyPr vert="horz" lIns="91440" tIns="45720" rIns="91440" bIns="45720" rtlCol="0" anchor="ctr">
            <a:normAutofit/>
          </a:body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8C5CDB-1AEF-4522-8EAF-CE1F4E5D863E}" type="datetimeFigureOut">
              <a:rPr lang="ko-KR" altLang="en-US" smtClean="0"/>
              <a:pPr/>
              <a:t>2021-11-11</a:t>
            </a:fld>
            <a:endParaRPr lang="ko-KR" alt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3B0A39C-9AA3-4A83-82D7-24ADE085033F}" type="slidenum">
              <a:rPr lang="ko-KR" altLang="en-US" smtClean="0"/>
              <a:pPr/>
              <a:t>‹#›</a:t>
            </a:fld>
            <a:endParaRPr lang="ko-KR" altLang="en-US"/>
          </a:p>
        </p:txBody>
      </p:sp>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helpline.sigur.info/"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ro.wikipedia.org/wiki/Agresiunea_pe_Internet" TargetMode="External"/><Relationship Id="rId3" Type="http://schemas.openxmlformats.org/officeDocument/2006/relationships/hyperlink" Target="http://jurnalul.ro/stiri/observator/siguranta-pe-internet-citeste-avertismentul-politiei-romane-684673.html" TargetMode="External"/><Relationship Id="rId7" Type="http://schemas.openxmlformats.org/officeDocument/2006/relationships/hyperlink" Target="http://helpline.sigur.info/faqs/faqs/cum-ma-asigur-ca-nu-mi-va-sparge-nimeni-parola.html"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safekids.com/kids-rules-for-online-safety/" TargetMode="External"/><Relationship Id="rId11" Type="http://schemas.openxmlformats.org/officeDocument/2006/relationships/image" Target="../media/image17.png"/><Relationship Id="rId5" Type="http://schemas.openxmlformats.org/officeDocument/2006/relationships/hyperlink" Target="http://jurnalul.ro/stiri/obs" TargetMode="External"/><Relationship Id="rId10" Type="http://schemas.openxmlformats.org/officeDocument/2006/relationships/image" Target="../media/image16.jpeg"/><Relationship Id="rId4" Type="http://schemas.openxmlformats.org/officeDocument/2006/relationships/hyperlink" Target="http://www.stopbullying.gov/cyberbullying/how-to-report/index.html"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219200" y="1885950"/>
            <a:ext cx="6934200" cy="2523768"/>
          </a:xfrm>
          <a:prstGeom prst="rect">
            <a:avLst/>
          </a:prstGeom>
        </p:spPr>
        <p:txBody>
          <a:bodyPr wrap="square">
            <a:spAutoFit/>
          </a:bodyPr>
          <a:lstStyle/>
          <a:p>
            <a:pPr algn="ctr"/>
            <a:r>
              <a:rPr lang="ro-RO" altLang="en-US" sz="2000" dirty="0">
                <a:solidFill>
                  <a:srgbClr val="0070C0"/>
                </a:solidFill>
                <a:latin typeface="Arial" pitchFamily="34" charset="0"/>
                <a:ea typeface="Cambria Math" pitchFamily="18" charset="0"/>
                <a:cs typeface="Arial" pitchFamily="34" charset="0"/>
              </a:rPr>
              <a:t>PROIECT ERASMUS+ </a:t>
            </a:r>
            <a:r>
              <a:rPr lang="ro-RO" altLang="en-US" sz="2000" dirty="0" smtClean="0">
                <a:solidFill>
                  <a:srgbClr val="0070C0"/>
                </a:solidFill>
                <a:latin typeface="Arial" pitchFamily="34" charset="0"/>
                <a:ea typeface="Cambria Math" pitchFamily="18" charset="0"/>
                <a:cs typeface="Arial" pitchFamily="34" charset="0"/>
              </a:rPr>
              <a:t>KA229</a:t>
            </a:r>
          </a:p>
          <a:p>
            <a:pPr algn="ctr"/>
            <a:endParaRPr lang="ro-RO" altLang="en-US" sz="2000" dirty="0">
              <a:solidFill>
                <a:srgbClr val="0070C0"/>
              </a:solidFill>
              <a:latin typeface="Arial" pitchFamily="34" charset="0"/>
              <a:ea typeface="Cambria Math" pitchFamily="18" charset="0"/>
              <a:cs typeface="Arial" pitchFamily="34" charset="0"/>
            </a:endParaRPr>
          </a:p>
          <a:p>
            <a:pPr algn="ctr"/>
            <a:r>
              <a:rPr lang="ro-RO" sz="2800" b="1" dirty="0" smtClean="0">
                <a:solidFill>
                  <a:srgbClr val="0070C0"/>
                </a:solidFill>
                <a:latin typeface="Arial" pitchFamily="34" charset="0"/>
                <a:cs typeface="Arial" pitchFamily="34" charset="0"/>
              </a:rPr>
              <a:t>“EUROPA PE 7 COLINE”</a:t>
            </a:r>
            <a:r>
              <a:rPr lang="ro-RO" sz="2800" dirty="0" smtClean="0">
                <a:solidFill>
                  <a:srgbClr val="0070C0"/>
                </a:solidFill>
                <a:latin typeface="Arial" pitchFamily="34" charset="0"/>
                <a:cs typeface="Arial" pitchFamily="34" charset="0"/>
              </a:rPr>
              <a:t> </a:t>
            </a:r>
            <a:endParaRPr lang="ro-RO" sz="2800" dirty="0">
              <a:solidFill>
                <a:srgbClr val="0070C0"/>
              </a:solidFill>
              <a:latin typeface="Arial" pitchFamily="34" charset="0"/>
              <a:cs typeface="Arial" pitchFamily="34" charset="0"/>
            </a:endParaRPr>
          </a:p>
          <a:p>
            <a:pPr algn="ctr"/>
            <a:endParaRPr lang="ro-RO" altLang="en-US" i="1" dirty="0">
              <a:solidFill>
                <a:srgbClr val="0070C0"/>
              </a:solidFill>
              <a:latin typeface="Arial" pitchFamily="34" charset="0"/>
              <a:ea typeface="Cambria Math" pitchFamily="18" charset="0"/>
              <a:cs typeface="Arial" pitchFamily="34" charset="0"/>
            </a:endParaRPr>
          </a:p>
          <a:p>
            <a:pPr algn="ctr"/>
            <a:r>
              <a:rPr lang="ro-RO" b="1" dirty="0">
                <a:solidFill>
                  <a:srgbClr val="26282A"/>
                </a:solidFill>
                <a:latin typeface="Times New Roman" panose="02020603050405020304" pitchFamily="18" charset="0"/>
              </a:rPr>
              <a:t>2018-1-RO01-KA229-049484</a:t>
            </a:r>
          </a:p>
          <a:p>
            <a:pPr algn="ctr"/>
            <a:r>
              <a:rPr lang="ro-RO" altLang="en-US" i="1" dirty="0">
                <a:solidFill>
                  <a:srgbClr val="0070C0"/>
                </a:solidFill>
                <a:latin typeface="Arial" pitchFamily="34" charset="0"/>
                <a:ea typeface="Cambria Math" pitchFamily="18" charset="0"/>
                <a:cs typeface="Arial" pitchFamily="34" charset="0"/>
              </a:rPr>
              <a:t/>
            </a:r>
            <a:br>
              <a:rPr lang="ro-RO" altLang="en-US" i="1" dirty="0">
                <a:solidFill>
                  <a:srgbClr val="0070C0"/>
                </a:solidFill>
                <a:latin typeface="Arial" pitchFamily="34" charset="0"/>
                <a:ea typeface="Cambria Math" pitchFamily="18" charset="0"/>
                <a:cs typeface="Arial" pitchFamily="34" charset="0"/>
              </a:rPr>
            </a:br>
            <a:r>
              <a:rPr lang="ro-RO" altLang="en-US" i="1" dirty="0">
                <a:solidFill>
                  <a:srgbClr val="0070C0"/>
                </a:solidFill>
                <a:latin typeface="Arial" pitchFamily="34" charset="0"/>
                <a:cs typeface="Arial" pitchFamily="34" charset="0"/>
              </a:rPr>
              <a:t> </a:t>
            </a:r>
          </a:p>
          <a:p>
            <a:pPr algn="ctr"/>
            <a:r>
              <a:rPr lang="ro-RO" altLang="en-US" i="1" dirty="0" smtClean="0">
                <a:solidFill>
                  <a:srgbClr val="0070C0"/>
                </a:solidFill>
                <a:latin typeface="Arial" pitchFamily="34" charset="0"/>
                <a:cs typeface="Arial" pitchFamily="34" charset="0"/>
              </a:rPr>
              <a:t>COORDONATOR: COLEGIUL </a:t>
            </a:r>
            <a:r>
              <a:rPr lang="ro-RO" altLang="en-US" i="1" dirty="0">
                <a:solidFill>
                  <a:srgbClr val="0070C0"/>
                </a:solidFill>
                <a:latin typeface="Arial" pitchFamily="34" charset="0"/>
                <a:cs typeface="Arial" pitchFamily="34" charset="0"/>
              </a:rPr>
              <a:t>TEHNIC „ION HOLBAN” IAȘI</a:t>
            </a:r>
            <a:endParaRPr lang="en-US" dirty="0">
              <a:solidFill>
                <a:srgbClr val="0070C0"/>
              </a:solidFill>
              <a:latin typeface="Arial" pitchFamily="34" charset="0"/>
              <a:cs typeface="Arial" pitchFamily="34" charset="0"/>
            </a:endParaRPr>
          </a:p>
        </p:txBody>
      </p:sp>
      <p:pic>
        <p:nvPicPr>
          <p:cNvPr id="5" name="Picture 4" descr="Imagini pentru erasm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1288"/>
            <a:ext cx="2136775" cy="151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Rot="1" noChangeArrowheads="1"/>
          </p:cNvSpPr>
          <p:nvPr>
            <p:ph type="title"/>
          </p:nvPr>
        </p:nvSpPr>
        <p:spPr>
          <a:xfrm>
            <a:off x="5920900" y="438150"/>
            <a:ext cx="2735263" cy="776287"/>
          </a:xfrm>
        </p:spPr>
        <p:txBody>
          <a:bodyPr>
            <a:normAutofit fontScale="90000"/>
          </a:bodyPr>
          <a:lstStyle/>
          <a:p>
            <a:pPr eaLnBrk="1" hangingPunct="1">
              <a:defRPr/>
            </a:pPr>
            <a:r>
              <a:rPr lang="en-US" sz="2800" b="1" dirty="0" err="1" smtClean="0">
                <a:solidFill>
                  <a:srgbClr val="0070C0"/>
                </a:solidFill>
              </a:rPr>
              <a:t>Colegiul</a:t>
            </a:r>
            <a:r>
              <a:rPr lang="en-US" sz="2800" b="1" dirty="0" smtClean="0">
                <a:solidFill>
                  <a:srgbClr val="0070C0"/>
                </a:solidFill>
              </a:rPr>
              <a:t> </a:t>
            </a:r>
            <a:r>
              <a:rPr lang="en-US" sz="2800" b="1" dirty="0" err="1">
                <a:solidFill>
                  <a:srgbClr val="0070C0"/>
                </a:solidFill>
              </a:rPr>
              <a:t>T</a:t>
            </a:r>
            <a:r>
              <a:rPr lang="en-US" sz="2800" b="1" dirty="0" err="1" smtClean="0">
                <a:solidFill>
                  <a:srgbClr val="0070C0"/>
                </a:solidFill>
              </a:rPr>
              <a:t>ehnic</a:t>
            </a:r>
            <a:r>
              <a:rPr lang="en-US" sz="2800" b="1" dirty="0" smtClean="0">
                <a:solidFill>
                  <a:srgbClr val="0070C0"/>
                </a:solidFill>
              </a:rPr>
              <a:t> </a:t>
            </a:r>
            <a:br>
              <a:rPr lang="en-US" sz="2800" b="1" dirty="0" smtClean="0">
                <a:solidFill>
                  <a:srgbClr val="0070C0"/>
                </a:solidFill>
              </a:rPr>
            </a:br>
            <a:r>
              <a:rPr lang="en-US" sz="2800" b="1" dirty="0" smtClean="0">
                <a:solidFill>
                  <a:srgbClr val="0070C0"/>
                </a:solidFill>
              </a:rPr>
              <a:t>“Ion </a:t>
            </a:r>
            <a:r>
              <a:rPr lang="en-US" sz="2800" b="1" dirty="0" err="1" smtClean="0">
                <a:solidFill>
                  <a:srgbClr val="0070C0"/>
                </a:solidFill>
              </a:rPr>
              <a:t>Holban”Iasi</a:t>
            </a:r>
            <a:endParaRPr lang="en-US" sz="2800" b="1" dirty="0" smtClean="0">
              <a:solidFill>
                <a:srgbClr val="0070C0"/>
              </a:solidFill>
            </a:endParaRPr>
          </a:p>
        </p:txBody>
      </p:sp>
      <p:pic>
        <p:nvPicPr>
          <p:cNvPr id="8" name="Picture 7" descr="C:\Users\ben\Documents\Holban 2019-2020\MADE FOR EUROPE\europe on 7 hills Turkeys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9157" y="189504"/>
            <a:ext cx="1141492" cy="111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70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600200" y="1581151"/>
            <a:ext cx="7467600" cy="3276599"/>
          </a:xfrm>
        </p:spPr>
        <p:txBody>
          <a:bodyPr>
            <a:normAutofit fontScale="62500" lnSpcReduction="20000"/>
          </a:bodyPr>
          <a:lstStyle/>
          <a:p>
            <a:pPr marL="0" indent="-324000" algn="just">
              <a:lnSpc>
                <a:spcPct val="120000"/>
              </a:lnSpc>
              <a:spcBef>
                <a:spcPts val="0"/>
              </a:spcBef>
              <a:buNone/>
            </a:pPr>
            <a:r>
              <a:rPr lang="en-US" dirty="0" smtClean="0">
                <a:latin typeface="Arial" pitchFamily="34" charset="0"/>
                <a:cs typeface="Arial" pitchFamily="34" charset="0"/>
              </a:rPr>
              <a:t>C</a:t>
            </a:r>
            <a:r>
              <a:rPr lang="ro-RO" dirty="0" err="1" smtClean="0">
                <a:latin typeface="Arial" pitchFamily="34" charset="0"/>
                <a:cs typeface="Arial" pitchFamily="34" charset="0"/>
              </a:rPr>
              <a:t>ând</a:t>
            </a:r>
            <a:r>
              <a:rPr lang="ro-RO" dirty="0" smtClean="0">
                <a:latin typeface="Arial" pitchFamily="34" charset="0"/>
                <a:cs typeface="Arial" pitchFamily="34" charset="0"/>
              </a:rPr>
              <a:t> se întâmplă să fi hărțuit, este important să te documentezi și să raportezi comportamentul. </a:t>
            </a:r>
          </a:p>
          <a:p>
            <a:pPr marL="0" indent="-324000" algn="just">
              <a:lnSpc>
                <a:spcPct val="120000"/>
              </a:lnSpc>
              <a:spcBef>
                <a:spcPts val="0"/>
              </a:spcBef>
              <a:buNone/>
            </a:pPr>
            <a:r>
              <a:rPr lang="ro-RO" dirty="0" smtClean="0">
                <a:latin typeface="Arial" pitchFamily="34" charset="0"/>
                <a:cs typeface="Arial" pitchFamily="34" charset="0"/>
              </a:rPr>
              <a:t>Pași pe care trebuie să–i  urmezi imediat:</a:t>
            </a:r>
          </a:p>
          <a:p>
            <a:pPr marL="0" indent="-324000" algn="just">
              <a:lnSpc>
                <a:spcPct val="120000"/>
              </a:lnSpc>
              <a:spcBef>
                <a:spcPts val="0"/>
              </a:spcBef>
              <a:buFont typeface="Wingdings" pitchFamily="2" charset="2"/>
              <a:buChar char="Ø"/>
            </a:pPr>
            <a:r>
              <a:rPr lang="ro-RO" dirty="0" smtClean="0">
                <a:latin typeface="Arial" pitchFamily="34" charset="0"/>
                <a:cs typeface="Arial" pitchFamily="34" charset="0"/>
              </a:rPr>
              <a:t>nu răspunde mesajelor cu tentă de hărțuire;</a:t>
            </a:r>
          </a:p>
          <a:p>
            <a:pPr marL="0" indent="-324000" algn="just">
              <a:lnSpc>
                <a:spcPct val="120000"/>
              </a:lnSpc>
              <a:spcBef>
                <a:spcPts val="0"/>
              </a:spcBef>
              <a:buFont typeface="Wingdings" pitchFamily="2" charset="2"/>
              <a:buChar char="Ø"/>
            </a:pPr>
            <a:r>
              <a:rPr lang="ro-RO" dirty="0" smtClean="0">
                <a:latin typeface="Arial" pitchFamily="34" charset="0"/>
                <a:cs typeface="Arial" pitchFamily="34" charset="0"/>
              </a:rPr>
              <a:t>ține minte data, timpul, și mesajele când a apărut hărțuirea;</a:t>
            </a:r>
          </a:p>
          <a:p>
            <a:pPr marL="0" indent="-324000" algn="just">
              <a:lnSpc>
                <a:spcPct val="120000"/>
              </a:lnSpc>
              <a:spcBef>
                <a:spcPts val="0"/>
              </a:spcBef>
              <a:buFont typeface="Wingdings" pitchFamily="2" charset="2"/>
              <a:buChar char="Ø"/>
            </a:pPr>
            <a:r>
              <a:rPr lang="ro-RO" dirty="0" smtClean="0">
                <a:latin typeface="Arial" pitchFamily="34" charset="0"/>
                <a:cs typeface="Arial" pitchFamily="34" charset="0"/>
              </a:rPr>
              <a:t>fă și salvează capturi de ecran mesajelor;</a:t>
            </a:r>
          </a:p>
          <a:p>
            <a:pPr marL="0" indent="-324000" algn="just">
              <a:lnSpc>
                <a:spcPct val="120000"/>
              </a:lnSpc>
              <a:spcBef>
                <a:spcPts val="0"/>
              </a:spcBef>
              <a:buFont typeface="Wingdings" pitchFamily="2" charset="2"/>
              <a:buChar char="Ø"/>
            </a:pPr>
            <a:r>
              <a:rPr lang="ro-RO" dirty="0" smtClean="0">
                <a:latin typeface="Arial" pitchFamily="34" charset="0"/>
                <a:cs typeface="Arial" pitchFamily="34" charset="0"/>
              </a:rPr>
              <a:t>blochează persoana care te hărțuiește;</a:t>
            </a:r>
          </a:p>
          <a:p>
            <a:pPr marL="0" indent="-324000" algn="just">
              <a:lnSpc>
                <a:spcPct val="120000"/>
              </a:lnSpc>
              <a:spcBef>
                <a:spcPts val="0"/>
              </a:spcBef>
              <a:buFont typeface="Wingdings" pitchFamily="2" charset="2"/>
              <a:buChar char="Ø"/>
            </a:pPr>
            <a:r>
              <a:rPr lang="ro-RO" dirty="0" smtClean="0">
                <a:latin typeface="Arial" pitchFamily="34" charset="0"/>
                <a:cs typeface="Arial" pitchFamily="34" charset="0"/>
              </a:rPr>
              <a:t>raportează hărțuirea prestatorilor serviciilor online;</a:t>
            </a:r>
          </a:p>
          <a:p>
            <a:pPr marL="0" indent="-324000" algn="just">
              <a:lnSpc>
                <a:spcPct val="120000"/>
              </a:lnSpc>
              <a:spcBef>
                <a:spcPts val="0"/>
              </a:spcBef>
              <a:buFont typeface="Wingdings" pitchFamily="2" charset="2"/>
              <a:buChar char="Ø"/>
            </a:pPr>
            <a:r>
              <a:rPr lang="ro-RO" dirty="0" smtClean="0">
                <a:latin typeface="Arial" pitchFamily="34" charset="0"/>
                <a:cs typeface="Arial" pitchFamily="34" charset="0"/>
              </a:rPr>
              <a:t>hărțuirea încalcă adesea termenii de servicii stabilit pe site – urile sociale și a furnizorii de servicii de Internet . </a:t>
            </a:r>
          </a:p>
          <a:p>
            <a:pPr marL="0" indent="-324000" algn="just">
              <a:lnSpc>
                <a:spcPct val="120000"/>
              </a:lnSpc>
              <a:spcBef>
                <a:spcPts val="0"/>
              </a:spcBef>
              <a:buFont typeface="Wingdings" pitchFamily="2" charset="2"/>
              <a:buChar char="Ø"/>
            </a:pPr>
            <a:endParaRPr lang="ro-RO" dirty="0" smtClean="0">
              <a:latin typeface="Arial" pitchFamily="34" charset="0"/>
              <a:cs typeface="Arial" pitchFamily="34" charset="0"/>
            </a:endParaRPr>
          </a:p>
        </p:txBody>
      </p:sp>
      <p:sp>
        <p:nvSpPr>
          <p:cNvPr id="4" name="Dreptunghi 3"/>
          <p:cNvSpPr/>
          <p:nvPr/>
        </p:nvSpPr>
        <p:spPr>
          <a:xfrm>
            <a:off x="1524000" y="-19050"/>
            <a:ext cx="7620000" cy="584775"/>
          </a:xfrm>
          <a:prstGeom prst="rect">
            <a:avLst/>
          </a:prstGeom>
          <a:noFill/>
        </p:spPr>
        <p:txBody>
          <a:bodyPr wrap="square" lIns="91440" tIns="45720" rIns="91440" bIns="45720">
            <a:spAutoFit/>
          </a:bodyPr>
          <a:lstStyle/>
          <a:p>
            <a:r>
              <a:rPr lang="ro-RO"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Cum să reacționezi hărțuirii</a:t>
            </a:r>
            <a:endParaRPr lang="ro-RO"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26626" name="Picture 2" descr="http://static.ph-online.ro/media/k2/items/cache/571a160be914e4516213af0b7000fdba_XL.jpg"/>
          <p:cNvPicPr>
            <a:picLocks noChangeAspect="1" noChangeArrowheads="1"/>
          </p:cNvPicPr>
          <p:nvPr/>
        </p:nvPicPr>
        <p:blipFill>
          <a:blip r:embed="rId3" cstate="print"/>
          <a:srcRect/>
          <a:stretch>
            <a:fillRect/>
          </a:stretch>
        </p:blipFill>
        <p:spPr bwMode="auto">
          <a:xfrm>
            <a:off x="7235869" y="57150"/>
            <a:ext cx="1831931" cy="1188720"/>
          </a:xfrm>
          <a:prstGeom prst="rect">
            <a:avLst/>
          </a:prstGeom>
          <a:noFill/>
        </p:spPr>
      </p:pic>
      <p:pic>
        <p:nvPicPr>
          <p:cNvPr id="5" name="Imagine 4" descr="3.png"/>
          <p:cNvPicPr>
            <a:picLocks noChangeAspect="1"/>
          </p:cNvPicPr>
          <p:nvPr/>
        </p:nvPicPr>
        <p:blipFill>
          <a:blip r:embed="rId4" cstate="print"/>
          <a:srcRect t="9302" b="6977"/>
          <a:stretch>
            <a:fillRect/>
          </a:stretch>
        </p:blipFill>
        <p:spPr>
          <a:xfrm>
            <a:off x="19050" y="4444440"/>
            <a:ext cx="819150" cy="685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 name="Shape 299"/>
          <p:cNvSpPr>
            <a:spLocks noGrp="1"/>
          </p:cNvSpPr>
          <p:nvPr>
            <p:ph type="title"/>
          </p:nvPr>
        </p:nvSpPr>
        <p:spPr>
          <a:xfrm>
            <a:off x="1528746" y="0"/>
            <a:ext cx="5786454" cy="590550"/>
          </a:xfrm>
        </p:spPr>
        <p:txBody>
          <a:bodyPr lIns="91425" tIns="45700" rIns="91425" bIns="45700">
            <a:normAutofit/>
          </a:bodyPr>
          <a:lstStyle/>
          <a:p>
            <a:pPr eaLnBrk="1" hangingPunct="1">
              <a:buClr>
                <a:srgbClr val="FFC000"/>
              </a:buClr>
              <a:buSzPct val="25000"/>
              <a:buFont typeface="Calibri" pitchFamily="34" charset="0"/>
              <a:buNone/>
            </a:pPr>
            <a:r>
              <a:rPr lang="ro-RO"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Calibri" pitchFamily="34" charset="0"/>
              </a:rPr>
              <a:t>Linia de consiliere și raportare</a:t>
            </a:r>
            <a:endParaRPr lang="ro-RO" sz="4000" b="1" dirty="0" smtClean="0">
              <a:solidFill>
                <a:srgbClr val="FFC000"/>
              </a:solidFill>
              <a:cs typeface="Calibri" pitchFamily="34" charset="0"/>
              <a:sym typeface="Calibri" pitchFamily="34" charset="0"/>
            </a:endParaRPr>
          </a:p>
        </p:txBody>
      </p:sp>
      <p:sp>
        <p:nvSpPr>
          <p:cNvPr id="6" name="Shape 300"/>
          <p:cNvSpPr txBox="1">
            <a:spLocks/>
          </p:cNvSpPr>
          <p:nvPr/>
        </p:nvSpPr>
        <p:spPr>
          <a:xfrm>
            <a:off x="1524000" y="1581126"/>
            <a:ext cx="7543800" cy="3429024"/>
          </a:xfrm>
          <a:prstGeom prst="rect">
            <a:avLst/>
          </a:prstGeom>
        </p:spPr>
        <p:txBody>
          <a:bodyPr vert="horz" lIns="91425" tIns="45700" rIns="91425" bIns="45700" rtlCol="0">
            <a:noAutofit/>
          </a:bodyPr>
          <a:lstStyle/>
          <a:p>
            <a:pPr marL="0" marR="0" lvl="0" indent="0" algn="just" defTabSz="914400" rtl="0" eaLnBrk="1" fontAlgn="auto" latinLnBrk="1" hangingPunct="1">
              <a:lnSpc>
                <a:spcPct val="100000"/>
              </a:lnSpc>
              <a:spcBef>
                <a:spcPct val="0"/>
              </a:spcBef>
              <a:spcAft>
                <a:spcPts val="0"/>
              </a:spcAft>
              <a:buClr>
                <a:srgbClr val="000000"/>
              </a:buClr>
              <a:buSzPct val="25000"/>
              <a:buFont typeface="Arial" charset="0"/>
              <a:buNone/>
              <a:tabLst/>
              <a:defRPr/>
            </a:pPr>
            <a:r>
              <a:rPr kumimoji="0" lang="ro-RO" sz="20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	Scopul componentei INTERNET </a:t>
            </a:r>
            <a:r>
              <a:rPr kumimoji="0" lang="ro-RO" sz="2000" b="1" i="0" u="none" strike="noStrike" kern="1200" cap="none" spc="0" normalizeH="0" baseline="0" noProof="0" dirty="0" err="1" smtClean="0">
                <a:ln>
                  <a:noFill/>
                </a:ln>
                <a:solidFill>
                  <a:srgbClr val="000000"/>
                </a:solidFill>
                <a:effectLst/>
                <a:uLnTx/>
                <a:uFillTx/>
                <a:latin typeface="Arial" pitchFamily="34" charset="0"/>
                <a:cs typeface="Arial" pitchFamily="34" charset="0"/>
                <a:sym typeface="Calibri" pitchFamily="34" charset="0"/>
              </a:rPr>
              <a:t>Helpline</a:t>
            </a:r>
            <a:r>
              <a:rPr kumimoji="0" lang="ro-RO" sz="20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 a proiectului </a:t>
            </a:r>
            <a:endParaRPr kumimoji="0" lang="en-US" sz="20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endParaRPr>
          </a:p>
          <a:p>
            <a:pPr marL="0" marR="0" lvl="0" indent="0" algn="just" defTabSz="914400" rtl="0" eaLnBrk="1" fontAlgn="auto" latinLnBrk="1" hangingPunct="1">
              <a:lnSpc>
                <a:spcPct val="100000"/>
              </a:lnSpc>
              <a:spcBef>
                <a:spcPct val="0"/>
              </a:spcBef>
              <a:spcAft>
                <a:spcPts val="0"/>
              </a:spcAft>
              <a:buClr>
                <a:srgbClr val="000000"/>
              </a:buClr>
              <a:buSzPct val="25000"/>
              <a:buFont typeface="Arial" charset="0"/>
              <a:buNone/>
              <a:tabLst/>
              <a:defRPr/>
            </a:pPr>
            <a:r>
              <a:rPr kumimoji="0" lang="ro-RO" sz="2000" b="0" i="0" u="none" strike="noStrike" kern="1200" cap="none" spc="0" normalizeH="0" baseline="0" noProof="0" dirty="0" err="1" smtClean="0">
                <a:ln>
                  <a:noFill/>
                </a:ln>
                <a:solidFill>
                  <a:srgbClr val="000000"/>
                </a:solidFill>
                <a:effectLst/>
                <a:uLnTx/>
                <a:uFillTx/>
                <a:latin typeface="Arial" pitchFamily="34" charset="0"/>
                <a:cs typeface="Arial" pitchFamily="34" charset="0"/>
                <a:sym typeface="Calibri" pitchFamily="34" charset="0"/>
              </a:rPr>
              <a:t>Sigur.info</a:t>
            </a:r>
            <a:r>
              <a:rPr kumimoji="0" lang="ro-RO" sz="20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 este de a pune la dispoziţia publicului, copiilor, tinerilor şi adulţilor interesaţi diverse instrumente de contactare, cu          păstrarea confidenţialităţii oricărui tip de mesaj şi de a </a:t>
            </a:r>
            <a:r>
              <a:rPr kumimoji="0" lang="ro-RO" sz="2000" b="1"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oferi         consiliere</a:t>
            </a:r>
            <a:r>
              <a:rPr kumimoji="0" lang="ro-RO" sz="20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 când aceştia se confruntă cu riscuri legate de utilizarea Internetului şi a telefonului mobil sau cu probleme tehnice. </a:t>
            </a:r>
          </a:p>
          <a:p>
            <a:pPr marL="0" marR="0" lvl="0" indent="0" algn="just" defTabSz="914400" rtl="0" eaLnBrk="1" fontAlgn="auto" latinLnBrk="1" hangingPunct="1">
              <a:lnSpc>
                <a:spcPct val="100000"/>
              </a:lnSpc>
              <a:spcBef>
                <a:spcPct val="0"/>
              </a:spcBef>
              <a:spcAft>
                <a:spcPts val="0"/>
              </a:spcAft>
              <a:buClr>
                <a:srgbClr val="000000"/>
              </a:buClr>
              <a:buSzPct val="25000"/>
              <a:buFont typeface="Arial" charset="0"/>
              <a:buNone/>
              <a:tabLst/>
              <a:defRPr/>
            </a:pPr>
            <a:r>
              <a:rPr kumimoji="0" lang="ro-RO" sz="20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	Prin acest serviciu pot fi preluate sesizări privind încălcări online ale legii care, în funcție de gravitatea lor, pot fi retransmise serviciului de Hotline.</a:t>
            </a:r>
          </a:p>
        </p:txBody>
      </p:sp>
      <p:sp>
        <p:nvSpPr>
          <p:cNvPr id="7" name="CasetăText 6"/>
          <p:cNvSpPr txBox="1"/>
          <p:nvPr/>
        </p:nvSpPr>
        <p:spPr>
          <a:xfrm>
            <a:off x="1595398" y="876240"/>
            <a:ext cx="5643602" cy="400110"/>
          </a:xfrm>
          <a:prstGeom prst="rect">
            <a:avLst/>
          </a:prstGeom>
          <a:noFill/>
        </p:spPr>
        <p:txBody>
          <a:bodyPr wrap="square" rtlCol="0">
            <a:spAutoFit/>
          </a:bodyPr>
          <a:lstStyle/>
          <a:p>
            <a:r>
              <a:rPr lang="ro-RO" sz="2000" dirty="0" smtClean="0"/>
              <a:t>Adresa </a:t>
            </a:r>
            <a:r>
              <a:rPr lang="en-US" sz="2000" dirty="0" smtClean="0"/>
              <a:t>&gt;&gt;&gt;</a:t>
            </a:r>
            <a:r>
              <a:rPr lang="ro-RO" sz="2000" dirty="0" smtClean="0"/>
              <a:t> </a:t>
            </a:r>
            <a:r>
              <a:rPr lang="ro-RO" sz="2000" u="sng" dirty="0" err="1" smtClean="0">
                <a:solidFill>
                  <a:schemeClr val="hlink"/>
                </a:solidFill>
                <a:cs typeface="Calibri" pitchFamily="34" charset="0"/>
                <a:sym typeface="Calibri" pitchFamily="34" charset="0"/>
                <a:hlinkClick r:id="rId3"/>
              </a:rPr>
              <a:t>helpline.sigur.info</a:t>
            </a:r>
            <a:endParaRPr lang="ro-RO" sz="2000" dirty="0"/>
          </a:p>
        </p:txBody>
      </p:sp>
      <p:pic>
        <p:nvPicPr>
          <p:cNvPr id="11" name="Shape 298"/>
          <p:cNvPicPr preferRelativeResize="0">
            <a:picLocks noChangeAspect="1" noChangeArrowheads="1"/>
          </p:cNvPicPr>
          <p:nvPr/>
        </p:nvPicPr>
        <p:blipFill>
          <a:blip r:embed="rId4" cstate="print"/>
          <a:srcRect t="5953"/>
          <a:stretch>
            <a:fillRect/>
          </a:stretch>
        </p:blipFill>
        <p:spPr bwMode="auto">
          <a:xfrm>
            <a:off x="7659363" y="2895"/>
            <a:ext cx="1470007" cy="687973"/>
          </a:xfrm>
          <a:prstGeom prst="rect">
            <a:avLst/>
          </a:prstGeom>
          <a:noFill/>
          <a:ln w="9525">
            <a:noFill/>
            <a:miter lim="800000"/>
            <a:headEnd/>
            <a:tailEnd/>
          </a:ln>
        </p:spPr>
      </p:pic>
      <p:pic>
        <p:nvPicPr>
          <p:cNvPr id="8" name="Imagine 7" descr="3.png"/>
          <p:cNvPicPr>
            <a:picLocks noChangeAspect="1"/>
          </p:cNvPicPr>
          <p:nvPr/>
        </p:nvPicPr>
        <p:blipFill>
          <a:blip r:embed="rId5" cstate="print"/>
          <a:srcRect t="9302" b="6977"/>
          <a:stretch>
            <a:fillRect/>
          </a:stretch>
        </p:blipFill>
        <p:spPr>
          <a:xfrm>
            <a:off x="19050" y="4444440"/>
            <a:ext cx="819150" cy="685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Shape 298"/>
          <p:cNvPicPr preferRelativeResize="0">
            <a:picLocks noChangeAspect="1" noChangeArrowheads="1"/>
          </p:cNvPicPr>
          <p:nvPr/>
        </p:nvPicPr>
        <p:blipFill>
          <a:blip r:embed="rId3" cstate="print"/>
          <a:srcRect t="5953"/>
          <a:stretch>
            <a:fillRect/>
          </a:stretch>
        </p:blipFill>
        <p:spPr bwMode="auto">
          <a:xfrm>
            <a:off x="7659363" y="2895"/>
            <a:ext cx="1470007" cy="687973"/>
          </a:xfrm>
          <a:prstGeom prst="rect">
            <a:avLst/>
          </a:prstGeom>
          <a:noFill/>
          <a:ln w="9525">
            <a:noFill/>
            <a:miter lim="800000"/>
            <a:headEnd/>
            <a:tailEnd/>
          </a:ln>
        </p:spPr>
      </p:pic>
      <p:sp>
        <p:nvSpPr>
          <p:cNvPr id="8" name="CasetăText 7"/>
          <p:cNvSpPr txBox="1"/>
          <p:nvPr/>
        </p:nvSpPr>
        <p:spPr>
          <a:xfrm>
            <a:off x="1552548" y="57150"/>
            <a:ext cx="6372252" cy="400110"/>
          </a:xfrm>
          <a:prstGeom prst="rect">
            <a:avLst/>
          </a:prstGeom>
          <a:noFill/>
        </p:spPr>
        <p:txBody>
          <a:bodyPr wrap="square" rtlCol="0">
            <a:spAutoFit/>
          </a:bodyPr>
          <a:lstStyle/>
          <a:p>
            <a:r>
              <a:rPr lang="ro-RO"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sym typeface="Calibri" pitchFamily="34" charset="0"/>
              </a:rPr>
              <a:t>Situații în care o persoana poate apela la </a:t>
            </a:r>
            <a:r>
              <a:rPr lang="ro-RO" sz="20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sym typeface="Calibri" pitchFamily="34" charset="0"/>
              </a:rPr>
              <a:t>Helpline</a:t>
            </a:r>
            <a:endParaRPr lang="ro-RO"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endParaRPr>
          </a:p>
        </p:txBody>
      </p:sp>
      <p:sp>
        <p:nvSpPr>
          <p:cNvPr id="5" name="Shape 306"/>
          <p:cNvSpPr txBox="1">
            <a:spLocks/>
          </p:cNvSpPr>
          <p:nvPr/>
        </p:nvSpPr>
        <p:spPr>
          <a:xfrm>
            <a:off x="1590644" y="1090504"/>
            <a:ext cx="7400956" cy="3462446"/>
          </a:xfrm>
          <a:prstGeom prst="rect">
            <a:avLst/>
          </a:prstGeom>
        </p:spPr>
        <p:txBody>
          <a:bodyPr vert="horz" wrap="square" lIns="91425" tIns="45700" rIns="91425" bIns="45700" rtlCol="0">
            <a:spAutoFit/>
          </a:bodyPr>
          <a:lstStyle/>
          <a:p>
            <a:pPr lvl="0" algn="just">
              <a:spcBef>
                <a:spcPts val="325"/>
              </a:spcBef>
              <a:buClr>
                <a:srgbClr val="000000"/>
              </a:buClr>
              <a:buFont typeface="Wingdings" pitchFamily="2" charset="2"/>
              <a:buChar char="Ø"/>
              <a:defRPr/>
            </a:pPr>
            <a:r>
              <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 </a:t>
            </a:r>
            <a:r>
              <a:rPr kumimoji="0" lang="ro-RO"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Informații generale despre siguranța online </a:t>
            </a:r>
            <a:r>
              <a:rPr lang="ro-RO" sz="1200" dirty="0" smtClean="0">
                <a:solidFill>
                  <a:srgbClr val="000000"/>
                </a:solidFill>
                <a:latin typeface="Arial" pitchFamily="34" charset="0"/>
                <a:cs typeface="Arial" pitchFamily="34" charset="0"/>
                <a:sym typeface="Calibri" pitchFamily="34" charset="0"/>
              </a:rPr>
              <a:t>– </a:t>
            </a:r>
            <a:r>
              <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orice fel de nelămurire sau întrebare legată de siguranța online, riscurile care există și cum putem preveni situațiile neplăcute;</a:t>
            </a:r>
          </a:p>
          <a:p>
            <a:pPr marL="0" marR="0" lvl="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defRPr/>
            </a:pPr>
            <a:r>
              <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 </a:t>
            </a:r>
            <a:r>
              <a:rPr kumimoji="0" lang="ro-RO" sz="1200" b="1" i="0" u="none" strike="noStrike" kern="1200" cap="none" spc="0" normalizeH="0" baseline="0" noProof="0" dirty="0" err="1" smtClean="0">
                <a:ln>
                  <a:noFill/>
                </a:ln>
                <a:solidFill>
                  <a:schemeClr val="tx2">
                    <a:lumMod val="60000"/>
                    <a:lumOff val="40000"/>
                  </a:schemeClr>
                </a:solidFill>
                <a:effectLst/>
                <a:uLnTx/>
                <a:uFillTx/>
                <a:latin typeface="Arial" pitchFamily="34" charset="0"/>
                <a:cs typeface="Arial" pitchFamily="34" charset="0"/>
                <a:sym typeface="Calibri" pitchFamily="34" charset="0"/>
              </a:rPr>
              <a:t>Cyberbullying</a:t>
            </a:r>
            <a:r>
              <a:rPr kumimoji="0" lang="ro-RO"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 / Hărțuire online </a:t>
            </a:r>
            <a:r>
              <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  situații în care o altă persoană adresează injurii, trimite mesaje          neplăcute,  trimite imagini ofensatoare, amenință, batjocorește prin intermediul </a:t>
            </a:r>
            <a:r>
              <a:rPr lang="ro-RO" sz="1200" dirty="0" smtClean="0">
                <a:solidFill>
                  <a:srgbClr val="000000"/>
                </a:solidFill>
                <a:latin typeface="Arial" pitchFamily="34" charset="0"/>
                <a:cs typeface="Arial" pitchFamily="34" charset="0"/>
                <a:sym typeface="Calibri" pitchFamily="34" charset="0"/>
              </a:rPr>
              <a:t>I</a:t>
            </a:r>
            <a:r>
              <a:rPr kumimoji="0" lang="ro-RO" sz="1200" b="0" i="0" u="none" strike="noStrike" kern="1200" cap="none" spc="0" normalizeH="0" baseline="0" noProof="0" dirty="0" err="1" smtClean="0">
                <a:ln>
                  <a:noFill/>
                </a:ln>
                <a:solidFill>
                  <a:srgbClr val="000000"/>
                </a:solidFill>
                <a:effectLst/>
                <a:uLnTx/>
                <a:uFillTx/>
                <a:latin typeface="Arial" pitchFamily="34" charset="0"/>
                <a:cs typeface="Arial" pitchFamily="34" charset="0"/>
                <a:sym typeface="Calibri" pitchFamily="34" charset="0"/>
              </a:rPr>
              <a:t>nternetului</a:t>
            </a:r>
            <a:r>
              <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a:t>
            </a:r>
          </a:p>
          <a:p>
            <a:pPr marL="0" marR="0" lvl="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defRPr/>
            </a:pPr>
            <a:r>
              <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 </a:t>
            </a:r>
            <a:r>
              <a:rPr kumimoji="0" lang="ro-RO"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Furtul datelor personale </a:t>
            </a:r>
            <a:r>
              <a:rPr kumimoji="0" lang="ro-RO" sz="120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a:t>
            </a:r>
            <a:r>
              <a:rPr kumimoji="0" lang="ro-RO" sz="1200" b="1"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 </a:t>
            </a:r>
            <a:r>
              <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situație în care au fost preluate pozele sau numărul de telefon, adresa, etc. ale  unei alte persoane fără acordul acesteia</a:t>
            </a:r>
            <a:r>
              <a:rPr lang="ro-RO" sz="1200" dirty="0" smtClean="0">
                <a:solidFill>
                  <a:srgbClr val="000000"/>
                </a:solidFill>
                <a:latin typeface="Arial" pitchFamily="34" charset="0"/>
                <a:cs typeface="Arial" pitchFamily="34" charset="0"/>
                <a:sym typeface="Calibri" pitchFamily="34" charset="0"/>
              </a:rPr>
              <a:t>;</a:t>
            </a:r>
            <a:endPar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endParaRPr>
          </a:p>
          <a:p>
            <a:pPr marL="0" marR="0" lvl="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defRPr/>
            </a:pPr>
            <a:r>
              <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 </a:t>
            </a:r>
            <a:r>
              <a:rPr kumimoji="0" lang="ro-RO"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Dependența de computer sau Internet </a:t>
            </a:r>
            <a:r>
              <a:rPr kumimoji="0" lang="ro-RO" sz="120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a:t>
            </a:r>
            <a:r>
              <a:rPr kumimoji="0" lang="ro-RO" sz="1200" b="1"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 </a:t>
            </a:r>
            <a:r>
              <a:rPr lang="ro-RO" sz="1200" dirty="0" smtClean="0">
                <a:solidFill>
                  <a:srgbClr val="000000"/>
                </a:solidFill>
                <a:latin typeface="Arial" pitchFamily="34" charset="0"/>
                <a:cs typeface="Arial" pitchFamily="34" charset="0"/>
                <a:sym typeface="Calibri" pitchFamily="34" charset="0"/>
              </a:rPr>
              <a:t>s</a:t>
            </a:r>
            <a:r>
              <a:rPr kumimoji="0" lang="ro-RO" sz="1200" b="0" i="0" u="none" strike="noStrike" kern="1200" cap="none" spc="0" normalizeH="0" baseline="0" noProof="0" dirty="0" err="1" smtClean="0">
                <a:ln>
                  <a:noFill/>
                </a:ln>
                <a:solidFill>
                  <a:srgbClr val="000000"/>
                </a:solidFill>
                <a:effectLst/>
                <a:uLnTx/>
                <a:uFillTx/>
                <a:latin typeface="Arial" pitchFamily="34" charset="0"/>
                <a:cs typeface="Arial" pitchFamily="34" charset="0"/>
                <a:sym typeface="Calibri" pitchFamily="34" charset="0"/>
              </a:rPr>
              <a:t>ituația</a:t>
            </a:r>
            <a:r>
              <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 în care cineva</a:t>
            </a:r>
            <a:r>
              <a:rPr kumimoji="0" lang="ro-RO" sz="1200" b="1"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 </a:t>
            </a:r>
            <a:r>
              <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petrece prea mult timp online sau în     fața calculatorului și simte că timpul petrecut interferează cu activitățile zilnice</a:t>
            </a:r>
            <a:r>
              <a:rPr lang="ro-RO" sz="1200" dirty="0" smtClean="0">
                <a:solidFill>
                  <a:srgbClr val="000000"/>
                </a:solidFill>
                <a:latin typeface="Arial" pitchFamily="34" charset="0"/>
                <a:cs typeface="Arial" pitchFamily="34" charset="0"/>
                <a:sym typeface="Calibri" pitchFamily="34" charset="0"/>
              </a:rPr>
              <a:t>;</a:t>
            </a:r>
            <a:endPar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endParaRPr>
          </a:p>
          <a:p>
            <a:pPr marL="0" marR="0" lvl="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defRPr/>
            </a:pPr>
            <a:r>
              <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 </a:t>
            </a:r>
            <a:r>
              <a:rPr kumimoji="0" lang="ro-RO"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Expunere la conținut neadecvat </a:t>
            </a:r>
            <a:r>
              <a:rPr kumimoji="0" lang="ro-RO" sz="120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a:t>
            </a:r>
            <a:r>
              <a:rPr kumimoji="0" lang="ro-RO" sz="1200" b="1"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 </a:t>
            </a:r>
            <a:r>
              <a:rPr kumimoji="0" lang="ro-RO" sz="120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s</a:t>
            </a:r>
            <a:r>
              <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ituația în care cineva vede ceva supărător pe Internet; acesta        poate raporta conținutul și poate primi un sfat. Conținutul neadecvat poate include: pornografie, scene de     violență și cruzime, auto – vătămare (anorexie, bulimie, consumul de droguri, auto mutilare, sinucidere),      ridiculizarea unor grupuri pe baza etniei, religiei sau a altor factori sociali sau culturali. </a:t>
            </a:r>
          </a:p>
          <a:p>
            <a:pPr lvl="0" algn="just">
              <a:spcBef>
                <a:spcPts val="325"/>
              </a:spcBef>
              <a:buClr>
                <a:srgbClr val="000000"/>
              </a:buClr>
              <a:buFont typeface="Wingdings" pitchFamily="2" charset="2"/>
              <a:buChar char="Ø"/>
              <a:defRPr/>
            </a:pPr>
            <a:r>
              <a:rPr kumimoji="0" lang="ro-RO"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 Contact cu persoane necunoscute </a:t>
            </a:r>
            <a:r>
              <a:rPr lang="ro-RO" sz="1200" dirty="0" smtClean="0">
                <a:solidFill>
                  <a:srgbClr val="000000"/>
                </a:solidFill>
                <a:latin typeface="Arial" pitchFamily="34" charset="0"/>
                <a:cs typeface="Arial" pitchFamily="34" charset="0"/>
                <a:sym typeface="Calibri" pitchFamily="34" charset="0"/>
              </a:rPr>
              <a:t>– </a:t>
            </a:r>
            <a:r>
              <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situația în care cineva se întâlnește sau plănuiește să se                 întâlnească cu o persoană necunoscută sau chiar în cazul în care acesta este ademenit, și un străin            încearcă prin intermediul Internetului să îl convingă să se întâlnească;</a:t>
            </a:r>
          </a:p>
          <a:p>
            <a:pPr lvl="0" algn="just">
              <a:spcBef>
                <a:spcPts val="325"/>
              </a:spcBef>
              <a:buClr>
                <a:srgbClr val="000000"/>
              </a:buClr>
              <a:buFont typeface="Wingdings" pitchFamily="2" charset="2"/>
              <a:buChar char="Ø"/>
              <a:defRPr/>
            </a:pPr>
            <a:r>
              <a:rPr kumimoji="0" lang="ro-RO"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rPr>
              <a:t> Probleme pe rețelele de socializare </a:t>
            </a:r>
            <a:r>
              <a:rPr lang="ro-RO" sz="1200" dirty="0" smtClean="0">
                <a:solidFill>
                  <a:srgbClr val="000000"/>
                </a:solidFill>
                <a:latin typeface="Arial" pitchFamily="34" charset="0"/>
                <a:cs typeface="Arial" pitchFamily="34" charset="0"/>
                <a:sym typeface="Calibri" pitchFamily="34" charset="0"/>
              </a:rPr>
              <a:t>–  </a:t>
            </a:r>
            <a:r>
              <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rPr>
              <a:t>probleme care țin de rețelele de socializare, imagini online,       setările de confidențialitate,</a:t>
            </a:r>
            <a:r>
              <a:rPr kumimoji="0" lang="ro-RO" sz="1200" b="0" i="0" u="none" strike="noStrike" kern="1200" cap="none" spc="0" normalizeH="0" noProof="0" dirty="0" smtClean="0">
                <a:ln>
                  <a:noFill/>
                </a:ln>
                <a:solidFill>
                  <a:srgbClr val="000000"/>
                </a:solidFill>
                <a:effectLst/>
                <a:uLnTx/>
                <a:uFillTx/>
                <a:latin typeface="Arial" pitchFamily="34" charset="0"/>
                <a:cs typeface="Arial" pitchFamily="34" charset="0"/>
                <a:sym typeface="Calibri" pitchFamily="34" charset="0"/>
              </a:rPr>
              <a:t> etc..</a:t>
            </a:r>
            <a:endParaRPr kumimoji="0" lang="ro-RO" sz="1200" b="0" i="0" u="none" strike="noStrike" kern="1200" cap="none" spc="0" normalizeH="0" baseline="0" noProof="0" dirty="0" smtClean="0">
              <a:ln>
                <a:noFill/>
              </a:ln>
              <a:solidFill>
                <a:srgbClr val="000000"/>
              </a:solidFill>
              <a:effectLst/>
              <a:uLnTx/>
              <a:uFillTx/>
              <a:latin typeface="Arial" pitchFamily="34" charset="0"/>
              <a:cs typeface="Arial" pitchFamily="34" charset="0"/>
              <a:sym typeface="Calibri" pitchFamily="34" charset="0"/>
            </a:endParaRPr>
          </a:p>
        </p:txBody>
      </p:sp>
      <p:sp>
        <p:nvSpPr>
          <p:cNvPr id="6" name="CasetăText 5"/>
          <p:cNvSpPr txBox="1"/>
          <p:nvPr/>
        </p:nvSpPr>
        <p:spPr>
          <a:xfrm>
            <a:off x="1828800" y="4552950"/>
            <a:ext cx="990600" cy="152400"/>
          </a:xfrm>
          <a:prstGeom prst="rect">
            <a:avLst/>
          </a:prstGeom>
        </p:spPr>
        <p:txBody>
          <a:bodyPr vert="horz" wrap="square" lIns="91425" tIns="45700" rIns="91425" bIns="45700" rtlCol="0">
            <a:normAutofit fontScale="40000" lnSpcReduction="20000"/>
          </a:bodyPr>
          <a:lstStyle/>
          <a:p>
            <a:pPr marL="0" marR="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pPr>
            <a:endPar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endParaRPr>
          </a:p>
        </p:txBody>
      </p:sp>
      <p:sp>
        <p:nvSpPr>
          <p:cNvPr id="7" name="CasetăText 6"/>
          <p:cNvSpPr txBox="1"/>
          <p:nvPr/>
        </p:nvSpPr>
        <p:spPr>
          <a:xfrm>
            <a:off x="1828800" y="4552950"/>
            <a:ext cx="7010400" cy="381000"/>
          </a:xfrm>
          <a:prstGeom prst="rect">
            <a:avLst/>
          </a:prstGeom>
        </p:spPr>
        <p:txBody>
          <a:bodyPr vert="horz" wrap="square" lIns="91425" tIns="45700" rIns="91425" bIns="45700" rtlCol="0">
            <a:normAutofit/>
          </a:bodyPr>
          <a:lstStyle/>
          <a:p>
            <a:pPr marL="0" marR="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pPr>
            <a:endPar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endParaRPr>
          </a:p>
        </p:txBody>
      </p:sp>
      <p:pic>
        <p:nvPicPr>
          <p:cNvPr id="9" name="Imagine 8" descr="3.png"/>
          <p:cNvPicPr>
            <a:picLocks noChangeAspect="1"/>
          </p:cNvPicPr>
          <p:nvPr/>
        </p:nvPicPr>
        <p:blipFill>
          <a:blip r:embed="rId4" cstate="print"/>
          <a:srcRect t="9302" b="6977"/>
          <a:stretch>
            <a:fillRect/>
          </a:stretch>
        </p:blipFill>
        <p:spPr>
          <a:xfrm>
            <a:off x="19050" y="4444440"/>
            <a:ext cx="819150" cy="685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CasetăText 1"/>
          <p:cNvSpPr txBox="1"/>
          <p:nvPr/>
        </p:nvSpPr>
        <p:spPr>
          <a:xfrm>
            <a:off x="1524000" y="0"/>
            <a:ext cx="7162800" cy="361950"/>
          </a:xfrm>
          <a:prstGeom prst="rect">
            <a:avLst/>
          </a:prstGeom>
        </p:spPr>
        <p:txBody>
          <a:bodyPr vert="horz" wrap="square" lIns="91425" tIns="45700" rIns="91425" bIns="45700" rtlCol="0">
            <a:normAutofit/>
          </a:bodyPr>
          <a:lstStyle/>
          <a:p>
            <a:pPr marL="0" marR="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pPr>
            <a:endPar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endParaRPr>
          </a:p>
        </p:txBody>
      </p:sp>
      <p:sp>
        <p:nvSpPr>
          <p:cNvPr id="3" name="CasetăText 2"/>
          <p:cNvSpPr txBox="1"/>
          <p:nvPr/>
        </p:nvSpPr>
        <p:spPr>
          <a:xfrm>
            <a:off x="1524000" y="0"/>
            <a:ext cx="304800" cy="133350"/>
          </a:xfrm>
          <a:prstGeom prst="rect">
            <a:avLst/>
          </a:prstGeom>
        </p:spPr>
        <p:txBody>
          <a:bodyPr vert="horz" wrap="square" lIns="91425" tIns="45700" rIns="91425" bIns="45700" rtlCol="0">
            <a:normAutofit fontScale="25000" lnSpcReduction="20000"/>
          </a:bodyPr>
          <a:lstStyle/>
          <a:p>
            <a:pPr marL="0" marR="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pPr>
            <a:endPar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endParaRPr>
          </a:p>
        </p:txBody>
      </p:sp>
      <p:sp>
        <p:nvSpPr>
          <p:cNvPr id="4" name="CasetăText 3"/>
          <p:cNvSpPr txBox="1"/>
          <p:nvPr/>
        </p:nvSpPr>
        <p:spPr>
          <a:xfrm>
            <a:off x="2209800" y="514350"/>
            <a:ext cx="609600" cy="152400"/>
          </a:xfrm>
          <a:prstGeom prst="rect">
            <a:avLst/>
          </a:prstGeom>
        </p:spPr>
        <p:txBody>
          <a:bodyPr vert="horz" wrap="square" lIns="91425" tIns="45700" rIns="91425" bIns="45700" rtlCol="0">
            <a:normAutofit fontScale="40000" lnSpcReduction="20000"/>
          </a:bodyPr>
          <a:lstStyle/>
          <a:p>
            <a:pPr marL="0" marR="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pPr>
            <a:endPar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endParaRPr>
          </a:p>
        </p:txBody>
      </p:sp>
      <p:pic>
        <p:nvPicPr>
          <p:cNvPr id="6" name="Imagine 5" descr="3.png"/>
          <p:cNvPicPr>
            <a:picLocks noChangeAspect="1"/>
          </p:cNvPicPr>
          <p:nvPr/>
        </p:nvPicPr>
        <p:blipFill>
          <a:blip r:embed="rId3" cstate="print"/>
          <a:srcRect t="9302" b="6977"/>
          <a:stretch>
            <a:fillRect/>
          </a:stretch>
        </p:blipFill>
        <p:spPr>
          <a:xfrm>
            <a:off x="19050" y="4444440"/>
            <a:ext cx="819150" cy="685800"/>
          </a:xfrm>
          <a:prstGeom prst="rect">
            <a:avLst/>
          </a:prstGeom>
        </p:spPr>
      </p:pic>
      <p:sp>
        <p:nvSpPr>
          <p:cNvPr id="7" name="Titlu 1"/>
          <p:cNvSpPr txBox="1">
            <a:spLocks/>
          </p:cNvSpPr>
          <p:nvPr/>
        </p:nvSpPr>
        <p:spPr>
          <a:xfrm>
            <a:off x="1524000" y="-19050"/>
            <a:ext cx="7620000" cy="533400"/>
          </a:xfrm>
          <a:prstGeom prst="rect">
            <a:avLst/>
          </a:prstGeom>
        </p:spPr>
        <p:txBody>
          <a:bodyPr>
            <a:normAutofit/>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0" lang="ro-RO"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Sfaturi privind protejarea identității virtuale</a:t>
            </a:r>
            <a:endParaRPr kumimoji="0" lang="ro-RO"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TextBox 5"/>
          <p:cNvSpPr txBox="1"/>
          <p:nvPr/>
        </p:nvSpPr>
        <p:spPr>
          <a:xfrm>
            <a:off x="1600200" y="562035"/>
            <a:ext cx="7467600" cy="4524315"/>
          </a:xfrm>
          <a:prstGeom prst="rect">
            <a:avLst/>
          </a:prstGeom>
          <a:noFill/>
        </p:spPr>
        <p:txBody>
          <a:bodyPr wrap="square" rtlCol="0">
            <a:spAutoFit/>
          </a:bodyPr>
          <a:lstStyle/>
          <a:p>
            <a:pPr algn="just"/>
            <a:r>
              <a:rPr lang="ro-RO" sz="1600" b="1" dirty="0">
                <a:solidFill>
                  <a:srgbClr val="00B0F0"/>
                </a:solidFill>
                <a:latin typeface="Arial" pitchFamily="34" charset="0"/>
                <a:cs typeface="Arial" pitchFamily="34" charset="0"/>
              </a:rPr>
              <a:t>Construiește-ți profilul cu grijă!</a:t>
            </a:r>
            <a:endParaRPr lang="en-US" sz="1600" dirty="0">
              <a:solidFill>
                <a:srgbClr val="00B0F0"/>
              </a:solidFill>
              <a:latin typeface="Arial" pitchFamily="34" charset="0"/>
              <a:cs typeface="Arial" pitchFamily="34" charset="0"/>
            </a:endParaRPr>
          </a:p>
          <a:p>
            <a:pPr algn="just"/>
            <a:r>
              <a:rPr lang="ro-RO" sz="1600" i="1" dirty="0">
                <a:latin typeface="Arial" pitchFamily="34" charset="0"/>
                <a:cs typeface="Arial" pitchFamily="34" charset="0"/>
              </a:rPr>
              <a:t>Fii foarte atent cu informația pe care o postezi pe un profil online. Ai aceeași grijă pe care ai </a:t>
            </a:r>
            <a:r>
              <a:rPr lang="ro-RO" sz="1600" i="1" dirty="0" smtClean="0">
                <a:latin typeface="Arial" pitchFamily="34" charset="0"/>
                <a:cs typeface="Arial" pitchFamily="34" charset="0"/>
              </a:rPr>
              <a:t>avea – o </a:t>
            </a:r>
            <a:r>
              <a:rPr lang="ro-RO" sz="1600" i="1" dirty="0">
                <a:latin typeface="Arial" pitchFamily="34" charset="0"/>
                <a:cs typeface="Arial" pitchFamily="34" charset="0"/>
              </a:rPr>
              <a:t>atunci când scrii un cv, spre exemplu.  </a:t>
            </a:r>
            <a:r>
              <a:rPr lang="ro-RO" sz="1600" i="1" dirty="0" smtClean="0">
                <a:latin typeface="Arial" pitchFamily="34" charset="0"/>
                <a:cs typeface="Arial" pitchFamily="34" charset="0"/>
              </a:rPr>
              <a:t>Asigură – te </a:t>
            </a:r>
            <a:r>
              <a:rPr lang="ro-RO" sz="1600" i="1" dirty="0">
                <a:latin typeface="Arial" pitchFamily="34" charset="0"/>
                <a:cs typeface="Arial" pitchFamily="34" charset="0"/>
              </a:rPr>
              <a:t>că </a:t>
            </a:r>
            <a:r>
              <a:rPr lang="ro-RO" sz="1600" i="1" dirty="0" smtClean="0">
                <a:latin typeface="Arial" pitchFamily="34" charset="0"/>
                <a:cs typeface="Arial" pitchFamily="34" charset="0"/>
              </a:rPr>
              <a:t>         </a:t>
            </a:r>
            <a:r>
              <a:rPr lang="ro-RO" sz="1600" i="1" dirty="0">
                <a:latin typeface="Arial" pitchFamily="34" charset="0"/>
                <a:cs typeface="Arial" pitchFamily="34" charset="0"/>
              </a:rPr>
              <a:t>postările tale te reprezintă, dar în același timp ai grijă ca  acestea să nu fie </a:t>
            </a:r>
            <a:r>
              <a:rPr lang="ro-RO" sz="1600" i="1" dirty="0" smtClean="0">
                <a:latin typeface="Arial" pitchFamily="34" charset="0"/>
                <a:cs typeface="Arial" pitchFamily="34" charset="0"/>
              </a:rPr>
              <a:t>        ofensatoare </a:t>
            </a:r>
            <a:r>
              <a:rPr lang="ro-RO" sz="1600" i="1" dirty="0">
                <a:latin typeface="Arial" pitchFamily="34" charset="0"/>
                <a:cs typeface="Arial" pitchFamily="34" charset="0"/>
              </a:rPr>
              <a:t>sau </a:t>
            </a:r>
            <a:r>
              <a:rPr lang="ro-RO" sz="1600" i="1" dirty="0" smtClean="0">
                <a:latin typeface="Arial" pitchFamily="34" charset="0"/>
                <a:cs typeface="Arial" pitchFamily="34" charset="0"/>
              </a:rPr>
              <a:t>deranjante.</a:t>
            </a:r>
          </a:p>
          <a:p>
            <a:pPr algn="just"/>
            <a:endParaRPr lang="en-US" sz="1600" dirty="0">
              <a:latin typeface="Arial" pitchFamily="34" charset="0"/>
              <a:cs typeface="Arial" pitchFamily="34" charset="0"/>
            </a:endParaRPr>
          </a:p>
          <a:p>
            <a:pPr algn="just"/>
            <a:r>
              <a:rPr lang="ro-RO" sz="1600" b="1" dirty="0">
                <a:solidFill>
                  <a:srgbClr val="00B0F0"/>
                </a:solidFill>
                <a:latin typeface="Arial" pitchFamily="34" charset="0"/>
                <a:cs typeface="Arial" pitchFamily="34" charset="0"/>
              </a:rPr>
              <a:t>Calitatea contează mai mult decât cantitatea.</a:t>
            </a:r>
            <a:endParaRPr lang="en-US" sz="1600" dirty="0">
              <a:solidFill>
                <a:srgbClr val="00B0F0"/>
              </a:solidFill>
              <a:latin typeface="Arial" pitchFamily="34" charset="0"/>
              <a:cs typeface="Arial" pitchFamily="34" charset="0"/>
            </a:endParaRPr>
          </a:p>
          <a:p>
            <a:pPr algn="just"/>
            <a:r>
              <a:rPr lang="ro-RO" sz="1600" i="1" dirty="0">
                <a:latin typeface="Arial" pitchFamily="34" charset="0"/>
                <a:cs typeface="Arial" pitchFamily="34" charset="0"/>
              </a:rPr>
              <a:t>E frumos să ai cât mai mulți prieteni, dar nu trebuie să adaugi în lista ta chiar pe toată lumea. Fii selectiv în legătură cu persoanele pe care le adaugi ca prieteni. Ține minte că atunci când adaugi pe cineva ca prieten </a:t>
            </a:r>
            <a:r>
              <a:rPr lang="ro-RO" sz="1600" i="1" dirty="0" smtClean="0">
                <a:latin typeface="Arial" pitchFamily="34" charset="0"/>
                <a:cs typeface="Arial" pitchFamily="34" charset="0"/>
              </a:rPr>
              <a:t>acesta </a:t>
            </a:r>
            <a:r>
              <a:rPr lang="ro-RO" sz="1600" i="1" dirty="0">
                <a:latin typeface="Arial" pitchFamily="34" charset="0"/>
                <a:cs typeface="Arial" pitchFamily="34" charset="0"/>
              </a:rPr>
              <a:t>poate vedea toate informațiile despre tine</a:t>
            </a:r>
            <a:r>
              <a:rPr lang="ro-RO" sz="1600" i="1" dirty="0" smtClean="0">
                <a:latin typeface="Arial" pitchFamily="34" charset="0"/>
                <a:cs typeface="Arial" pitchFamily="34" charset="0"/>
              </a:rPr>
              <a:t>.</a:t>
            </a:r>
          </a:p>
          <a:p>
            <a:pPr algn="just"/>
            <a:endParaRPr lang="en-US" sz="1600" dirty="0">
              <a:latin typeface="Arial" pitchFamily="34" charset="0"/>
              <a:cs typeface="Arial" pitchFamily="34" charset="0"/>
            </a:endParaRPr>
          </a:p>
          <a:p>
            <a:pPr algn="just"/>
            <a:r>
              <a:rPr lang="ro-RO" sz="1600" b="1" dirty="0">
                <a:solidFill>
                  <a:srgbClr val="00B0F0"/>
                </a:solidFill>
                <a:latin typeface="Arial" pitchFamily="34" charset="0"/>
                <a:cs typeface="Arial" pitchFamily="34" charset="0"/>
              </a:rPr>
              <a:t>O poză face cât o mie de cuvinte.</a:t>
            </a:r>
            <a:endParaRPr lang="en-US" sz="1600" b="1" dirty="0">
              <a:solidFill>
                <a:srgbClr val="00B0F0"/>
              </a:solidFill>
              <a:latin typeface="Arial" pitchFamily="34" charset="0"/>
              <a:cs typeface="Arial" pitchFamily="34" charset="0"/>
            </a:endParaRPr>
          </a:p>
          <a:p>
            <a:pPr algn="just"/>
            <a:r>
              <a:rPr lang="ro-RO" sz="1600" i="1" dirty="0">
                <a:latin typeface="Arial" pitchFamily="34" charset="0"/>
                <a:cs typeface="Arial" pitchFamily="34" charset="0"/>
              </a:rPr>
              <a:t>Deși e distractiv să postăm poze de la petreceri sau poze amuzante, </a:t>
            </a:r>
            <a:r>
              <a:rPr lang="ro-RO" sz="1600" i="1" dirty="0" smtClean="0">
                <a:latin typeface="Arial" pitchFamily="34" charset="0"/>
                <a:cs typeface="Arial" pitchFamily="34" charset="0"/>
              </a:rPr>
              <a:t>e </a:t>
            </a:r>
            <a:r>
              <a:rPr lang="ro-RO" sz="1600" i="1" dirty="0">
                <a:latin typeface="Arial" pitchFamily="34" charset="0"/>
                <a:cs typeface="Arial" pitchFamily="34" charset="0"/>
              </a:rPr>
              <a:t>important să știm că odată postată o fotografie pe Internet ea e aproape imposibil de </a:t>
            </a:r>
            <a:r>
              <a:rPr lang="ro-RO" sz="1600" i="1" dirty="0" smtClean="0">
                <a:latin typeface="Arial" pitchFamily="34" charset="0"/>
                <a:cs typeface="Arial" pitchFamily="34" charset="0"/>
              </a:rPr>
              <a:t>         înlăturat</a:t>
            </a:r>
            <a:r>
              <a:rPr lang="ro-RO" sz="1600" i="1" dirty="0">
                <a:latin typeface="Arial" pitchFamily="34" charset="0"/>
                <a:cs typeface="Arial" pitchFamily="34" charset="0"/>
              </a:rPr>
              <a:t>. Ea poate fi </a:t>
            </a:r>
            <a:r>
              <a:rPr lang="ro-RO" sz="1600" i="1" dirty="0" smtClean="0">
                <a:latin typeface="Arial" pitchFamily="34" charset="0"/>
                <a:cs typeface="Arial" pitchFamily="34" charset="0"/>
              </a:rPr>
              <a:t>salvată </a:t>
            </a:r>
            <a:r>
              <a:rPr lang="ro-RO" sz="1600" i="1" dirty="0">
                <a:latin typeface="Arial" pitchFamily="34" charset="0"/>
                <a:cs typeface="Arial" pitchFamily="34" charset="0"/>
              </a:rPr>
              <a:t>de oricine și folosită fără voia noastră. De </a:t>
            </a:r>
            <a:r>
              <a:rPr lang="ro-RO" sz="1600" i="1" dirty="0" smtClean="0">
                <a:latin typeface="Arial" pitchFamily="34" charset="0"/>
                <a:cs typeface="Arial" pitchFamily="34" charset="0"/>
              </a:rPr>
              <a:t>aceea, </a:t>
            </a:r>
            <a:r>
              <a:rPr lang="ro-RO" sz="1600" i="1" dirty="0">
                <a:latin typeface="Arial" pitchFamily="34" charset="0"/>
                <a:cs typeface="Arial" pitchFamily="34" charset="0"/>
              </a:rPr>
              <a:t>e </a:t>
            </a:r>
            <a:r>
              <a:rPr lang="ro-RO" sz="1600" i="1" dirty="0" smtClean="0">
                <a:latin typeface="Arial" pitchFamily="34" charset="0"/>
                <a:cs typeface="Arial" pitchFamily="34" charset="0"/>
              </a:rPr>
              <a:t> indicat </a:t>
            </a:r>
            <a:r>
              <a:rPr lang="ro-RO" sz="1600" i="1" dirty="0">
                <a:latin typeface="Arial" pitchFamily="34" charset="0"/>
                <a:cs typeface="Arial" pitchFamily="34" charset="0"/>
              </a:rPr>
              <a:t>să avem grijă ce poze postăm și în ce ipostaze suntem atunci când </a:t>
            </a:r>
            <a:r>
              <a:rPr lang="ro-RO" sz="1600" i="1" dirty="0" smtClean="0">
                <a:latin typeface="Arial" pitchFamily="34" charset="0"/>
                <a:cs typeface="Arial" pitchFamily="34" charset="0"/>
              </a:rPr>
              <a:t>        suntem </a:t>
            </a:r>
            <a:r>
              <a:rPr lang="ro-RO" sz="1600" i="1" dirty="0">
                <a:latin typeface="Arial" pitchFamily="34" charset="0"/>
                <a:cs typeface="Arial" pitchFamily="34" charset="0"/>
              </a:rPr>
              <a:t>fotografiați.</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4" name="Imagine 3" descr="3.png"/>
          <p:cNvPicPr>
            <a:picLocks noChangeAspect="1"/>
          </p:cNvPicPr>
          <p:nvPr/>
        </p:nvPicPr>
        <p:blipFill>
          <a:blip r:embed="rId3" cstate="print"/>
          <a:srcRect t="9302" b="6977"/>
          <a:stretch>
            <a:fillRect/>
          </a:stretch>
        </p:blipFill>
        <p:spPr>
          <a:xfrm>
            <a:off x="19050" y="4444440"/>
            <a:ext cx="819150" cy="685800"/>
          </a:xfrm>
          <a:prstGeom prst="rect">
            <a:avLst/>
          </a:prstGeom>
        </p:spPr>
      </p:pic>
      <p:sp>
        <p:nvSpPr>
          <p:cNvPr id="5" name="TextBox 5"/>
          <p:cNvSpPr txBox="1"/>
          <p:nvPr/>
        </p:nvSpPr>
        <p:spPr>
          <a:xfrm>
            <a:off x="1524000" y="903565"/>
            <a:ext cx="7552456" cy="3877985"/>
          </a:xfrm>
          <a:prstGeom prst="rect">
            <a:avLst/>
          </a:prstGeom>
          <a:noFill/>
        </p:spPr>
        <p:txBody>
          <a:bodyPr wrap="square" rtlCol="0">
            <a:spAutoFit/>
          </a:bodyPr>
          <a:lstStyle/>
          <a:p>
            <a:pPr algn="just"/>
            <a:r>
              <a:rPr lang="ro-RO" b="1" i="1" dirty="0">
                <a:latin typeface="Arial" pitchFamily="34" charset="0"/>
                <a:cs typeface="Arial" pitchFamily="34" charset="0"/>
              </a:rPr>
              <a:t>Î</a:t>
            </a:r>
            <a:r>
              <a:rPr lang="ro-RO" b="1" i="1" dirty="0" smtClean="0">
                <a:latin typeface="Arial" pitchFamily="34" charset="0"/>
                <a:cs typeface="Arial" pitchFamily="34" charset="0"/>
              </a:rPr>
              <a:t>nainte </a:t>
            </a:r>
            <a:r>
              <a:rPr lang="ro-RO" b="1" i="1" dirty="0">
                <a:latin typeface="Arial" pitchFamily="34" charset="0"/>
                <a:cs typeface="Arial" pitchFamily="34" charset="0"/>
              </a:rPr>
              <a:t>să postezi orice </a:t>
            </a:r>
            <a:r>
              <a:rPr lang="ro-RO" b="1" i="1" dirty="0" smtClean="0">
                <a:latin typeface="Arial" pitchFamily="34" charset="0"/>
                <a:cs typeface="Arial" pitchFamily="34" charset="0"/>
              </a:rPr>
              <a:t>pune </a:t>
            </a:r>
            <a:r>
              <a:rPr lang="ro-RO" b="1" i="1" smtClean="0">
                <a:latin typeface="Arial" pitchFamily="34" charset="0"/>
                <a:cs typeface="Arial" pitchFamily="34" charset="0"/>
              </a:rPr>
              <a:t>– ți </a:t>
            </a:r>
            <a:r>
              <a:rPr lang="ro-RO" b="1" i="1" dirty="0">
                <a:latin typeface="Arial" pitchFamily="34" charset="0"/>
                <a:cs typeface="Arial" pitchFamily="34" charset="0"/>
              </a:rPr>
              <a:t>următoarele întrebări</a:t>
            </a:r>
            <a:r>
              <a:rPr lang="ro-RO" b="1" i="1" dirty="0" smtClean="0">
                <a:latin typeface="Arial" pitchFamily="34" charset="0"/>
                <a:cs typeface="Arial" pitchFamily="34" charset="0"/>
              </a:rPr>
              <a:t>:</a:t>
            </a:r>
          </a:p>
          <a:p>
            <a:pPr algn="just"/>
            <a:endParaRPr lang="en-US" sz="1200" dirty="0">
              <a:latin typeface="Arial" pitchFamily="34" charset="0"/>
              <a:cs typeface="Arial" pitchFamily="34" charset="0"/>
            </a:endParaRPr>
          </a:p>
          <a:p>
            <a:pPr marL="285750" lvl="0" indent="-285750" algn="just">
              <a:buFont typeface="Wingdings" pitchFamily="2" charset="2"/>
              <a:buChar char="ü"/>
            </a:pPr>
            <a:r>
              <a:rPr lang="ro-RO" b="1" dirty="0">
                <a:solidFill>
                  <a:srgbClr val="00B0F0"/>
                </a:solidFill>
                <a:latin typeface="Arial" pitchFamily="34" charset="0"/>
                <a:cs typeface="Arial" pitchFamily="34" charset="0"/>
              </a:rPr>
              <a:t>De ce postez acest lucru? </a:t>
            </a:r>
            <a:endParaRPr lang="ro-RO" b="1" dirty="0" smtClean="0">
              <a:solidFill>
                <a:srgbClr val="00B0F0"/>
              </a:solidFill>
              <a:latin typeface="Arial" pitchFamily="34" charset="0"/>
              <a:cs typeface="Arial" pitchFamily="34" charset="0"/>
            </a:endParaRPr>
          </a:p>
          <a:p>
            <a:pPr marL="742950" lvl="1" indent="-285750" algn="just">
              <a:buFont typeface="Wingdings" pitchFamily="2" charset="2"/>
              <a:buChar char="ü"/>
            </a:pPr>
            <a:r>
              <a:rPr lang="ro-RO" dirty="0" smtClean="0">
                <a:latin typeface="Arial" pitchFamily="34" charset="0"/>
                <a:cs typeface="Arial" pitchFamily="34" charset="0"/>
              </a:rPr>
              <a:t>Postez </a:t>
            </a:r>
            <a:r>
              <a:rPr lang="ro-RO" dirty="0">
                <a:latin typeface="Arial" pitchFamily="34" charset="0"/>
                <a:cs typeface="Arial" pitchFamily="34" charset="0"/>
              </a:rPr>
              <a:t>un anumit „status” sau imagine ca să mă laud sau chiar </a:t>
            </a:r>
            <a:r>
              <a:rPr lang="ro-RO" dirty="0" smtClean="0">
                <a:latin typeface="Arial" pitchFamily="34" charset="0"/>
                <a:cs typeface="Arial" pitchFamily="34" charset="0"/>
              </a:rPr>
              <a:t>   vreau </a:t>
            </a:r>
            <a:r>
              <a:rPr lang="ro-RO" dirty="0">
                <a:latin typeface="Arial" pitchFamily="34" charset="0"/>
                <a:cs typeface="Arial" pitchFamily="34" charset="0"/>
              </a:rPr>
              <a:t>să transmit un mesaj prietenilor mei</a:t>
            </a:r>
            <a:r>
              <a:rPr lang="ro-RO" dirty="0" smtClean="0">
                <a:latin typeface="Arial" pitchFamily="34" charset="0"/>
                <a:cs typeface="Arial" pitchFamily="34" charset="0"/>
              </a:rPr>
              <a:t>?</a:t>
            </a:r>
          </a:p>
          <a:p>
            <a:pPr marL="285750" lvl="0" indent="-285750" algn="just">
              <a:buFont typeface="Wingdings" pitchFamily="2" charset="2"/>
              <a:buChar char="ü"/>
            </a:pPr>
            <a:r>
              <a:rPr lang="ro-RO" b="1" dirty="0" smtClean="0">
                <a:solidFill>
                  <a:srgbClr val="00B0F0"/>
                </a:solidFill>
                <a:latin typeface="Arial" pitchFamily="34" charset="0"/>
                <a:cs typeface="Arial" pitchFamily="34" charset="0"/>
              </a:rPr>
              <a:t>Ai </a:t>
            </a:r>
            <a:r>
              <a:rPr lang="ro-RO" b="1" dirty="0">
                <a:solidFill>
                  <a:srgbClr val="00B0F0"/>
                </a:solidFill>
                <a:latin typeface="Arial" pitchFamily="34" charset="0"/>
                <a:cs typeface="Arial" pitchFamily="34" charset="0"/>
              </a:rPr>
              <a:t>spune sau arăta lucrul  respectiv într-o camera plină cu prieteni </a:t>
            </a:r>
            <a:r>
              <a:rPr lang="ro-RO" b="1" dirty="0" smtClean="0">
                <a:solidFill>
                  <a:srgbClr val="00B0F0"/>
                </a:solidFill>
                <a:latin typeface="Arial" pitchFamily="34" charset="0"/>
                <a:cs typeface="Arial" pitchFamily="34" charset="0"/>
              </a:rPr>
              <a:t>și </a:t>
            </a:r>
            <a:r>
              <a:rPr lang="ro-RO" b="1" dirty="0">
                <a:solidFill>
                  <a:srgbClr val="00B0F0"/>
                </a:solidFill>
                <a:latin typeface="Arial" pitchFamily="34" charset="0"/>
                <a:cs typeface="Arial" pitchFamily="34" charset="0"/>
              </a:rPr>
              <a:t>membri ai familiei? </a:t>
            </a:r>
            <a:endParaRPr lang="ro-RO" b="1" dirty="0" smtClean="0">
              <a:solidFill>
                <a:srgbClr val="00B0F0"/>
              </a:solidFill>
              <a:latin typeface="Arial" pitchFamily="34" charset="0"/>
              <a:cs typeface="Arial" pitchFamily="34" charset="0"/>
            </a:endParaRPr>
          </a:p>
          <a:p>
            <a:pPr marL="742950" lvl="1" indent="-285750" algn="just">
              <a:buFont typeface="Wingdings" pitchFamily="2" charset="2"/>
              <a:buChar char="ü"/>
            </a:pPr>
            <a:r>
              <a:rPr lang="ro-RO" dirty="0" smtClean="0">
                <a:latin typeface="Arial" pitchFamily="34" charset="0"/>
                <a:cs typeface="Arial" pitchFamily="34" charset="0"/>
              </a:rPr>
              <a:t>Gândește-te </a:t>
            </a:r>
            <a:r>
              <a:rPr lang="ro-RO" dirty="0">
                <a:latin typeface="Arial" pitchFamily="34" charset="0"/>
                <a:cs typeface="Arial" pitchFamily="34" charset="0"/>
              </a:rPr>
              <a:t>cum ar reacționa părinții tăi dacă </a:t>
            </a:r>
            <a:r>
              <a:rPr lang="ro-RO" dirty="0" smtClean="0">
                <a:latin typeface="Arial" pitchFamily="34" charset="0"/>
                <a:cs typeface="Arial" pitchFamily="34" charset="0"/>
              </a:rPr>
              <a:t> ar vedea </a:t>
            </a:r>
            <a:r>
              <a:rPr lang="ro-RO" dirty="0">
                <a:latin typeface="Arial" pitchFamily="34" charset="0"/>
                <a:cs typeface="Arial" pitchFamily="34" charset="0"/>
              </a:rPr>
              <a:t>ceea ce vrei să postezi. Vor avea o reacție pozitivă sau </a:t>
            </a:r>
            <a:r>
              <a:rPr lang="ro-RO" dirty="0" smtClean="0">
                <a:latin typeface="Arial" pitchFamily="34" charset="0"/>
                <a:cs typeface="Arial" pitchFamily="34" charset="0"/>
              </a:rPr>
              <a:t>negativă</a:t>
            </a:r>
            <a:r>
              <a:rPr lang="ro-RO" dirty="0">
                <a:latin typeface="Arial" pitchFamily="34" charset="0"/>
                <a:cs typeface="Arial" pitchFamily="34" charset="0"/>
              </a:rPr>
              <a:t>? Așa îți poți da seama dacă e înțelept să postezi conținutul </a:t>
            </a:r>
            <a:r>
              <a:rPr lang="ro-RO" dirty="0" smtClean="0">
                <a:latin typeface="Arial" pitchFamily="34" charset="0"/>
                <a:cs typeface="Arial" pitchFamily="34" charset="0"/>
              </a:rPr>
              <a:t>    sau </a:t>
            </a:r>
            <a:r>
              <a:rPr lang="ro-RO" dirty="0">
                <a:latin typeface="Arial" pitchFamily="34" charset="0"/>
                <a:cs typeface="Arial" pitchFamily="34" charset="0"/>
              </a:rPr>
              <a:t>nu</a:t>
            </a:r>
            <a:r>
              <a:rPr lang="ro-RO" dirty="0" smtClean="0">
                <a:latin typeface="Arial" pitchFamily="34" charset="0"/>
                <a:cs typeface="Arial" pitchFamily="34" charset="0"/>
              </a:rPr>
              <a:t>.</a:t>
            </a:r>
          </a:p>
          <a:p>
            <a:pPr marL="285750" lvl="0" indent="-285750" algn="just">
              <a:buFont typeface="Wingdings" pitchFamily="2" charset="2"/>
              <a:buChar char="ü"/>
            </a:pPr>
            <a:r>
              <a:rPr lang="ro-RO" b="1" dirty="0" smtClean="0">
                <a:solidFill>
                  <a:srgbClr val="00B0F0"/>
                </a:solidFill>
                <a:latin typeface="Arial" pitchFamily="34" charset="0"/>
                <a:cs typeface="Arial" pitchFamily="34" charset="0"/>
              </a:rPr>
              <a:t>Doresc </a:t>
            </a:r>
            <a:r>
              <a:rPr lang="ro-RO" b="1" dirty="0">
                <a:solidFill>
                  <a:srgbClr val="00B0F0"/>
                </a:solidFill>
                <a:latin typeface="Arial" pitchFamily="34" charset="0"/>
                <a:cs typeface="Arial" pitchFamily="34" charset="0"/>
              </a:rPr>
              <a:t>să împărtășesc această amintire? </a:t>
            </a:r>
            <a:r>
              <a:rPr lang="ro-RO" dirty="0">
                <a:latin typeface="Arial" pitchFamily="34" charset="0"/>
                <a:cs typeface="Arial" pitchFamily="34" charset="0"/>
              </a:rPr>
              <a:t>Amintirile sunt o parte </a:t>
            </a:r>
            <a:r>
              <a:rPr lang="ro-RO" dirty="0" smtClean="0">
                <a:latin typeface="Arial" pitchFamily="34" charset="0"/>
                <a:cs typeface="Arial" pitchFamily="34" charset="0"/>
              </a:rPr>
              <a:t>      frumoasă </a:t>
            </a:r>
            <a:r>
              <a:rPr lang="ro-RO" dirty="0">
                <a:latin typeface="Arial" pitchFamily="34" charset="0"/>
                <a:cs typeface="Arial" pitchFamily="34" charset="0"/>
              </a:rPr>
              <a:t>din viața noastră. De aceea </a:t>
            </a:r>
            <a:r>
              <a:rPr lang="ro-RO" dirty="0" smtClean="0">
                <a:latin typeface="Arial" pitchFamily="34" charset="0"/>
                <a:cs typeface="Arial" pitchFamily="34" charset="0"/>
              </a:rPr>
              <a:t>site – uri </a:t>
            </a:r>
            <a:r>
              <a:rPr lang="ro-RO" dirty="0">
                <a:latin typeface="Arial" pitchFamily="34" charset="0"/>
                <a:cs typeface="Arial" pitchFamily="34" charset="0"/>
              </a:rPr>
              <a:t>precum </a:t>
            </a:r>
            <a:r>
              <a:rPr lang="ro-RO" dirty="0" err="1" smtClean="0">
                <a:latin typeface="Arial" pitchFamily="34" charset="0"/>
                <a:cs typeface="Arial" pitchFamily="34" charset="0"/>
              </a:rPr>
              <a:t>Facebook</a:t>
            </a:r>
            <a:r>
              <a:rPr lang="ro-RO" dirty="0" smtClean="0">
                <a:latin typeface="Arial" pitchFamily="34" charset="0"/>
                <a:cs typeface="Arial" pitchFamily="34" charset="0"/>
              </a:rPr>
              <a:t>,     </a:t>
            </a:r>
            <a:r>
              <a:rPr lang="ro-RO" dirty="0" err="1" smtClean="0">
                <a:latin typeface="Arial" pitchFamily="34" charset="0"/>
                <a:cs typeface="Arial" pitchFamily="34" charset="0"/>
              </a:rPr>
              <a:t>Flickr</a:t>
            </a:r>
            <a:r>
              <a:rPr lang="ro-RO" dirty="0" smtClean="0">
                <a:latin typeface="Arial" pitchFamily="34" charset="0"/>
                <a:cs typeface="Arial" pitchFamily="34" charset="0"/>
              </a:rPr>
              <a:t> </a:t>
            </a:r>
            <a:r>
              <a:rPr lang="ro-RO" dirty="0">
                <a:latin typeface="Arial" pitchFamily="34" charset="0"/>
                <a:cs typeface="Arial" pitchFamily="34" charset="0"/>
              </a:rPr>
              <a:t>sau </a:t>
            </a:r>
            <a:r>
              <a:rPr lang="ro-RO" dirty="0" err="1" smtClean="0">
                <a:latin typeface="Arial" pitchFamily="34" charset="0"/>
                <a:cs typeface="Arial" pitchFamily="34" charset="0"/>
              </a:rPr>
              <a:t>Instagram</a:t>
            </a:r>
            <a:r>
              <a:rPr lang="ro-RO" dirty="0" smtClean="0">
                <a:latin typeface="Arial" pitchFamily="34" charset="0"/>
                <a:cs typeface="Arial" pitchFamily="34" charset="0"/>
              </a:rPr>
              <a:t> ne </a:t>
            </a:r>
            <a:r>
              <a:rPr lang="ro-RO" dirty="0">
                <a:latin typeface="Arial" pitchFamily="34" charset="0"/>
                <a:cs typeface="Arial" pitchFamily="34" charset="0"/>
              </a:rPr>
              <a:t>îndeamnă să ne postăm imaginile online</a:t>
            </a:r>
            <a:r>
              <a:rPr lang="ro-RO" dirty="0" smtClean="0">
                <a:latin typeface="Arial" pitchFamily="34" charset="0"/>
                <a:cs typeface="Arial" pitchFamily="34" charset="0"/>
              </a:rPr>
              <a:t>,       </a:t>
            </a:r>
            <a:r>
              <a:rPr lang="ro-RO" dirty="0">
                <a:latin typeface="Arial" pitchFamily="34" charset="0"/>
                <a:cs typeface="Arial" pitchFamily="34" charset="0"/>
              </a:rPr>
              <a:t>însă, odată postate, ele </a:t>
            </a:r>
            <a:r>
              <a:rPr lang="ro-RO" dirty="0" smtClean="0">
                <a:latin typeface="Arial" pitchFamily="34" charset="0"/>
                <a:cs typeface="Arial" pitchFamily="34" charset="0"/>
              </a:rPr>
              <a:t>rămâne </a:t>
            </a:r>
            <a:r>
              <a:rPr lang="ro-RO" dirty="0">
                <a:latin typeface="Arial" pitchFamily="34" charset="0"/>
                <a:cs typeface="Arial" pitchFamily="34" charset="0"/>
              </a:rPr>
              <a:t>online.</a:t>
            </a:r>
            <a:endParaRPr lang="en-US" dirty="0">
              <a:latin typeface="Arial" pitchFamily="34" charset="0"/>
              <a:cs typeface="Arial" pitchFamily="34" charset="0"/>
            </a:endParaRPr>
          </a:p>
        </p:txBody>
      </p:sp>
      <p:sp>
        <p:nvSpPr>
          <p:cNvPr id="6" name="CasetăText 5"/>
          <p:cNvSpPr txBox="1"/>
          <p:nvPr/>
        </p:nvSpPr>
        <p:spPr>
          <a:xfrm>
            <a:off x="1752600" y="209550"/>
            <a:ext cx="152400" cy="45719"/>
          </a:xfrm>
          <a:prstGeom prst="rect">
            <a:avLst/>
          </a:prstGeom>
        </p:spPr>
        <p:txBody>
          <a:bodyPr vert="horz" wrap="square" lIns="91425" tIns="45700" rIns="91425" bIns="45700" rtlCol="0">
            <a:normAutofit fontScale="25000" lnSpcReduction="20000"/>
          </a:bodyPr>
          <a:lstStyle/>
          <a:p>
            <a:pPr marL="0" marR="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pPr>
            <a:endPar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endParaRPr>
          </a:p>
        </p:txBody>
      </p:sp>
      <p:sp>
        <p:nvSpPr>
          <p:cNvPr id="8" name="CasetăText 7"/>
          <p:cNvSpPr txBox="1"/>
          <p:nvPr/>
        </p:nvSpPr>
        <p:spPr>
          <a:xfrm>
            <a:off x="1524000" y="57150"/>
            <a:ext cx="7620000" cy="762000"/>
          </a:xfrm>
          <a:prstGeom prst="rect">
            <a:avLst/>
          </a:prstGeom>
        </p:spPr>
        <p:txBody>
          <a:bodyPr vert="horz" wrap="square" lIns="91425" tIns="45700" rIns="91425" bIns="45700" rtlCol="0">
            <a:noAutofit/>
          </a:bodyPr>
          <a:lstStyle/>
          <a:p>
            <a:pPr marL="0" marR="0" indent="0" algn="ctr" defTabSz="914400" rtl="0" eaLnBrk="1" fontAlgn="auto" latinLnBrk="1" hangingPunct="1">
              <a:lnSpc>
                <a:spcPct val="100000"/>
              </a:lnSpc>
              <a:spcBef>
                <a:spcPts val="325"/>
              </a:spcBef>
              <a:spcAft>
                <a:spcPts val="0"/>
              </a:spcAft>
              <a:buClr>
                <a:srgbClr val="000000"/>
              </a:buClr>
              <a:buSzTx/>
              <a:tabLst/>
            </a:pPr>
            <a:r>
              <a:rPr lang="en-US" sz="2000" b="1" dirty="0" err="1" smtClean="0">
                <a:latin typeface="Arial" pitchFamily="34" charset="0"/>
                <a:cs typeface="Arial" pitchFamily="34" charset="0"/>
                <a:sym typeface="Calibri" pitchFamily="34" charset="0"/>
              </a:rPr>
              <a:t>Concluzii</a:t>
            </a:r>
            <a:r>
              <a:rPr lang="en-US" sz="2000" b="1" dirty="0" smtClean="0">
                <a:latin typeface="Arial" pitchFamily="34" charset="0"/>
                <a:cs typeface="Arial" pitchFamily="34" charset="0"/>
                <a:sym typeface="Calibri" pitchFamily="34" charset="0"/>
              </a:rPr>
              <a:t>:</a:t>
            </a:r>
            <a:endParaRPr lang="ro-RO" sz="2000" b="1" dirty="0" smtClean="0">
              <a:latin typeface="Arial" pitchFamily="34" charset="0"/>
              <a:cs typeface="Arial" pitchFamily="34" charset="0"/>
              <a:sym typeface="Calibri" pitchFamily="34" charset="0"/>
            </a:endParaRPr>
          </a:p>
          <a:p>
            <a:pPr marL="0" marR="0" indent="0" algn="ctr" defTabSz="914400" rtl="0" eaLnBrk="1" fontAlgn="auto" latinLnBrk="1" hangingPunct="1">
              <a:lnSpc>
                <a:spcPct val="100000"/>
              </a:lnSpc>
              <a:spcBef>
                <a:spcPts val="325"/>
              </a:spcBef>
              <a:spcAft>
                <a:spcPts val="0"/>
              </a:spcAft>
              <a:buClr>
                <a:srgbClr val="000000"/>
              </a:buClr>
              <a:buSzTx/>
              <a:tabLst/>
            </a:pPr>
            <a:r>
              <a:rPr lang="ro-RO" sz="2000" b="1" dirty="0" smtClean="0">
                <a:latin typeface="Arial" pitchFamily="34" charset="0"/>
                <a:cs typeface="Arial" pitchFamily="34" charset="0"/>
                <a:sym typeface="Calibri" pitchFamily="34" charset="0"/>
              </a:rPr>
              <a:t>Mai bine să </a:t>
            </a:r>
            <a:r>
              <a:rPr lang="ro-RO" sz="2000" b="1" dirty="0" err="1" smtClean="0">
                <a:latin typeface="Arial" pitchFamily="34" charset="0"/>
                <a:cs typeface="Arial" pitchFamily="34" charset="0"/>
                <a:sym typeface="Calibri" pitchFamily="34" charset="0"/>
              </a:rPr>
              <a:t>prev</a:t>
            </a:r>
            <a:r>
              <a:rPr lang="en-US" sz="2000" b="1" dirty="0" err="1" smtClean="0">
                <a:latin typeface="Arial" pitchFamily="34" charset="0"/>
                <a:cs typeface="Arial" pitchFamily="34" charset="0"/>
                <a:sym typeface="Calibri" pitchFamily="34" charset="0"/>
              </a:rPr>
              <a:t>i</a:t>
            </a:r>
            <a:r>
              <a:rPr lang="ro-RO" sz="2000" b="1" dirty="0" smtClean="0">
                <a:latin typeface="Arial" pitchFamily="34" charset="0"/>
                <a:cs typeface="Arial" pitchFamily="34" charset="0"/>
                <a:sym typeface="Calibri" pitchFamily="34" charset="0"/>
              </a:rPr>
              <a:t>i decât să tratezi</a:t>
            </a:r>
            <a:endParaRPr kumimoji="0" lang="en-US" sz="2000" b="1" i="0" u="none" strike="noStrike" kern="1200" cap="none" spc="0" normalizeH="0" baseline="0" noProof="0" dirty="0" smtClean="0">
              <a:ln>
                <a:noFill/>
              </a:ln>
              <a:effectLst/>
              <a:uLnTx/>
              <a:uFillTx/>
              <a:latin typeface="Arial" pitchFamily="34" charset="0"/>
              <a:cs typeface="Arial" pitchFamily="34" charset="0"/>
              <a:sym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524000" y="27216"/>
            <a:ext cx="7620000" cy="487134"/>
          </a:xfrm>
        </p:spPr>
        <p:txBody>
          <a:bodyPr>
            <a:normAutofit fontScale="90000"/>
          </a:bodyPr>
          <a:lstStyle/>
          <a:p>
            <a:pPr algn="ctr"/>
            <a:r>
              <a:rPr lang="ro-RO" sz="3100" dirty="0" smtClean="0">
                <a:solidFill>
                  <a:schemeClr val="tx2">
                    <a:lumMod val="60000"/>
                    <a:lumOff val="40000"/>
                  </a:schemeClr>
                </a:solidFill>
              </a:rPr>
              <a:t>Bibliografie</a:t>
            </a:r>
            <a:endParaRPr lang="en-US" dirty="0">
              <a:solidFill>
                <a:schemeClr val="tx2">
                  <a:lumMod val="60000"/>
                  <a:lumOff val="40000"/>
                </a:schemeClr>
              </a:solidFill>
            </a:endParaRPr>
          </a:p>
        </p:txBody>
      </p:sp>
      <p:sp>
        <p:nvSpPr>
          <p:cNvPr id="3" name="Substituent conținut 2"/>
          <p:cNvSpPr>
            <a:spLocks noGrp="1"/>
          </p:cNvSpPr>
          <p:nvPr>
            <p:ph idx="1"/>
          </p:nvPr>
        </p:nvSpPr>
        <p:spPr>
          <a:xfrm>
            <a:off x="1524000" y="819150"/>
            <a:ext cx="7543800" cy="2209800"/>
          </a:xfrm>
        </p:spPr>
        <p:txBody>
          <a:bodyPr>
            <a:normAutofit lnSpcReduction="10000"/>
          </a:bodyPr>
          <a:lstStyle/>
          <a:p>
            <a:r>
              <a:rPr lang="en-US" sz="1600" dirty="0" smtClean="0">
                <a:hlinkClick r:id="rId3"/>
              </a:rPr>
              <a:t>http://jurnalul.ro/stiri/observator/siguranta-pe-internet-citeste-avertismentul-politiei-romane-684673.html</a:t>
            </a:r>
            <a:r>
              <a:rPr lang="en-US" sz="1600" dirty="0" smtClean="0"/>
              <a:t> </a:t>
            </a:r>
            <a:endParaRPr lang="ro-RO" sz="1600" dirty="0" smtClean="0">
              <a:hlinkClick r:id="rId4"/>
            </a:endParaRPr>
          </a:p>
          <a:p>
            <a:r>
              <a:rPr lang="en-US" sz="1600" dirty="0" smtClean="0">
                <a:hlinkClick r:id="rId4"/>
              </a:rPr>
              <a:t>http://www.stopbullying.gov/cyberbullying/how-to-report/index.html</a:t>
            </a:r>
            <a:r>
              <a:rPr lang="en-US" sz="1600" dirty="0" smtClean="0"/>
              <a:t> </a:t>
            </a:r>
          </a:p>
          <a:p>
            <a:r>
              <a:rPr lang="en-US" sz="1600" dirty="0" smtClean="0">
                <a:hlinkClick r:id="rId5"/>
              </a:rPr>
              <a:t>http://jurnalul.ro/stiri/obs</a:t>
            </a:r>
            <a:r>
              <a:rPr lang="en-US" sz="1600" dirty="0" smtClean="0">
                <a:hlinkClick r:id="rId6"/>
              </a:rPr>
              <a:t>http://www.safekids.com/kids-rules-for-online-safety/</a:t>
            </a:r>
            <a:r>
              <a:rPr lang="ro-RO" sz="1600" dirty="0" smtClean="0"/>
              <a:t> </a:t>
            </a:r>
          </a:p>
          <a:p>
            <a:r>
              <a:rPr lang="en-US" sz="1600" dirty="0" smtClean="0">
                <a:hlinkClick r:id="rId7"/>
              </a:rPr>
              <a:t>http://helpline.sigur.info/faqs/faqs/cum-ma-asigur-ca-nu-mi-va-sparge-nimeni-parola.html</a:t>
            </a:r>
            <a:r>
              <a:rPr lang="ro-RO" sz="1600" dirty="0" smtClean="0"/>
              <a:t> </a:t>
            </a:r>
            <a:endParaRPr lang="en-US" sz="1600" dirty="0" smtClean="0"/>
          </a:p>
          <a:p>
            <a:r>
              <a:rPr lang="en-US" sz="1600" dirty="0" smtClean="0">
                <a:hlinkClick r:id="rId8"/>
              </a:rPr>
              <a:t>https://ro.wikipedia.org/wiki/Agresiunea_pe_Internet</a:t>
            </a:r>
            <a:r>
              <a:rPr lang="en-US" sz="1600" dirty="0" smtClean="0"/>
              <a:t> </a:t>
            </a:r>
          </a:p>
        </p:txBody>
      </p:sp>
      <p:pic>
        <p:nvPicPr>
          <p:cNvPr id="4" name="Imagine 3" descr="3.png"/>
          <p:cNvPicPr>
            <a:picLocks noChangeAspect="1"/>
          </p:cNvPicPr>
          <p:nvPr/>
        </p:nvPicPr>
        <p:blipFill>
          <a:blip r:embed="rId9" cstate="print"/>
          <a:srcRect t="9302" b="6977"/>
          <a:stretch>
            <a:fillRect/>
          </a:stretch>
        </p:blipFill>
        <p:spPr>
          <a:xfrm>
            <a:off x="19050" y="4444440"/>
            <a:ext cx="819150" cy="685800"/>
          </a:xfrm>
          <a:prstGeom prst="rect">
            <a:avLst/>
          </a:prstGeom>
        </p:spPr>
      </p:pic>
      <p:pic>
        <p:nvPicPr>
          <p:cNvPr id="5" name="Imagine 4" descr="bibliography.jpg"/>
          <p:cNvPicPr>
            <a:picLocks noChangeAspect="1"/>
          </p:cNvPicPr>
          <p:nvPr/>
        </p:nvPicPr>
        <p:blipFill>
          <a:blip r:embed="rId10" cstate="print"/>
          <a:stretch>
            <a:fillRect/>
          </a:stretch>
        </p:blipFill>
        <p:spPr>
          <a:xfrm>
            <a:off x="4021194" y="3242310"/>
            <a:ext cx="2608206" cy="1463040"/>
          </a:xfrm>
          <a:prstGeom prst="rect">
            <a:avLst/>
          </a:prstGeom>
        </p:spPr>
      </p:pic>
      <p:pic>
        <p:nvPicPr>
          <p:cNvPr id="6" name="Imagine 5" descr="copyright.png"/>
          <p:cNvPicPr>
            <a:picLocks noChangeAspect="1"/>
          </p:cNvPicPr>
          <p:nvPr/>
        </p:nvPicPr>
        <p:blipFill>
          <a:blip r:embed="rId11" cstate="print"/>
          <a:stretch>
            <a:fillRect/>
          </a:stretch>
        </p:blipFill>
        <p:spPr>
          <a:xfrm>
            <a:off x="5029200" y="4812030"/>
            <a:ext cx="662510" cy="2743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8" name="Imagine 7" descr="3.png"/>
          <p:cNvPicPr>
            <a:picLocks noChangeAspect="1"/>
          </p:cNvPicPr>
          <p:nvPr/>
        </p:nvPicPr>
        <p:blipFill>
          <a:blip r:embed="rId3" cstate="print"/>
          <a:srcRect t="9302" b="6977"/>
          <a:stretch>
            <a:fillRect/>
          </a:stretch>
        </p:blipFill>
        <p:spPr>
          <a:xfrm>
            <a:off x="19050" y="4444440"/>
            <a:ext cx="819150" cy="685800"/>
          </a:xfrm>
          <a:prstGeom prst="rect">
            <a:avLst/>
          </a:prstGeom>
        </p:spPr>
      </p:pic>
      <p:pic>
        <p:nvPicPr>
          <p:cNvPr id="11" name="Imagine 10" descr="i1.gif"/>
          <p:cNvPicPr>
            <a:picLocks noChangeAspect="1"/>
          </p:cNvPicPr>
          <p:nvPr/>
        </p:nvPicPr>
        <p:blipFill>
          <a:blip r:embed="rId4" cstate="print"/>
          <a:stretch>
            <a:fillRect/>
          </a:stretch>
        </p:blipFill>
        <p:spPr>
          <a:xfrm>
            <a:off x="2621148" y="2308001"/>
            <a:ext cx="5923856" cy="2228410"/>
          </a:xfrm>
          <a:prstGeom prst="rect">
            <a:avLst/>
          </a:prstGeom>
        </p:spPr>
      </p:pic>
      <p:sp>
        <p:nvSpPr>
          <p:cNvPr id="12" name="Dreptunghi 11"/>
          <p:cNvSpPr/>
          <p:nvPr/>
        </p:nvSpPr>
        <p:spPr>
          <a:xfrm>
            <a:off x="1681670" y="1143000"/>
            <a:ext cx="683475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Siguranța pe Internet</a:t>
            </a:r>
            <a:endParaRPr lang="ro-RO"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Subtitlu 2"/>
          <p:cNvSpPr txBox="1">
            <a:spLocks/>
          </p:cNvSpPr>
          <p:nvPr/>
        </p:nvSpPr>
        <p:spPr>
          <a:xfrm>
            <a:off x="76200" y="3422206"/>
            <a:ext cx="2257425" cy="1377892"/>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342900" marR="0" lvl="0" indent="-342900" algn="l" defTabSz="914400" rtl="0" eaLnBrk="1" fontAlgn="auto" latinLnBrk="1" hangingPunct="1">
              <a:lnSpc>
                <a:spcPct val="100000"/>
              </a:lnSpc>
              <a:spcBef>
                <a:spcPct val="20000"/>
              </a:spcBef>
              <a:spcAft>
                <a:spcPts val="0"/>
              </a:spcAft>
              <a:buClrTx/>
              <a:buSzTx/>
              <a:tabLst/>
              <a:defRPr/>
            </a:pPr>
            <a:r>
              <a:rPr lang="ro-RO" sz="1400" b="1" dirty="0" smtClean="0">
                <a:latin typeface="Arial" pitchFamily="34" charset="0"/>
                <a:cs typeface="Arial" pitchFamily="34" charset="0"/>
              </a:rPr>
              <a:t>Realizatori: </a:t>
            </a:r>
            <a:endParaRPr lang="ro-RO" sz="1400" b="1" dirty="0" smtClean="0">
              <a:latin typeface="Arial" pitchFamily="34" charset="0"/>
              <a:cs typeface="Arial" pitchFamily="34" charset="0"/>
            </a:endParaRPr>
          </a:p>
          <a:p>
            <a:pPr marL="342900" marR="0" lvl="0" indent="-342900" algn="l" defTabSz="914400" rtl="0" eaLnBrk="1" fontAlgn="auto" latinLnBrk="1" hangingPunct="1">
              <a:lnSpc>
                <a:spcPct val="100000"/>
              </a:lnSpc>
              <a:spcBef>
                <a:spcPct val="20000"/>
              </a:spcBef>
              <a:spcAft>
                <a:spcPts val="0"/>
              </a:spcAft>
              <a:buClrTx/>
              <a:buSzTx/>
              <a:tabLst/>
              <a:defRPr/>
            </a:pPr>
            <a:r>
              <a:rPr lang="ro-RO" sz="1400" b="1" dirty="0" smtClean="0">
                <a:latin typeface="Arial" pitchFamily="34" charset="0"/>
                <a:cs typeface="Arial" pitchFamily="34" charset="0"/>
              </a:rPr>
              <a:t>Maria Zamfirache </a:t>
            </a:r>
          </a:p>
          <a:p>
            <a:pPr marL="342900" marR="0" lvl="0" indent="-342900" algn="l" defTabSz="914400" rtl="0" eaLnBrk="1" fontAlgn="auto" latinLnBrk="1" hangingPunct="1">
              <a:lnSpc>
                <a:spcPct val="100000"/>
              </a:lnSpc>
              <a:spcBef>
                <a:spcPct val="20000"/>
              </a:spcBef>
              <a:spcAft>
                <a:spcPts val="0"/>
              </a:spcAft>
              <a:buClrTx/>
              <a:buSzTx/>
              <a:tabLst/>
              <a:defRPr/>
            </a:pPr>
            <a:r>
              <a:rPr lang="ro-RO" sz="1400" b="1" dirty="0" smtClean="0">
                <a:latin typeface="Arial" pitchFamily="34" charset="0"/>
                <a:cs typeface="Arial" pitchFamily="34" charset="0"/>
              </a:rPr>
              <a:t>Cosmin Țibichi</a:t>
            </a:r>
          </a:p>
          <a:p>
            <a:pPr marL="342900" marR="0" lvl="0" indent="-342900" algn="l" defTabSz="914400" rtl="0" eaLnBrk="1" fontAlgn="auto" latinLnBrk="1" hangingPunct="1">
              <a:lnSpc>
                <a:spcPct val="100000"/>
              </a:lnSpc>
              <a:spcBef>
                <a:spcPct val="20000"/>
              </a:spcBef>
              <a:spcAft>
                <a:spcPts val="0"/>
              </a:spcAft>
              <a:buClrTx/>
              <a:buSzTx/>
              <a:tabLst/>
              <a:defRPr/>
            </a:pPr>
            <a:r>
              <a:rPr lang="ro-RO" sz="1400" b="1" dirty="0" smtClean="0">
                <a:latin typeface="Arial" pitchFamily="34" charset="0"/>
                <a:cs typeface="Arial" pitchFamily="34" charset="0"/>
              </a:rPr>
              <a:t>Adina Paraschiv</a:t>
            </a:r>
          </a:p>
          <a:p>
            <a:pPr marL="342900" marR="0" lvl="0" indent="-342900" algn="l" defTabSz="914400" rtl="0" eaLnBrk="1" fontAlgn="auto" latinLnBrk="1" hangingPunct="1">
              <a:lnSpc>
                <a:spcPct val="100000"/>
              </a:lnSpc>
              <a:spcBef>
                <a:spcPct val="20000"/>
              </a:spcBef>
              <a:spcAft>
                <a:spcPts val="0"/>
              </a:spcAft>
              <a:buClrTx/>
              <a:buSzTx/>
              <a:tabLst/>
              <a:defRPr/>
            </a:pPr>
            <a:r>
              <a:rPr lang="ro-RO" sz="1400" b="1" dirty="0" smtClean="0">
                <a:latin typeface="Arial" pitchFamily="34" charset="0"/>
                <a:cs typeface="Arial" pitchFamily="34" charset="0"/>
              </a:rPr>
              <a:t>Nadejda Butnaru</a:t>
            </a:r>
          </a:p>
          <a:p>
            <a:pPr marL="342900" marR="0" lvl="0" indent="-342900" algn="l" defTabSz="914400" rtl="0" eaLnBrk="1" fontAlgn="auto" latinLnBrk="1" hangingPunct="1">
              <a:lnSpc>
                <a:spcPct val="100000"/>
              </a:lnSpc>
              <a:spcBef>
                <a:spcPct val="20000"/>
              </a:spcBef>
              <a:spcAft>
                <a:spcPts val="0"/>
              </a:spcAft>
              <a:buClrTx/>
              <a:buSzTx/>
              <a:tabLst/>
              <a:defRPr/>
            </a:pPr>
            <a:r>
              <a:rPr lang="ro-RO" sz="1400" b="1" dirty="0" smtClean="0">
                <a:latin typeface="Arial" pitchFamily="34" charset="0"/>
                <a:cs typeface="Arial" pitchFamily="34" charset="0"/>
              </a:rPr>
              <a:t> </a:t>
            </a:r>
            <a:endParaRPr lang="en-US" sz="1400" b="1" dirty="0" smtClean="0">
              <a:latin typeface="Arial" pitchFamily="34" charset="0"/>
              <a:cs typeface="Arial" pitchFamily="34" charset="0"/>
            </a:endParaRPr>
          </a:p>
        </p:txBody>
      </p:sp>
      <p:pic>
        <p:nvPicPr>
          <p:cNvPr id="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1800" y="31421"/>
            <a:ext cx="3644900" cy="93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594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a:spLocks noChangeArrowheads="1"/>
          </p:cNvSpPr>
          <p:nvPr/>
        </p:nvSpPr>
        <p:spPr bwMode="auto">
          <a:xfrm>
            <a:off x="3581400" y="3333750"/>
            <a:ext cx="5334000" cy="646331"/>
          </a:xfrm>
          <a:prstGeom prst="rect">
            <a:avLst/>
          </a:prstGeom>
          <a:noFill/>
          <a:ln w="9525">
            <a:noFill/>
            <a:miter lim="800000"/>
            <a:headEnd/>
            <a:tailEnd/>
          </a:ln>
        </p:spPr>
        <p:txBody>
          <a:bodyPr wrap="square">
            <a:spAutoFit/>
          </a:bodyPr>
          <a:lstStyle/>
          <a:p>
            <a:pPr algn="r"/>
            <a:r>
              <a:rPr lang="ro-RO" altLang="ko-KR" sz="3600" b="1" dirty="0" smtClean="0">
                <a:solidFill>
                  <a:schemeClr val="bg1"/>
                </a:solidFill>
                <a:latin typeface="Arial" pitchFamily="34" charset="0"/>
                <a:ea typeface="맑은 고딕" pitchFamily="50" charset="-127"/>
                <a:cs typeface="Arial" pitchFamily="34" charset="0"/>
              </a:rPr>
              <a:t>Siguranța pe Internet</a:t>
            </a:r>
            <a:endParaRPr lang="en-US" altLang="ko-KR" sz="3600" b="1" dirty="0" smtClean="0">
              <a:solidFill>
                <a:schemeClr val="bg1"/>
              </a:solidFill>
              <a:latin typeface="Arial" pitchFamily="34" charset="0"/>
              <a:ea typeface="맑은 고딕" pitchFamily="50" charset="-127"/>
              <a:cs typeface="Arial" pitchFamily="34" charset="0"/>
            </a:endParaRPr>
          </a:p>
        </p:txBody>
      </p:sp>
      <p:sp>
        <p:nvSpPr>
          <p:cNvPr id="8" name="Dreptunghi 7"/>
          <p:cNvSpPr/>
          <p:nvPr/>
        </p:nvSpPr>
        <p:spPr>
          <a:xfrm>
            <a:off x="-8156" y="57150"/>
            <a:ext cx="4966423" cy="584775"/>
          </a:xfrm>
          <a:prstGeom prst="rect">
            <a:avLst/>
          </a:prstGeom>
          <a:noFill/>
        </p:spPr>
        <p:txBody>
          <a:bodyPr wrap="none" lIns="91440" tIns="45720" rIns="91440" bIns="45720">
            <a:spAutoFit/>
          </a:bodyPr>
          <a:lstStyle/>
          <a:p>
            <a:pPr algn="ctr"/>
            <a:r>
              <a:rPr lang="ro-RO"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Identitatea mea … virtuală</a:t>
            </a:r>
            <a:endParaRPr lang="ro-RO"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11" name="Imagine 10" descr="3.png"/>
          <p:cNvPicPr>
            <a:picLocks noChangeAspect="1"/>
          </p:cNvPicPr>
          <p:nvPr/>
        </p:nvPicPr>
        <p:blipFill>
          <a:blip r:embed="rId2" cstate="print"/>
          <a:srcRect t="10000" b="10000"/>
          <a:stretch>
            <a:fillRect/>
          </a:stretch>
        </p:blipFill>
        <p:spPr>
          <a:xfrm>
            <a:off x="7772400" y="4019550"/>
            <a:ext cx="1309688" cy="1047750"/>
          </a:xfrm>
          <a:prstGeom prst="rect">
            <a:avLst/>
          </a:prstGeom>
        </p:spPr>
      </p:pic>
    </p:spTree>
    <p:extLst>
      <p:ext uri="{BB962C8B-B14F-4D97-AF65-F5344CB8AC3E}">
        <p14:creationId xmlns:p14="http://schemas.microsoft.com/office/powerpoint/2010/main" val="303447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524000" y="27216"/>
            <a:ext cx="7620000" cy="563334"/>
          </a:xfrm>
        </p:spPr>
        <p:txBody>
          <a:bodyPr>
            <a:normAutofit fontScale="90000"/>
          </a:bodyPr>
          <a:lstStyle/>
          <a:p>
            <a:pPr algn="ctr"/>
            <a:r>
              <a:rPr lang="ro-RO" dirty="0" smtClean="0"/>
              <a:t>Cuprins</a:t>
            </a:r>
            <a:endParaRPr lang="en-US" dirty="0"/>
          </a:p>
        </p:txBody>
      </p:sp>
      <p:sp>
        <p:nvSpPr>
          <p:cNvPr id="3" name="Substituent conținut 2"/>
          <p:cNvSpPr>
            <a:spLocks noGrp="1"/>
          </p:cNvSpPr>
          <p:nvPr>
            <p:ph idx="1"/>
          </p:nvPr>
        </p:nvSpPr>
        <p:spPr>
          <a:xfrm>
            <a:off x="1828800" y="895350"/>
            <a:ext cx="6934200" cy="3581400"/>
          </a:xfrm>
        </p:spPr>
        <p:txBody>
          <a:bodyPr>
            <a:normAutofit fontScale="92500" lnSpcReduction="10000"/>
          </a:bodyPr>
          <a:lstStyle/>
          <a:p>
            <a:r>
              <a:rPr lang="ro-RO" sz="2000" dirty="0" smtClean="0">
                <a:latin typeface="Arial" pitchFamily="34" charset="0"/>
                <a:cs typeface="Arial" pitchFamily="34" charset="0"/>
              </a:rPr>
              <a:t>Introducere</a:t>
            </a:r>
          </a:p>
          <a:p>
            <a:r>
              <a:rPr lang="ro-RO" sz="2000" dirty="0" smtClean="0">
                <a:latin typeface="Arial" pitchFamily="34" charset="0"/>
                <a:cs typeface="Arial" pitchFamily="34" charset="0"/>
              </a:rPr>
              <a:t>Reputația online</a:t>
            </a:r>
            <a:endParaRPr lang="en-US" sz="2000" dirty="0" smtClean="0">
              <a:latin typeface="Arial" pitchFamily="34" charset="0"/>
              <a:cs typeface="Arial" pitchFamily="34" charset="0"/>
            </a:endParaRPr>
          </a:p>
          <a:p>
            <a:r>
              <a:rPr lang="ro-RO" sz="2000" dirty="0" err="1" smtClean="0">
                <a:latin typeface="Arial" pitchFamily="34" charset="0"/>
                <a:cs typeface="Arial" pitchFamily="34" charset="0"/>
              </a:rPr>
              <a:t>Cyberbullying</a:t>
            </a:r>
            <a:r>
              <a:rPr lang="ro-RO" sz="2000" dirty="0" smtClean="0">
                <a:latin typeface="Arial" pitchFamily="34" charset="0"/>
                <a:cs typeface="Arial" pitchFamily="34" charset="0"/>
              </a:rPr>
              <a:t>–ul sau hărțuirea</a:t>
            </a:r>
            <a:endParaRPr lang="en-US" sz="2000" dirty="0" smtClean="0">
              <a:latin typeface="Arial" pitchFamily="34" charset="0"/>
              <a:cs typeface="Arial" pitchFamily="34" charset="0"/>
            </a:endParaRPr>
          </a:p>
          <a:p>
            <a:r>
              <a:rPr lang="ro-RO" sz="2000" dirty="0" smtClean="0">
                <a:latin typeface="Arial" pitchFamily="34" charset="0"/>
                <a:cs typeface="Arial" pitchFamily="34" charset="0"/>
              </a:rPr>
              <a:t>C</a:t>
            </a:r>
            <a:r>
              <a:rPr lang="en-US" sz="2000" dirty="0" err="1" smtClean="0">
                <a:latin typeface="Arial" pitchFamily="34" charset="0"/>
                <a:cs typeface="Arial" pitchFamily="34" charset="0"/>
              </a:rPr>
              <a:t>yberbullying–ul</a:t>
            </a:r>
            <a:r>
              <a:rPr lang="ro-RO" sz="2000" dirty="0" smtClean="0">
                <a:latin typeface="Arial" pitchFamily="34" charset="0"/>
                <a:cs typeface="Arial" pitchFamily="34" charset="0"/>
              </a:rPr>
              <a:t>ui/ agresiunea online/ hărțuirea pe Internet</a:t>
            </a:r>
          </a:p>
          <a:p>
            <a:r>
              <a:rPr lang="ro-RO" sz="2000" dirty="0" smtClean="0">
                <a:latin typeface="Arial" pitchFamily="34" charset="0"/>
                <a:cs typeface="Arial" pitchFamily="34" charset="0"/>
              </a:rPr>
              <a:t>Feluri de agresiune pe Internet</a:t>
            </a:r>
          </a:p>
          <a:p>
            <a:r>
              <a:rPr lang="ro-RO" sz="2000" dirty="0" smtClean="0">
                <a:latin typeface="Arial" pitchFamily="34" charset="0"/>
                <a:cs typeface="Arial" pitchFamily="34" charset="0"/>
              </a:rPr>
              <a:t>Cum să reacționez hărțuirii</a:t>
            </a:r>
          </a:p>
          <a:p>
            <a:r>
              <a:rPr lang="en-US" sz="2000" dirty="0" err="1" smtClean="0">
                <a:latin typeface="Arial" pitchFamily="34" charset="0"/>
                <a:cs typeface="Arial" pitchFamily="34" charset="0"/>
              </a:rPr>
              <a:t>Linia</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consiliere</a:t>
            </a:r>
            <a:r>
              <a:rPr lang="en-US" sz="2000" dirty="0" smtClean="0">
                <a:latin typeface="Arial" pitchFamily="34" charset="0"/>
                <a:cs typeface="Arial" pitchFamily="34" charset="0"/>
              </a:rPr>
              <a:t> </a:t>
            </a:r>
            <a:r>
              <a:rPr lang="ro-RO" sz="2000" dirty="0" smtClean="0">
                <a:latin typeface="Arial" pitchFamily="34" charset="0"/>
                <a:cs typeface="Arial" pitchFamily="34" charset="0"/>
              </a:rPr>
              <a:t>și raportare internet </a:t>
            </a:r>
            <a:r>
              <a:rPr lang="ro-RO" sz="2000" dirty="0" err="1" smtClean="0">
                <a:latin typeface="Arial" pitchFamily="34" charset="0"/>
                <a:cs typeface="Arial" pitchFamily="34" charset="0"/>
              </a:rPr>
              <a:t>helpline</a:t>
            </a:r>
            <a:endParaRPr lang="ro-RO" sz="2000" dirty="0" smtClean="0">
              <a:latin typeface="Arial" pitchFamily="34" charset="0"/>
              <a:cs typeface="Arial" pitchFamily="34" charset="0"/>
            </a:endParaRPr>
          </a:p>
          <a:p>
            <a:r>
              <a:rPr lang="ro-RO" sz="2000" dirty="0" smtClean="0">
                <a:latin typeface="Arial" pitchFamily="34" charset="0"/>
                <a:cs typeface="Arial" pitchFamily="34" charset="0"/>
              </a:rPr>
              <a:t>Situații în care se poate apela la </a:t>
            </a:r>
            <a:r>
              <a:rPr lang="en-US" sz="2000" dirty="0" err="1" smtClean="0">
                <a:latin typeface="Arial" pitchFamily="34" charset="0"/>
                <a:cs typeface="Arial" pitchFamily="34" charset="0"/>
              </a:rPr>
              <a:t>h</a:t>
            </a:r>
            <a:r>
              <a:rPr lang="ro-RO" sz="2000" dirty="0" err="1" smtClean="0">
                <a:latin typeface="Arial" pitchFamily="34" charset="0"/>
                <a:cs typeface="Arial" pitchFamily="34" charset="0"/>
              </a:rPr>
              <a:t>elpline</a:t>
            </a:r>
            <a:endParaRPr lang="ro-RO" sz="2000" dirty="0" smtClean="0">
              <a:latin typeface="Arial" pitchFamily="34" charset="0"/>
              <a:cs typeface="Arial" pitchFamily="34" charset="0"/>
            </a:endParaRPr>
          </a:p>
          <a:p>
            <a:r>
              <a:rPr lang="ro-RO" sz="2000" dirty="0" smtClean="0">
                <a:latin typeface="Arial" pitchFamily="34" charset="0"/>
                <a:cs typeface="Arial" pitchFamily="34" charset="0"/>
              </a:rPr>
              <a:t>Sfaturi privind protejarea identității virtuale</a:t>
            </a:r>
          </a:p>
          <a:p>
            <a:r>
              <a:rPr lang="ro-RO" sz="2000" dirty="0" smtClean="0">
                <a:latin typeface="Arial" pitchFamily="34" charset="0"/>
                <a:cs typeface="Arial" pitchFamily="34" charset="0"/>
              </a:rPr>
              <a:t>Concluzii: Mai bine să previi decât să tratezi</a:t>
            </a:r>
          </a:p>
          <a:p>
            <a:r>
              <a:rPr lang="ro-RO" sz="2000" dirty="0" smtClean="0">
                <a:latin typeface="Arial" pitchFamily="34" charset="0"/>
                <a:cs typeface="Arial" pitchFamily="34" charset="0"/>
              </a:rPr>
              <a:t>Bibliografie</a:t>
            </a:r>
            <a:endParaRPr lang="ro-RO" sz="2400" dirty="0" smtClean="0"/>
          </a:p>
          <a:p>
            <a:endParaRPr lang="en-US" sz="2400" dirty="0"/>
          </a:p>
        </p:txBody>
      </p:sp>
      <p:pic>
        <p:nvPicPr>
          <p:cNvPr id="4" name="Imagine 3" descr="3.png"/>
          <p:cNvPicPr>
            <a:picLocks noChangeAspect="1"/>
          </p:cNvPicPr>
          <p:nvPr/>
        </p:nvPicPr>
        <p:blipFill>
          <a:blip r:embed="rId3" cstate="print"/>
          <a:srcRect t="9302" b="6977"/>
          <a:stretch>
            <a:fillRect/>
          </a:stretch>
        </p:blipFill>
        <p:spPr>
          <a:xfrm>
            <a:off x="19050" y="4444440"/>
            <a:ext cx="819150" cy="685800"/>
          </a:xfrm>
          <a:prstGeom prst="rect">
            <a:avLst/>
          </a:prstGeom>
        </p:spPr>
      </p:pic>
      <p:pic>
        <p:nvPicPr>
          <p:cNvPr id="5" name="Shape 298"/>
          <p:cNvPicPr preferRelativeResize="0">
            <a:picLocks noChangeAspect="1" noChangeArrowheads="1"/>
          </p:cNvPicPr>
          <p:nvPr/>
        </p:nvPicPr>
        <p:blipFill>
          <a:blip r:embed="rId4" cstate="print"/>
          <a:srcRect t="5953"/>
          <a:stretch>
            <a:fillRect/>
          </a:stretch>
        </p:blipFill>
        <p:spPr bwMode="auto">
          <a:xfrm>
            <a:off x="7543800" y="4324350"/>
            <a:ext cx="1470007" cy="6879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524000" y="27216"/>
            <a:ext cx="7620000" cy="639534"/>
          </a:xfrm>
        </p:spPr>
        <p:txBody>
          <a:bodyPr>
            <a:normAutofit/>
          </a:bodyPr>
          <a:lstStyle/>
          <a:p>
            <a:pPr algn="ctr"/>
            <a:r>
              <a:rPr lang="ro-RO" sz="3200" dirty="0" smtClean="0"/>
              <a:t>Introducere</a:t>
            </a:r>
            <a:endParaRPr lang="ro-RO" sz="3200" dirty="0"/>
          </a:p>
        </p:txBody>
      </p:sp>
      <p:sp>
        <p:nvSpPr>
          <p:cNvPr id="3" name="Substituent conținut 2"/>
          <p:cNvSpPr>
            <a:spLocks noGrp="1"/>
          </p:cNvSpPr>
          <p:nvPr>
            <p:ph idx="1"/>
          </p:nvPr>
        </p:nvSpPr>
        <p:spPr>
          <a:xfrm>
            <a:off x="1524000" y="971550"/>
            <a:ext cx="7543800" cy="3962400"/>
          </a:xfrm>
        </p:spPr>
        <p:txBody>
          <a:bodyPr>
            <a:noAutofit/>
          </a:bodyPr>
          <a:lstStyle/>
          <a:p>
            <a:pPr indent="274320" algn="just">
              <a:spcBef>
                <a:spcPts val="0"/>
              </a:spcBef>
              <a:buNone/>
            </a:pPr>
            <a:r>
              <a:rPr lang="ro-RO" sz="1800" dirty="0" smtClean="0">
                <a:latin typeface="Arial" pitchFamily="34" charset="0"/>
                <a:cs typeface="Arial" pitchFamily="34" charset="0"/>
              </a:rPr>
              <a:t>	M</a:t>
            </a:r>
            <a:r>
              <a:rPr lang="vi-VN" sz="1800" dirty="0" smtClean="0">
                <a:latin typeface="Arial" pitchFamily="34" charset="0"/>
                <a:cs typeface="Arial" pitchFamily="34" charset="0"/>
              </a:rPr>
              <a:t>odul în care </a:t>
            </a:r>
            <a:r>
              <a:rPr lang="ro-RO" sz="1800" dirty="0" smtClean="0">
                <a:latin typeface="Arial" pitchFamily="34" charset="0"/>
                <a:cs typeface="Arial" pitchFamily="34" charset="0"/>
              </a:rPr>
              <a:t>umanitatea știe să se folosească de calculator și de aplicațiile Internetului</a:t>
            </a:r>
            <a:r>
              <a:rPr lang="vi-VN" sz="1800" dirty="0" smtClean="0">
                <a:latin typeface="Arial" pitchFamily="34" charset="0"/>
                <a:cs typeface="Arial" pitchFamily="34" charset="0"/>
              </a:rPr>
              <a:t>, p</a:t>
            </a:r>
            <a:r>
              <a:rPr lang="ro-RO" sz="1800" dirty="0" err="1" smtClean="0">
                <a:latin typeface="Arial" pitchFamily="34" charset="0"/>
                <a:cs typeface="Arial" pitchFamily="34" charset="0"/>
              </a:rPr>
              <a:t>oate</a:t>
            </a:r>
            <a:r>
              <a:rPr lang="vi-VN" sz="1800" dirty="0" smtClean="0">
                <a:latin typeface="Arial" pitchFamily="34" charset="0"/>
                <a:cs typeface="Arial" pitchFamily="34" charset="0"/>
              </a:rPr>
              <a:t> contribui la bunăstarea şi progresul</a:t>
            </a:r>
            <a:r>
              <a:rPr lang="ro-RO" sz="1800" dirty="0" smtClean="0">
                <a:latin typeface="Arial" pitchFamily="34" charset="0"/>
                <a:cs typeface="Arial" pitchFamily="34" charset="0"/>
              </a:rPr>
              <a:t>    lui</a:t>
            </a:r>
            <a:r>
              <a:rPr lang="vi-VN" sz="1800" dirty="0" smtClean="0">
                <a:latin typeface="Arial" pitchFamily="34" charset="0"/>
                <a:cs typeface="Arial" pitchFamily="34" charset="0"/>
              </a:rPr>
              <a:t> sau dimpotrivă, la regresul şi distrugerea</a:t>
            </a:r>
            <a:r>
              <a:rPr lang="ro-RO" sz="1800" dirty="0" smtClean="0">
                <a:latin typeface="Arial" pitchFamily="34" charset="0"/>
                <a:cs typeface="Arial" pitchFamily="34" charset="0"/>
              </a:rPr>
              <a:t> acestuia.</a:t>
            </a:r>
          </a:p>
          <a:p>
            <a:pPr indent="274320" algn="just">
              <a:spcBef>
                <a:spcPts val="0"/>
              </a:spcBef>
              <a:buNone/>
            </a:pPr>
            <a:r>
              <a:rPr lang="ro-RO" sz="1800" dirty="0" smtClean="0">
                <a:latin typeface="Arial" pitchFamily="34" charset="0"/>
                <a:cs typeface="Arial" pitchFamily="34" charset="0"/>
              </a:rPr>
              <a:t>	”</a:t>
            </a:r>
            <a:r>
              <a:rPr lang="vi-VN" sz="1800" i="1" dirty="0" smtClean="0">
                <a:latin typeface="Arial" pitchFamily="34" charset="0"/>
                <a:cs typeface="Arial" pitchFamily="34" charset="0"/>
              </a:rPr>
              <a:t>Utilizarea </a:t>
            </a:r>
            <a:r>
              <a:rPr lang="ro-RO" sz="1800" i="1" dirty="0" smtClean="0">
                <a:latin typeface="Arial" pitchFamily="34" charset="0"/>
                <a:cs typeface="Arial" pitchFamily="34" charset="0"/>
              </a:rPr>
              <a:t>I</a:t>
            </a:r>
            <a:r>
              <a:rPr lang="vi-VN" sz="1800" i="1" dirty="0" smtClean="0">
                <a:latin typeface="Arial" pitchFamily="34" charset="0"/>
                <a:cs typeface="Arial" pitchFamily="34" charset="0"/>
              </a:rPr>
              <a:t>nternetului prezintă și anumite pericole,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potențiale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riscuri pe care oricine este bine să le conștientizeze și să se ferească de ele</a:t>
            </a:r>
            <a:r>
              <a:rPr lang="ro-RO" sz="1800" dirty="0" smtClean="0">
                <a:latin typeface="Arial" pitchFamily="34" charset="0"/>
                <a:cs typeface="Arial" pitchFamily="34" charset="0"/>
              </a:rPr>
              <a:t>”</a:t>
            </a:r>
            <a:r>
              <a:rPr lang="vi-VN" sz="1800" dirty="0" smtClean="0">
                <a:latin typeface="Arial" pitchFamily="34" charset="0"/>
                <a:cs typeface="Arial" pitchFamily="34" charset="0"/>
              </a:rPr>
              <a:t>,</a:t>
            </a:r>
            <a:r>
              <a:rPr lang="ro-RO" sz="1800" dirty="0" smtClean="0">
                <a:latin typeface="Arial" pitchFamily="34" charset="0"/>
                <a:cs typeface="Arial" pitchFamily="34" charset="0"/>
              </a:rPr>
              <a:t> </a:t>
            </a:r>
            <a:r>
              <a:rPr lang="vi-VN" sz="1800" dirty="0" smtClean="0">
                <a:latin typeface="Arial" pitchFamily="34" charset="0"/>
                <a:cs typeface="Arial" pitchFamily="34" charset="0"/>
              </a:rPr>
              <a:t> avertizează </a:t>
            </a:r>
            <a:r>
              <a:rPr lang="ro-RO" sz="1800" dirty="0" smtClean="0">
                <a:latin typeface="Arial" pitchFamily="34" charset="0"/>
                <a:cs typeface="Arial" pitchFamily="34" charset="0"/>
              </a:rPr>
              <a:t> </a:t>
            </a:r>
            <a:r>
              <a:rPr lang="vi-VN" sz="1800" dirty="0" smtClean="0">
                <a:latin typeface="Arial" pitchFamily="34" charset="0"/>
                <a:cs typeface="Arial" pitchFamily="34" charset="0"/>
              </a:rPr>
              <a:t>Poliția </a:t>
            </a:r>
            <a:r>
              <a:rPr lang="ro-RO" sz="1800" dirty="0" smtClean="0">
                <a:latin typeface="Arial" pitchFamily="34" charset="0"/>
                <a:cs typeface="Arial" pitchFamily="34" charset="0"/>
              </a:rPr>
              <a:t> </a:t>
            </a:r>
            <a:r>
              <a:rPr lang="vi-VN" sz="1800" dirty="0" smtClean="0">
                <a:latin typeface="Arial" pitchFamily="34" charset="0"/>
                <a:cs typeface="Arial" pitchFamily="34" charset="0"/>
              </a:rPr>
              <a:t>Română</a:t>
            </a:r>
            <a:r>
              <a:rPr lang="ro-RO" sz="1800" dirty="0" smtClean="0">
                <a:latin typeface="Arial" pitchFamily="34" charset="0"/>
                <a:cs typeface="Arial" pitchFamily="34" charset="0"/>
              </a:rPr>
              <a:t> </a:t>
            </a:r>
            <a:r>
              <a:rPr lang="vi-VN" sz="1800" dirty="0" smtClean="0">
                <a:latin typeface="Arial" pitchFamily="34" charset="0"/>
                <a:cs typeface="Arial" pitchFamily="34" charset="0"/>
              </a:rPr>
              <a:t> cu </a:t>
            </a:r>
            <a:r>
              <a:rPr lang="ro-RO" sz="1800" dirty="0" smtClean="0">
                <a:latin typeface="Arial" pitchFamily="34" charset="0"/>
                <a:cs typeface="Arial" pitchFamily="34" charset="0"/>
              </a:rPr>
              <a:t> </a:t>
            </a:r>
            <a:r>
              <a:rPr lang="vi-VN" sz="1800" dirty="0" smtClean="0">
                <a:latin typeface="Arial" pitchFamily="34" charset="0"/>
                <a:cs typeface="Arial" pitchFamily="34" charset="0"/>
              </a:rPr>
              <a:t>ocazia </a:t>
            </a:r>
            <a:r>
              <a:rPr lang="ro-RO" sz="1800" dirty="0" smtClean="0">
                <a:latin typeface="Arial" pitchFamily="34" charset="0"/>
                <a:cs typeface="Arial" pitchFamily="34" charset="0"/>
              </a:rPr>
              <a:t> </a:t>
            </a:r>
            <a:r>
              <a:rPr lang="vi-VN" sz="1800" dirty="0" smtClean="0">
                <a:latin typeface="Arial" pitchFamily="34" charset="0"/>
                <a:cs typeface="Arial" pitchFamily="34" charset="0"/>
              </a:rPr>
              <a:t>Zilei </a:t>
            </a:r>
            <a:r>
              <a:rPr lang="ro-RO" sz="1800" dirty="0" smtClean="0">
                <a:latin typeface="Arial" pitchFamily="34" charset="0"/>
                <a:cs typeface="Arial" pitchFamily="34" charset="0"/>
              </a:rPr>
              <a:t> </a:t>
            </a:r>
            <a:r>
              <a:rPr lang="vi-VN" sz="1800" dirty="0" smtClean="0">
                <a:latin typeface="Arial" pitchFamily="34" charset="0"/>
                <a:cs typeface="Arial" pitchFamily="34" charset="0"/>
              </a:rPr>
              <a:t>Europene a Siguranței pe Internet, care s</a:t>
            </a:r>
            <a:r>
              <a:rPr lang="ro-RO" sz="1800" dirty="0" smtClean="0">
                <a:latin typeface="Arial" pitchFamily="34" charset="0"/>
                <a:cs typeface="Arial" pitchFamily="34" charset="0"/>
              </a:rPr>
              <a:t> – a </a:t>
            </a:r>
            <a:r>
              <a:rPr lang="vi-VN" sz="1800" dirty="0" smtClean="0">
                <a:latin typeface="Arial" pitchFamily="34" charset="0"/>
                <a:cs typeface="Arial" pitchFamily="34" charset="0"/>
              </a:rPr>
              <a:t> sărbător</a:t>
            </a:r>
            <a:r>
              <a:rPr lang="ro-RO" sz="1800" dirty="0" smtClean="0">
                <a:latin typeface="Arial" pitchFamily="34" charset="0"/>
                <a:cs typeface="Arial" pitchFamily="34" charset="0"/>
              </a:rPr>
              <a:t>it</a:t>
            </a:r>
            <a:r>
              <a:rPr lang="vi-VN" sz="1800" dirty="0" smtClean="0">
                <a:latin typeface="Arial" pitchFamily="34" charset="0"/>
                <a:cs typeface="Arial" pitchFamily="34" charset="0"/>
              </a:rPr>
              <a:t> </a:t>
            </a:r>
            <a:r>
              <a:rPr lang="ro-RO" sz="1800" dirty="0" smtClean="0">
                <a:latin typeface="Arial" pitchFamily="34" charset="0"/>
                <a:cs typeface="Arial" pitchFamily="34" charset="0"/>
              </a:rPr>
              <a:t>în</a:t>
            </a:r>
            <a:r>
              <a:rPr lang="vi-VN" sz="1800" dirty="0" smtClean="0">
                <a:latin typeface="Arial" pitchFamily="34" charset="0"/>
                <a:cs typeface="Arial" pitchFamily="34" charset="0"/>
              </a:rPr>
              <a:t> data de 10 februarie</a:t>
            </a:r>
            <a:r>
              <a:rPr lang="ro-RO" sz="1800" dirty="0" smtClean="0">
                <a:latin typeface="Arial" pitchFamily="34" charset="0"/>
                <a:cs typeface="Arial" pitchFamily="34" charset="0"/>
              </a:rPr>
              <a:t>. </a:t>
            </a:r>
          </a:p>
          <a:p>
            <a:pPr indent="274320" algn="just">
              <a:spcBef>
                <a:spcPts val="0"/>
              </a:spcBef>
              <a:buNone/>
            </a:pPr>
            <a:r>
              <a:rPr lang="ro-RO" sz="1800" dirty="0" smtClean="0">
                <a:latin typeface="Arial" pitchFamily="34" charset="0"/>
                <a:cs typeface="Arial" pitchFamily="34" charset="0"/>
              </a:rPr>
              <a:t>	”</a:t>
            </a:r>
            <a:r>
              <a:rPr lang="vi-VN" sz="1800" i="1" dirty="0" smtClean="0">
                <a:latin typeface="Arial" pitchFamily="34" charset="0"/>
                <a:cs typeface="Arial" pitchFamily="34" charset="0"/>
              </a:rPr>
              <a:t>Domeniul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prevenirii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infracționalității online și a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siguranței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pe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internet reprezintă o preocupare constantă a Poliției Române.</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Problemele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semnalate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cel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mai des vizează</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 hărțuirea și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abuzul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pe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internet sub toate formele sale — agresiunea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verbală,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calomnierea</a:t>
            </a:r>
            <a:r>
              <a:rPr lang="ro-RO" sz="1800" i="1" dirty="0" smtClean="0">
                <a:latin typeface="Arial" pitchFamily="34" charset="0"/>
                <a:cs typeface="Arial" pitchFamily="34" charset="0"/>
              </a:rPr>
              <a:t>  și  </a:t>
            </a:r>
            <a:r>
              <a:rPr lang="vi-VN" sz="1800" i="1" dirty="0" smtClean="0">
                <a:latin typeface="Arial" pitchFamily="34" charset="0"/>
                <a:cs typeface="Arial" pitchFamily="34" charset="0"/>
              </a:rPr>
              <a:t>furtul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de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date</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 personale,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infectarea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calculatorului cu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viruși, </a:t>
            </a:r>
            <a:r>
              <a:rPr lang="ro-RO" sz="1800" i="1" dirty="0" smtClean="0">
                <a:latin typeface="Arial" pitchFamily="34" charset="0"/>
                <a:cs typeface="Arial" pitchFamily="34" charset="0"/>
              </a:rPr>
              <a:t>     </a:t>
            </a:r>
            <a:r>
              <a:rPr lang="vi-VN" sz="1800" i="1" dirty="0" smtClean="0">
                <a:latin typeface="Arial" pitchFamily="34" charset="0"/>
                <a:cs typeface="Arial" pitchFamily="34" charset="0"/>
              </a:rPr>
              <a:t>dependența de calculator</a:t>
            </a:r>
            <a:r>
              <a:rPr lang="ro-RO" sz="1800" dirty="0" smtClean="0">
                <a:latin typeface="Arial" pitchFamily="34" charset="0"/>
                <a:cs typeface="Arial" pitchFamily="34" charset="0"/>
              </a:rPr>
              <a:t>”</a:t>
            </a:r>
            <a:r>
              <a:rPr lang="vi-VN" sz="1800" dirty="0" smtClean="0">
                <a:latin typeface="Arial" pitchFamily="34" charset="0"/>
                <a:cs typeface="Arial" pitchFamily="34" charset="0"/>
              </a:rPr>
              <a:t>, informează un</a:t>
            </a:r>
            <a:r>
              <a:rPr lang="ro-RO" sz="1800" dirty="0" smtClean="0">
                <a:latin typeface="Arial" pitchFamily="34" charset="0"/>
                <a:cs typeface="Arial" pitchFamily="34" charset="0"/>
              </a:rPr>
              <a:t> </a:t>
            </a:r>
            <a:r>
              <a:rPr lang="vi-VN" sz="1800" dirty="0" smtClean="0"/>
              <a:t>comunicat al Inspectoratului General al Poliției Române (IGPR)</a:t>
            </a:r>
            <a:endParaRPr lang="en-US" sz="1800" dirty="0">
              <a:latin typeface="Arial" pitchFamily="34" charset="0"/>
              <a:cs typeface="Arial" pitchFamily="34" charset="0"/>
            </a:endParaRPr>
          </a:p>
        </p:txBody>
      </p:sp>
      <p:pic>
        <p:nvPicPr>
          <p:cNvPr id="4" name="Imagine 3" descr="3.png"/>
          <p:cNvPicPr>
            <a:picLocks noChangeAspect="1"/>
          </p:cNvPicPr>
          <p:nvPr/>
        </p:nvPicPr>
        <p:blipFill>
          <a:blip r:embed="rId3" cstate="print"/>
          <a:srcRect t="9302" b="6977"/>
          <a:stretch>
            <a:fillRect/>
          </a:stretch>
        </p:blipFill>
        <p:spPr>
          <a:xfrm>
            <a:off x="19050" y="4444440"/>
            <a:ext cx="819150" cy="685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1524000" y="-19050"/>
            <a:ext cx="7620000" cy="563334"/>
          </a:xfrm>
        </p:spPr>
        <p:txBody>
          <a:bodyPr>
            <a:normAutofit/>
          </a:bodyPr>
          <a:lstStyle/>
          <a:p>
            <a:pPr algn="ctr"/>
            <a:r>
              <a:rPr lang="ro-RO" sz="2800" dirty="0" smtClean="0"/>
              <a:t>Reputația online</a:t>
            </a:r>
            <a:endParaRPr lang="en-US" sz="2800" dirty="0"/>
          </a:p>
        </p:txBody>
      </p:sp>
      <p:sp>
        <p:nvSpPr>
          <p:cNvPr id="3" name="Substituent conținut 2"/>
          <p:cNvSpPr>
            <a:spLocks noGrp="1"/>
          </p:cNvSpPr>
          <p:nvPr>
            <p:ph idx="1"/>
          </p:nvPr>
        </p:nvSpPr>
        <p:spPr>
          <a:xfrm>
            <a:off x="76200" y="895350"/>
            <a:ext cx="6705600" cy="4234889"/>
          </a:xfrm>
        </p:spPr>
        <p:txBody>
          <a:bodyPr>
            <a:normAutofit/>
          </a:bodyPr>
          <a:lstStyle/>
          <a:p>
            <a:pPr marL="0" indent="457200" algn="just">
              <a:spcBef>
                <a:spcPts val="0"/>
              </a:spcBef>
              <a:buNone/>
            </a:pPr>
            <a:r>
              <a:rPr lang="ro-RO" sz="2000" noProof="1" smtClean="0">
                <a:latin typeface="Arial" pitchFamily="34" charset="0"/>
                <a:cs typeface="Arial" pitchFamily="34" charset="0"/>
              </a:rPr>
              <a:t>Gradul</a:t>
            </a:r>
            <a:r>
              <a:rPr lang="en-US" sz="2000" dirty="0" smtClean="0">
                <a:latin typeface="Arial" pitchFamily="34" charset="0"/>
                <a:cs typeface="Arial" pitchFamily="34" charset="0"/>
              </a:rPr>
              <a:t> de utilizare a Internetului de </a:t>
            </a:r>
            <a:r>
              <a:rPr lang="ro-RO" sz="2000" dirty="0" smtClean="0">
                <a:latin typeface="Arial" pitchFamily="34" charset="0"/>
                <a:cs typeface="Arial" pitchFamily="34" charset="0"/>
              </a:rPr>
              <a:t>către adolescenți este</a:t>
            </a:r>
            <a:r>
              <a:rPr lang="en-US" sz="2000" dirty="0" smtClean="0">
                <a:latin typeface="Arial" pitchFamily="34" charset="0"/>
                <a:cs typeface="Arial" pitchFamily="34" charset="0"/>
              </a:rPr>
              <a:t> </a:t>
            </a:r>
            <a:r>
              <a:rPr lang="ro-RO" sz="2000" dirty="0" smtClean="0">
                <a:latin typeface="Arial" pitchFamily="34" charset="0"/>
                <a:cs typeface="Arial" pitchFamily="34" charset="0"/>
              </a:rPr>
              <a:t>foarte mare.</a:t>
            </a:r>
            <a:r>
              <a:rPr lang="en-US" sz="2000" dirty="0" smtClean="0">
                <a:latin typeface="Arial" pitchFamily="34" charset="0"/>
                <a:cs typeface="Arial" pitchFamily="34" charset="0"/>
              </a:rPr>
              <a:t> </a:t>
            </a:r>
            <a:r>
              <a:rPr lang="ro-RO" sz="2000" dirty="0" smtClean="0">
                <a:latin typeface="Arial" pitchFamily="34" charset="0"/>
                <a:cs typeface="Arial" pitchFamily="34" charset="0"/>
              </a:rPr>
              <a:t>Cele mai utilizate aplicații sunt rețelele de socializare și jocurile online.</a:t>
            </a:r>
          </a:p>
          <a:p>
            <a:pPr marL="0" indent="457200" algn="just">
              <a:buNone/>
            </a:pPr>
            <a:r>
              <a:rPr lang="ro-RO" sz="2000" dirty="0" smtClean="0">
                <a:latin typeface="Arial" pitchFamily="34" charset="0"/>
                <a:cs typeface="Arial" pitchFamily="34" charset="0"/>
              </a:rPr>
              <a:t>Se vorbește din ce în ce mai des de </a:t>
            </a:r>
            <a:r>
              <a:rPr lang="ro-RO" sz="2000" b="1" dirty="0" smtClean="0">
                <a:latin typeface="Arial" pitchFamily="34" charset="0"/>
                <a:cs typeface="Arial" pitchFamily="34" charset="0"/>
              </a:rPr>
              <a:t>reputația </a:t>
            </a:r>
            <a:r>
              <a:rPr lang="ro-RO" sz="2000" b="1" dirty="0" smtClean="0">
                <a:latin typeface="Arial" pitchFamily="34" charset="0"/>
                <a:cs typeface="Arial" pitchFamily="34" charset="0"/>
              </a:rPr>
              <a:t>online</a:t>
            </a:r>
            <a:r>
              <a:rPr lang="ro-RO" sz="2000" dirty="0" smtClean="0">
                <a:latin typeface="Arial" pitchFamily="34" charset="0"/>
                <a:cs typeface="Arial" pitchFamily="34" charset="0"/>
              </a:rPr>
              <a:t> </a:t>
            </a:r>
            <a:r>
              <a:rPr lang="ro-RO" sz="2000" dirty="0" smtClean="0">
                <a:latin typeface="Arial" pitchFamily="34" charset="0"/>
                <a:cs typeface="Arial" pitchFamily="34" charset="0"/>
              </a:rPr>
              <a:t>a</a:t>
            </a:r>
            <a:r>
              <a:rPr lang="en-US" sz="2000" dirty="0" smtClean="0">
                <a:latin typeface="Arial" pitchFamily="34" charset="0"/>
                <a:cs typeface="Arial" pitchFamily="34" charset="0"/>
              </a:rPr>
              <a:t> </a:t>
            </a:r>
            <a:r>
              <a:rPr lang="ro-RO" sz="2000" dirty="0" smtClean="0">
                <a:latin typeface="Arial" pitchFamily="34" charset="0"/>
                <a:cs typeface="Arial" pitchFamily="34" charset="0"/>
              </a:rPr>
              <a:t>utilizatorului. Îngrijorarea este cauzată de faptul că </a:t>
            </a:r>
            <a:r>
              <a:rPr lang="ro-RO" sz="2000" dirty="0" smtClean="0">
                <a:latin typeface="Arial" pitchFamily="34" charset="0"/>
                <a:cs typeface="Arial" pitchFamily="34" charset="0"/>
              </a:rPr>
              <a:t>nu-meroase    </a:t>
            </a:r>
            <a:r>
              <a:rPr lang="ro-RO" sz="2000" dirty="0" smtClean="0">
                <a:latin typeface="Arial" pitchFamily="34" charset="0"/>
                <a:cs typeface="Arial" pitchFamily="34" charset="0"/>
              </a:rPr>
              <a:t>informații personale sunt postate online, în mod special, pe</a:t>
            </a:r>
            <a:r>
              <a:rPr lang="en-US" sz="2000" dirty="0" smtClean="0">
                <a:latin typeface="Arial" pitchFamily="34" charset="0"/>
                <a:cs typeface="Arial" pitchFamily="34" charset="0"/>
              </a:rPr>
              <a:t> </a:t>
            </a:r>
            <a:r>
              <a:rPr lang="ro-RO" sz="2000" dirty="0" smtClean="0">
                <a:latin typeface="Arial" pitchFamily="34" charset="0"/>
                <a:cs typeface="Arial" pitchFamily="34" charset="0"/>
              </a:rPr>
              <a:t>rețele de socializare, creând în timp adevărate identități digitale. </a:t>
            </a:r>
            <a:endParaRPr lang="ro-RO" sz="2000" dirty="0" smtClean="0">
              <a:latin typeface="Arial" pitchFamily="34" charset="0"/>
              <a:cs typeface="Arial" pitchFamily="34" charset="0"/>
            </a:endParaRPr>
          </a:p>
          <a:p>
            <a:pPr marL="0" indent="457200" algn="just">
              <a:buNone/>
            </a:pPr>
            <a:r>
              <a:rPr lang="ro-RO" sz="2000" dirty="0" smtClean="0">
                <a:latin typeface="Arial" pitchFamily="34" charset="0"/>
                <a:cs typeface="Arial" pitchFamily="34" charset="0"/>
              </a:rPr>
              <a:t>Interesul </a:t>
            </a:r>
            <a:r>
              <a:rPr lang="ro-RO" sz="2000" dirty="0" smtClean="0">
                <a:latin typeface="Arial" pitchFamily="34" charset="0"/>
                <a:cs typeface="Arial" pitchFamily="34" charset="0"/>
              </a:rPr>
              <a:t>pentru reputația online din punctul de vedere al identității digitale a utilizatorului de Internet a pornit de la</a:t>
            </a:r>
            <a:r>
              <a:rPr lang="en-US" sz="2000" dirty="0" smtClean="0">
                <a:latin typeface="Arial" pitchFamily="34" charset="0"/>
                <a:cs typeface="Arial" pitchFamily="34" charset="0"/>
              </a:rPr>
              <a:t> n</a:t>
            </a:r>
            <a:r>
              <a:rPr lang="ro-RO" sz="2000" dirty="0" smtClean="0">
                <a:latin typeface="Arial" pitchFamily="34" charset="0"/>
                <a:cs typeface="Arial" pitchFamily="34" charset="0"/>
              </a:rPr>
              <a:t>umeroase situații în care informații confidențiale, uneori</a:t>
            </a:r>
            <a:r>
              <a:rPr lang="en-US" sz="2000" dirty="0" smtClean="0">
                <a:latin typeface="Arial" pitchFamily="34" charset="0"/>
                <a:cs typeface="Arial" pitchFamily="34" charset="0"/>
              </a:rPr>
              <a:t> </a:t>
            </a:r>
            <a:r>
              <a:rPr lang="ro-RO" sz="2000" dirty="0" smtClean="0">
                <a:latin typeface="Arial" pitchFamily="34" charset="0"/>
                <a:cs typeface="Arial" pitchFamily="34" charset="0"/>
              </a:rPr>
              <a:t>compromițătoare, au afectat viața profesională a unor tineri. </a:t>
            </a:r>
          </a:p>
          <a:p>
            <a:pPr marL="0" indent="457200" algn="just">
              <a:spcBef>
                <a:spcPts val="0"/>
              </a:spcBef>
              <a:buNone/>
            </a:pPr>
            <a:endParaRPr lang="en-US" sz="2000" dirty="0">
              <a:latin typeface="Arial" pitchFamily="34" charset="0"/>
              <a:cs typeface="Arial" pitchFamily="34" charset="0"/>
            </a:endParaRPr>
          </a:p>
        </p:txBody>
      </p:sp>
      <p:pic>
        <p:nvPicPr>
          <p:cNvPr id="7" name="Imagine 6" descr="3.png"/>
          <p:cNvPicPr>
            <a:picLocks noChangeAspect="1"/>
          </p:cNvPicPr>
          <p:nvPr/>
        </p:nvPicPr>
        <p:blipFill>
          <a:blip r:embed="rId3" cstate="print"/>
          <a:srcRect t="9302" b="6977"/>
          <a:stretch>
            <a:fillRect/>
          </a:stretch>
        </p:blipFill>
        <p:spPr>
          <a:xfrm>
            <a:off x="19050" y="4444440"/>
            <a:ext cx="819150" cy="685800"/>
          </a:xfrm>
          <a:prstGeom prst="rect">
            <a:avLst/>
          </a:prstGeom>
        </p:spPr>
      </p:pic>
      <p:pic>
        <p:nvPicPr>
          <p:cNvPr id="6" name="Picture 2" descr="Fotografia postată de Educaţie pentru toţi într-o şcoală europeană."/>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85750"/>
            <a:ext cx="2234896" cy="1676400"/>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https://scontent.fotp3-2.fna.fbcdn.net/v/t35.0-12/s2048x2048/28418217_364069754002455_110194229_o.jpg?oh=74f7fff53f7a86e71d652b2f40f194eb&amp;oe=5A92209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1962150"/>
            <a:ext cx="2234896" cy="128540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Fotografia postată de Educaţie pentru toţi într-o şcoală european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1" y="3247554"/>
            <a:ext cx="2234896" cy="172776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 name="Dreptunghi 3"/>
          <p:cNvSpPr/>
          <p:nvPr/>
        </p:nvSpPr>
        <p:spPr>
          <a:xfrm>
            <a:off x="1524000" y="-19050"/>
            <a:ext cx="7620000" cy="584775"/>
          </a:xfrm>
          <a:prstGeom prst="rect">
            <a:avLst/>
          </a:prstGeom>
          <a:noFill/>
        </p:spPr>
        <p:txBody>
          <a:bodyPr wrap="square" lIns="91440" tIns="45720" rIns="91440" bIns="45720">
            <a:spAutoFit/>
          </a:bodyPr>
          <a:lstStyle/>
          <a:p>
            <a:pPr algn="ctr"/>
            <a:r>
              <a:rPr lang="ro-RO" sz="3200" b="1" noProof="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Bullying – ul sau hărțuirea</a:t>
            </a:r>
            <a:endParaRPr lang="ro-RO" sz="3200" b="1" cap="none" spc="0" noProof="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
        <p:nvSpPr>
          <p:cNvPr id="7" name="CasetăText 6"/>
          <p:cNvSpPr txBox="1"/>
          <p:nvPr/>
        </p:nvSpPr>
        <p:spPr>
          <a:xfrm>
            <a:off x="5715000" y="1809750"/>
            <a:ext cx="2819400" cy="381000"/>
          </a:xfrm>
          <a:prstGeom prst="rect">
            <a:avLst/>
          </a:prstGeom>
        </p:spPr>
        <p:txBody>
          <a:bodyPr vert="horz" wrap="square" lIns="91425" tIns="45700" rIns="91425" bIns="45700" rtlCol="0">
            <a:normAutofit/>
          </a:bodyPr>
          <a:lstStyle/>
          <a:p>
            <a:pPr marL="0" marR="0" indent="0" algn="just" defTabSz="914400" rtl="0" eaLnBrk="1" fontAlgn="auto" latinLnBrk="1" hangingPunct="1">
              <a:lnSpc>
                <a:spcPct val="100000"/>
              </a:lnSpc>
              <a:spcBef>
                <a:spcPts val="325"/>
              </a:spcBef>
              <a:spcAft>
                <a:spcPts val="0"/>
              </a:spcAft>
              <a:buClr>
                <a:srgbClr val="000000"/>
              </a:buClr>
              <a:buSzTx/>
              <a:tabLst/>
            </a:pPr>
            <a:endPar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endParaRPr>
          </a:p>
        </p:txBody>
      </p:sp>
      <p:sp>
        <p:nvSpPr>
          <p:cNvPr id="10" name="CasetăText 9"/>
          <p:cNvSpPr txBox="1"/>
          <p:nvPr/>
        </p:nvSpPr>
        <p:spPr>
          <a:xfrm>
            <a:off x="1524000" y="666750"/>
            <a:ext cx="7543800" cy="1066800"/>
          </a:xfrm>
          <a:prstGeom prst="rect">
            <a:avLst/>
          </a:prstGeom>
        </p:spPr>
        <p:txBody>
          <a:bodyPr vert="horz" wrap="square" lIns="91425" tIns="45700" rIns="91425" bIns="45700" rtlCol="0">
            <a:noAutofit/>
          </a:bodyPr>
          <a:lstStyle/>
          <a:p>
            <a:pPr indent="457200" algn="just">
              <a:buClr>
                <a:srgbClr val="000000"/>
              </a:buClr>
            </a:pPr>
            <a:r>
              <a:rPr lang="ro-RO" sz="1600" dirty="0" smtClean="0">
                <a:latin typeface="Arial" pitchFamily="34" charset="0"/>
                <a:cs typeface="Arial" pitchFamily="34" charset="0"/>
                <a:sym typeface="Calibri" pitchFamily="34" charset="0"/>
              </a:rPr>
              <a:t>Hărțuirea</a:t>
            </a:r>
            <a:r>
              <a:rPr lang="vi-VN" sz="1600" dirty="0" smtClean="0">
                <a:latin typeface="Arial" pitchFamily="34" charset="0"/>
                <a:cs typeface="Arial" pitchFamily="34" charset="0"/>
                <a:sym typeface="Calibri" pitchFamily="34" charset="0"/>
              </a:rPr>
              <a:t> este un comportament agresiv nedorit în rândul copiilor de vârstă școlară care implică un dezechilibru de putere</a:t>
            </a:r>
            <a:r>
              <a:rPr lang="ro-RO" sz="1600" dirty="0" smtClean="0">
                <a:latin typeface="Arial" pitchFamily="34" charset="0"/>
                <a:cs typeface="Arial" pitchFamily="34" charset="0"/>
                <a:sym typeface="Calibri" pitchFamily="34" charset="0"/>
              </a:rPr>
              <a:t>,</a:t>
            </a:r>
            <a:r>
              <a:rPr lang="vi-VN" sz="1600" dirty="0" smtClean="0">
                <a:latin typeface="Arial" pitchFamily="34" charset="0"/>
                <a:cs typeface="Arial" pitchFamily="34" charset="0"/>
                <a:sym typeface="Calibri" pitchFamily="34" charset="0"/>
              </a:rPr>
              <a:t> reale sau percepute. </a:t>
            </a:r>
            <a:endParaRPr lang="ro-RO" sz="1600" dirty="0" smtClean="0">
              <a:latin typeface="Arial" pitchFamily="34" charset="0"/>
              <a:cs typeface="Arial" pitchFamily="34" charset="0"/>
              <a:sym typeface="Calibri" pitchFamily="34" charset="0"/>
            </a:endParaRPr>
          </a:p>
          <a:p>
            <a:pPr indent="457200" algn="just">
              <a:buClr>
                <a:srgbClr val="000000"/>
              </a:buClr>
            </a:pPr>
            <a:r>
              <a:rPr lang="vi-VN" sz="1600" dirty="0" smtClean="0">
                <a:latin typeface="Arial" pitchFamily="34" charset="0"/>
                <a:cs typeface="Arial" pitchFamily="34" charset="0"/>
                <a:sym typeface="Calibri" pitchFamily="34" charset="0"/>
              </a:rPr>
              <a:t>Comportamentul</a:t>
            </a:r>
            <a:r>
              <a:rPr lang="ro-RO" sz="1600" dirty="0" smtClean="0">
                <a:latin typeface="Arial" pitchFamily="34" charset="0"/>
                <a:cs typeface="Arial" pitchFamily="34" charset="0"/>
                <a:sym typeface="Calibri" pitchFamily="34" charset="0"/>
              </a:rPr>
              <a:t>  </a:t>
            </a:r>
            <a:r>
              <a:rPr lang="vi-VN" sz="1600" dirty="0" smtClean="0">
                <a:latin typeface="Arial" pitchFamily="34" charset="0"/>
                <a:cs typeface="Arial" pitchFamily="34" charset="0"/>
                <a:sym typeface="Calibri" pitchFamily="34" charset="0"/>
              </a:rPr>
              <a:t>se repetă, sau are potențialul de a fi repetat, în timp. </a:t>
            </a:r>
            <a:r>
              <a:rPr lang="ro-RO" sz="1600" dirty="0" smtClean="0">
                <a:latin typeface="Arial" pitchFamily="34" charset="0"/>
                <a:cs typeface="Arial" pitchFamily="34" charset="0"/>
                <a:sym typeface="Calibri" pitchFamily="34" charset="0"/>
              </a:rPr>
              <a:t>Atât  cei hărțuiți cât și cei ce hățuiesc </a:t>
            </a:r>
            <a:r>
              <a:rPr lang="vi-VN" sz="1600" dirty="0" smtClean="0">
                <a:latin typeface="Arial" pitchFamily="34" charset="0"/>
                <a:cs typeface="Arial" pitchFamily="34" charset="0"/>
                <a:sym typeface="Calibri" pitchFamily="34" charset="0"/>
              </a:rPr>
              <a:t>pot avea </a:t>
            </a:r>
            <a:r>
              <a:rPr lang="ro-RO" sz="1600" dirty="0" smtClean="0">
                <a:latin typeface="Arial" pitchFamily="34" charset="0"/>
                <a:cs typeface="Arial" pitchFamily="34" charset="0"/>
                <a:sym typeface="Calibri" pitchFamily="34" charset="0"/>
              </a:rPr>
              <a:t>în timp </a:t>
            </a:r>
            <a:r>
              <a:rPr lang="vi-VN" sz="1600" dirty="0" smtClean="0">
                <a:latin typeface="Arial" pitchFamily="34" charset="0"/>
                <a:cs typeface="Arial" pitchFamily="34" charset="0"/>
                <a:sym typeface="Calibri" pitchFamily="34" charset="0"/>
              </a:rPr>
              <a:t>probleme serioase</a:t>
            </a:r>
            <a:r>
              <a:rPr lang="ro-RO" sz="1600" dirty="0" smtClean="0">
                <a:latin typeface="Arial" pitchFamily="34" charset="0"/>
                <a:cs typeface="Arial" pitchFamily="34" charset="0"/>
                <a:sym typeface="Calibri" pitchFamily="34" charset="0"/>
              </a:rPr>
              <a:t> și</a:t>
            </a:r>
            <a:r>
              <a:rPr lang="vi-VN" sz="1600" dirty="0" smtClean="0">
                <a:latin typeface="Arial" pitchFamily="34" charset="0"/>
                <a:cs typeface="Arial" pitchFamily="34" charset="0"/>
                <a:sym typeface="Calibri" pitchFamily="34" charset="0"/>
              </a:rPr>
              <a:t> de durat</a:t>
            </a:r>
            <a:r>
              <a:rPr lang="ro-RO" sz="1600" dirty="0" smtClean="0">
                <a:latin typeface="Arial" pitchFamily="34" charset="0"/>
                <a:cs typeface="Arial" pitchFamily="34" charset="0"/>
                <a:sym typeface="Calibri" pitchFamily="34" charset="0"/>
              </a:rPr>
              <a:t>ă</a:t>
            </a:r>
            <a:r>
              <a:rPr lang="vi-VN" sz="1600" dirty="0" smtClean="0">
                <a:latin typeface="Arial" pitchFamily="34" charset="0"/>
                <a:cs typeface="Arial" pitchFamily="34" charset="0"/>
                <a:sym typeface="Calibri" pitchFamily="34" charset="0"/>
              </a:rPr>
              <a:t>.</a:t>
            </a:r>
            <a:endParaRPr kumimoji="0" lang="en-US" sz="1600" i="0" u="none" strike="noStrike" kern="1200" cap="none" spc="0" normalizeH="0" baseline="0" noProof="0" dirty="0" smtClean="0">
              <a:ln>
                <a:noFill/>
              </a:ln>
              <a:effectLst/>
              <a:uLnTx/>
              <a:uFillTx/>
              <a:latin typeface="Arial" pitchFamily="34" charset="0"/>
              <a:cs typeface="Arial" pitchFamily="34" charset="0"/>
              <a:sym typeface="Calibri" pitchFamily="34" charset="0"/>
            </a:endParaRPr>
          </a:p>
        </p:txBody>
      </p:sp>
      <p:sp>
        <p:nvSpPr>
          <p:cNvPr id="13" name="CasetăText 12"/>
          <p:cNvSpPr txBox="1"/>
          <p:nvPr/>
        </p:nvSpPr>
        <p:spPr>
          <a:xfrm>
            <a:off x="1524000" y="1885950"/>
            <a:ext cx="6934200" cy="1371600"/>
          </a:xfrm>
          <a:prstGeom prst="rect">
            <a:avLst/>
          </a:prstGeom>
        </p:spPr>
        <p:txBody>
          <a:bodyPr vert="horz" wrap="square" lIns="91425" tIns="45700" rIns="91425" bIns="45700" rtlCol="0">
            <a:noAutofit/>
          </a:bodyPr>
          <a:lstStyle/>
          <a:p>
            <a:pPr marL="0" marR="0" indent="457200" algn="just" defTabSz="914400" rtl="0" eaLnBrk="1" fontAlgn="auto" latinLnBrk="1" hangingPunct="1">
              <a:buClr>
                <a:srgbClr val="000000"/>
              </a:buClr>
              <a:buSzTx/>
              <a:tabLst/>
            </a:pPr>
            <a:r>
              <a:rPr lang="ro-RO" sz="1600" dirty="0" smtClean="0">
                <a:latin typeface="Arial" pitchFamily="34" charset="0"/>
                <a:cs typeface="Arial" pitchFamily="34" charset="0"/>
                <a:sym typeface="Calibri" pitchFamily="34" charset="0"/>
              </a:rPr>
              <a:t>Hărțuirea poate fi de trei feluri:</a:t>
            </a:r>
          </a:p>
          <a:p>
            <a:pPr marL="0" marR="0" indent="457200" algn="just" defTabSz="914400" rtl="0" eaLnBrk="1" fontAlgn="auto" latinLnBrk="1" hangingPunct="1">
              <a:buClr>
                <a:srgbClr val="000000"/>
              </a:buClr>
              <a:buSzTx/>
              <a:buFont typeface="Arial" pitchFamily="34" charset="0"/>
              <a:buChar char="•"/>
              <a:tabLst/>
            </a:pPr>
            <a:r>
              <a:rPr lang="ro-RO" sz="1600" dirty="0" smtClean="0">
                <a:latin typeface="Arial" pitchFamily="34" charset="0"/>
                <a:cs typeface="Arial" pitchFamily="34" charset="0"/>
                <a:sym typeface="Calibri" pitchFamily="34" charset="0"/>
              </a:rPr>
              <a:t>Verbală</a:t>
            </a:r>
            <a:r>
              <a:rPr lang="en-US" sz="1600" dirty="0" smtClean="0">
                <a:latin typeface="Arial" pitchFamily="34" charset="0"/>
                <a:cs typeface="Arial" pitchFamily="34" charset="0"/>
                <a:sym typeface="Calibri" pitchFamily="34" charset="0"/>
              </a:rPr>
              <a:t> </a:t>
            </a:r>
            <a:r>
              <a:rPr lang="ro-RO" sz="1600" dirty="0" smtClean="0">
                <a:latin typeface="Arial" pitchFamily="34" charset="0"/>
                <a:cs typeface="Arial" pitchFamily="34" charset="0"/>
                <a:sym typeface="Calibri" pitchFamily="34" charset="0"/>
              </a:rPr>
              <a:t>(</a:t>
            </a:r>
            <a:r>
              <a:rPr lang="ro-RO" sz="1600" dirty="0" smtClean="0">
                <a:latin typeface="Arial" pitchFamily="34" charset="0"/>
                <a:cs typeface="Arial" pitchFamily="34" charset="0"/>
              </a:rPr>
              <a:t>tachinare, comentarii neadecvate, batjocoră, amenințare);</a:t>
            </a:r>
            <a:endParaRPr lang="en-US" sz="1600" dirty="0" smtClean="0">
              <a:latin typeface="Arial" pitchFamily="34" charset="0"/>
              <a:cs typeface="Arial" pitchFamily="34" charset="0"/>
            </a:endParaRPr>
          </a:p>
          <a:p>
            <a:pPr lvl="0" indent="457200" algn="just">
              <a:buFont typeface="Arial" pitchFamily="34" charset="0"/>
              <a:buChar char="•"/>
            </a:pPr>
            <a:r>
              <a:rPr lang="ro-RO" sz="1600" dirty="0" smtClean="0">
                <a:latin typeface="Arial" pitchFamily="34" charset="0"/>
                <a:cs typeface="Arial" pitchFamily="34" charset="0"/>
                <a:sym typeface="Calibri" pitchFamily="34" charset="0"/>
              </a:rPr>
              <a:t>Socială</a:t>
            </a:r>
            <a:r>
              <a:rPr lang="en-US" sz="1600" dirty="0" smtClean="0">
                <a:latin typeface="Arial" pitchFamily="34" charset="0"/>
                <a:cs typeface="Arial" pitchFamily="34" charset="0"/>
                <a:sym typeface="Calibri" pitchFamily="34" charset="0"/>
              </a:rPr>
              <a:t> </a:t>
            </a:r>
            <a:r>
              <a:rPr lang="ro-RO" sz="1600" dirty="0" smtClean="0">
                <a:latin typeface="Arial" pitchFamily="34" charset="0"/>
                <a:cs typeface="Arial" pitchFamily="34" charset="0"/>
                <a:sym typeface="Calibri" pitchFamily="34" charset="0"/>
              </a:rPr>
              <a:t>(</a:t>
            </a:r>
            <a:r>
              <a:rPr lang="ro-RO" sz="1600" dirty="0" smtClean="0">
                <a:latin typeface="Arial" pitchFamily="34" charset="0"/>
                <a:cs typeface="Arial" pitchFamily="34" charset="0"/>
              </a:rPr>
              <a:t>pătarea reputației prin excluderea intenționată dintr – un grup sau  răspândirea zvonurilor, jignirea în public);</a:t>
            </a:r>
            <a:endParaRPr lang="en-US" sz="1600" dirty="0" smtClean="0">
              <a:latin typeface="Arial" pitchFamily="34" charset="0"/>
              <a:cs typeface="Arial" pitchFamily="34" charset="0"/>
            </a:endParaRPr>
          </a:p>
          <a:p>
            <a:pPr lvl="0" indent="457200" algn="just">
              <a:buFont typeface="Arial" pitchFamily="34" charset="0"/>
              <a:buChar char="•"/>
            </a:pPr>
            <a:r>
              <a:rPr lang="ro-RO" sz="1600" dirty="0" smtClean="0">
                <a:latin typeface="Arial" pitchFamily="34" charset="0"/>
                <a:cs typeface="Arial" pitchFamily="34" charset="0"/>
                <a:sym typeface="Calibri" pitchFamily="34" charset="0"/>
              </a:rPr>
              <a:t>Fizică</a:t>
            </a:r>
            <a:r>
              <a:rPr lang="en-US" sz="1600" dirty="0" smtClean="0">
                <a:latin typeface="Arial" pitchFamily="34" charset="0"/>
                <a:cs typeface="Arial" pitchFamily="34" charset="0"/>
                <a:sym typeface="Calibri" pitchFamily="34" charset="0"/>
              </a:rPr>
              <a:t> </a:t>
            </a:r>
            <a:r>
              <a:rPr lang="ro-RO" sz="1600" dirty="0" smtClean="0">
                <a:latin typeface="Arial" pitchFamily="34" charset="0"/>
                <a:cs typeface="Arial" pitchFamily="34" charset="0"/>
                <a:sym typeface="Calibri" pitchFamily="34" charset="0"/>
              </a:rPr>
              <a:t>(</a:t>
            </a:r>
            <a:r>
              <a:rPr lang="ro-RO" sz="1600" dirty="0" smtClean="0">
                <a:latin typeface="Arial" pitchFamily="34" charset="0"/>
                <a:cs typeface="Arial" pitchFamily="34" charset="0"/>
              </a:rPr>
              <a:t>lovire, scuipat, îmbrâncire, gesturi obscene).</a:t>
            </a:r>
            <a:endParaRPr lang="en-US" sz="1600" dirty="0" smtClean="0">
              <a:latin typeface="Arial" pitchFamily="34" charset="0"/>
              <a:cs typeface="Arial" pitchFamily="34" charset="0"/>
            </a:endParaRPr>
          </a:p>
        </p:txBody>
      </p:sp>
      <p:sp>
        <p:nvSpPr>
          <p:cNvPr id="14" name="CasetăText 13"/>
          <p:cNvSpPr txBox="1"/>
          <p:nvPr/>
        </p:nvSpPr>
        <p:spPr>
          <a:xfrm>
            <a:off x="1600200" y="4248150"/>
            <a:ext cx="152400" cy="76200"/>
          </a:xfrm>
          <a:prstGeom prst="rect">
            <a:avLst/>
          </a:prstGeom>
        </p:spPr>
        <p:txBody>
          <a:bodyPr vert="horz" wrap="square" lIns="91425" tIns="45700" rIns="91425" bIns="45700" rtlCol="0">
            <a:normAutofit fontScale="25000" lnSpcReduction="20000"/>
          </a:bodyPr>
          <a:lstStyle/>
          <a:p>
            <a:pPr marL="0" marR="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pPr>
            <a:endPar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endParaRPr>
          </a:p>
        </p:txBody>
      </p:sp>
      <p:sp>
        <p:nvSpPr>
          <p:cNvPr id="15" name="CasetăText 14"/>
          <p:cNvSpPr txBox="1"/>
          <p:nvPr/>
        </p:nvSpPr>
        <p:spPr>
          <a:xfrm>
            <a:off x="1524000" y="3352800"/>
            <a:ext cx="7620000" cy="1123950"/>
          </a:xfrm>
          <a:prstGeom prst="rect">
            <a:avLst/>
          </a:prstGeom>
        </p:spPr>
        <p:txBody>
          <a:bodyPr vert="horz" wrap="square" lIns="91425" tIns="45700" rIns="91425" bIns="45700" rtlCol="0">
            <a:noAutofit/>
          </a:bodyPr>
          <a:lstStyle/>
          <a:p>
            <a:pPr indent="457200" algn="just">
              <a:buClr>
                <a:srgbClr val="000000"/>
              </a:buClr>
            </a:pPr>
            <a:r>
              <a:rPr lang="ro-RO" sz="1600" dirty="0" smtClean="0">
                <a:sym typeface="Calibri" pitchFamily="34" charset="0"/>
              </a:rPr>
              <a:t>Hărțuirea</a:t>
            </a:r>
            <a:r>
              <a:rPr lang="vi-VN" sz="1600" dirty="0" smtClean="0">
                <a:sym typeface="Calibri" pitchFamily="34" charset="0"/>
              </a:rPr>
              <a:t> poate apărea în timpul sau după ore</a:t>
            </a:r>
            <a:r>
              <a:rPr lang="ro-RO" sz="1600" dirty="0" smtClean="0">
                <a:sym typeface="Calibri" pitchFamily="34" charset="0"/>
              </a:rPr>
              <a:t> de curs</a:t>
            </a:r>
            <a:r>
              <a:rPr lang="vi-VN" sz="1600" dirty="0" smtClean="0">
                <a:sym typeface="Calibri" pitchFamily="34" charset="0"/>
              </a:rPr>
              <a:t>. </a:t>
            </a:r>
            <a:r>
              <a:rPr lang="ro-RO" sz="1600" dirty="0" smtClean="0">
                <a:sym typeface="Calibri" pitchFamily="34" charset="0"/>
              </a:rPr>
              <a:t>Deși cele mai multe cazuri de hărțuire sunt</a:t>
            </a:r>
            <a:r>
              <a:rPr lang="vi-VN" sz="1600" dirty="0" smtClean="0">
                <a:sym typeface="Calibri" pitchFamily="34" charset="0"/>
              </a:rPr>
              <a:t> raportat</a:t>
            </a:r>
            <a:r>
              <a:rPr lang="ro-RO" sz="1600" dirty="0" smtClean="0">
                <a:sym typeface="Calibri" pitchFamily="34" charset="0"/>
              </a:rPr>
              <a:t>e</a:t>
            </a:r>
            <a:r>
              <a:rPr lang="vi-VN" sz="1600" dirty="0" smtClean="0">
                <a:sym typeface="Calibri" pitchFamily="34" charset="0"/>
              </a:rPr>
              <a:t> </a:t>
            </a:r>
            <a:r>
              <a:rPr lang="ro-RO" sz="1600" dirty="0" smtClean="0">
                <a:sym typeface="Calibri" pitchFamily="34" charset="0"/>
              </a:rPr>
              <a:t>că </a:t>
            </a:r>
            <a:r>
              <a:rPr lang="vi-VN" sz="1600" dirty="0" smtClean="0">
                <a:sym typeface="Calibri" pitchFamily="34" charset="0"/>
              </a:rPr>
              <a:t>se întâmplă în școli, un procent </a:t>
            </a:r>
            <a:r>
              <a:rPr lang="ro-RO" sz="1600" dirty="0" smtClean="0">
                <a:sym typeface="Calibri" pitchFamily="34" charset="0"/>
              </a:rPr>
              <a:t> </a:t>
            </a:r>
            <a:r>
              <a:rPr lang="vi-VN" sz="1600" dirty="0" smtClean="0">
                <a:sym typeface="Calibri" pitchFamily="34" charset="0"/>
              </a:rPr>
              <a:t>semnificativ </a:t>
            </a:r>
            <a:r>
              <a:rPr lang="ro-RO" sz="1600" dirty="0" smtClean="0">
                <a:sym typeface="Calibri" pitchFamily="34" charset="0"/>
              </a:rPr>
              <a:t>vizează </a:t>
            </a:r>
            <a:r>
              <a:rPr lang="vi-VN" sz="1600" dirty="0" smtClean="0">
                <a:sym typeface="Calibri" pitchFamily="34" charset="0"/>
              </a:rPr>
              <a:t>locuri cum ar fi terenul de joacă sau autobuz</a:t>
            </a:r>
            <a:r>
              <a:rPr lang="ro-RO" sz="1600" dirty="0" smtClean="0">
                <a:sym typeface="Calibri" pitchFamily="34" charset="0"/>
              </a:rPr>
              <a:t>ul școlar</a:t>
            </a:r>
            <a:r>
              <a:rPr lang="vi-VN" sz="1600" dirty="0" smtClean="0">
                <a:sym typeface="Calibri" pitchFamily="34" charset="0"/>
              </a:rPr>
              <a:t>. </a:t>
            </a:r>
            <a:endParaRPr lang="ro-RO" sz="1600" dirty="0" smtClean="0">
              <a:sym typeface="Calibri" pitchFamily="34" charset="0"/>
            </a:endParaRPr>
          </a:p>
          <a:p>
            <a:pPr indent="457200" algn="just">
              <a:buClr>
                <a:srgbClr val="000000"/>
              </a:buClr>
            </a:pPr>
            <a:r>
              <a:rPr lang="ro-RO" sz="1600" dirty="0" smtClean="0">
                <a:sym typeface="Calibri" pitchFamily="34" charset="0"/>
              </a:rPr>
              <a:t>Dacă hărțuirea are loc în spațiul virtual atunci putem vorbi despre: </a:t>
            </a:r>
            <a:endParaRPr lang="en-US" sz="1600" dirty="0" smtClean="0">
              <a:sym typeface="Calibri" pitchFamily="34" charset="0"/>
            </a:endParaRPr>
          </a:p>
        </p:txBody>
      </p:sp>
      <p:sp>
        <p:nvSpPr>
          <p:cNvPr id="16" name="Dreptunghi 15"/>
          <p:cNvSpPr/>
          <p:nvPr/>
        </p:nvSpPr>
        <p:spPr>
          <a:xfrm>
            <a:off x="6249401" y="4400550"/>
            <a:ext cx="281839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Calibri" pitchFamily="34" charset="0"/>
              </a:rPr>
              <a:t>cyberbullying</a:t>
            </a:r>
            <a:endParaRPr lang="ro-RO"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Imagine 8" descr="3.png"/>
          <p:cNvPicPr>
            <a:picLocks noChangeAspect="1"/>
          </p:cNvPicPr>
          <p:nvPr/>
        </p:nvPicPr>
        <p:blipFill>
          <a:blip r:embed="rId4" cstate="print"/>
          <a:srcRect t="9302" b="6977"/>
          <a:stretch>
            <a:fillRect/>
          </a:stretch>
        </p:blipFill>
        <p:spPr>
          <a:xfrm>
            <a:off x="19050" y="4444440"/>
            <a:ext cx="819150" cy="685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4" name="Dreptunghi 3"/>
          <p:cNvSpPr/>
          <p:nvPr/>
        </p:nvSpPr>
        <p:spPr>
          <a:xfrm>
            <a:off x="1524000" y="-19050"/>
            <a:ext cx="7620000" cy="400110"/>
          </a:xfrm>
          <a:prstGeom prst="rect">
            <a:avLst/>
          </a:prstGeom>
          <a:noFill/>
        </p:spPr>
        <p:txBody>
          <a:bodyPr wrap="square" lIns="91440" tIns="45720" rIns="91440" bIns="45720">
            <a:spAutoFit/>
          </a:bodyPr>
          <a:lstStyle/>
          <a:p>
            <a:pPr algn="ctr"/>
            <a:r>
              <a:rPr lang="ro-RO" sz="2000" b="1" cap="none" spc="0" noProof="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Cyber</a:t>
            </a:r>
            <a:r>
              <a:rPr lang="ro-RO" sz="2000" b="1" noProof="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bullying / agresiune online / hărțuirea pe Internet</a:t>
            </a:r>
            <a:endParaRPr lang="ro-RO" sz="2000" b="1" cap="none" spc="0" noProof="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
        <p:nvSpPr>
          <p:cNvPr id="7" name="CasetăText 6"/>
          <p:cNvSpPr txBox="1"/>
          <p:nvPr/>
        </p:nvSpPr>
        <p:spPr>
          <a:xfrm>
            <a:off x="5715000" y="1809750"/>
            <a:ext cx="2819400" cy="381000"/>
          </a:xfrm>
          <a:prstGeom prst="rect">
            <a:avLst/>
          </a:prstGeom>
        </p:spPr>
        <p:txBody>
          <a:bodyPr vert="horz" wrap="square" lIns="91425" tIns="45700" rIns="91425" bIns="45700" rtlCol="0">
            <a:normAutofit/>
          </a:bodyPr>
          <a:lstStyle/>
          <a:p>
            <a:pPr marL="0" marR="0" indent="0" algn="just" defTabSz="914400" rtl="0" eaLnBrk="1" fontAlgn="auto" latinLnBrk="1" hangingPunct="1">
              <a:lnSpc>
                <a:spcPct val="100000"/>
              </a:lnSpc>
              <a:spcBef>
                <a:spcPts val="325"/>
              </a:spcBef>
              <a:spcAft>
                <a:spcPts val="0"/>
              </a:spcAft>
              <a:buClr>
                <a:srgbClr val="000000"/>
              </a:buClr>
              <a:buSzTx/>
              <a:tabLst/>
            </a:pPr>
            <a:endParaRPr kumimoji="0" lang="en-US"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endParaRPr>
          </a:p>
        </p:txBody>
      </p:sp>
      <p:sp>
        <p:nvSpPr>
          <p:cNvPr id="9" name="CasetăText 8"/>
          <p:cNvSpPr txBox="1"/>
          <p:nvPr/>
        </p:nvSpPr>
        <p:spPr>
          <a:xfrm>
            <a:off x="1828800" y="3333750"/>
            <a:ext cx="7086600" cy="1752600"/>
          </a:xfrm>
          <a:prstGeom prst="rect">
            <a:avLst/>
          </a:prstGeom>
        </p:spPr>
        <p:txBody>
          <a:bodyPr vert="horz" wrap="square" lIns="91425" tIns="45700" rIns="91425" bIns="45700" rtlCol="0">
            <a:normAutofit lnSpcReduction="10000"/>
          </a:bodyPr>
          <a:lstStyle/>
          <a:p>
            <a:pPr algn="just">
              <a:spcBef>
                <a:spcPts val="325"/>
              </a:spcBef>
              <a:buClr>
                <a:srgbClr val="000000"/>
              </a:buClr>
            </a:pPr>
            <a:r>
              <a:rPr lang="ro-RO" dirty="0" err="1" smtClean="0">
                <a:latin typeface="Arial" pitchFamily="34" charset="0"/>
                <a:cs typeface="Arial" pitchFamily="34" charset="0"/>
              </a:rPr>
              <a:t>Cyberbulling</a:t>
            </a:r>
            <a:r>
              <a:rPr lang="ro-RO" dirty="0" smtClean="0">
                <a:latin typeface="Arial" pitchFamily="34" charset="0"/>
                <a:cs typeface="Arial" pitchFamily="34" charset="0"/>
              </a:rPr>
              <a:t> – ul se face:</a:t>
            </a:r>
          </a:p>
          <a:p>
            <a:pPr algn="just">
              <a:spcBef>
                <a:spcPts val="325"/>
              </a:spcBef>
              <a:buClr>
                <a:srgbClr val="000000"/>
              </a:buClr>
              <a:buFont typeface="Wingdings" pitchFamily="2" charset="2"/>
              <a:buChar char="Ø"/>
            </a:pPr>
            <a:r>
              <a:rPr lang="ro-RO" dirty="0" smtClean="0">
                <a:latin typeface="Arial" pitchFamily="34" charset="0"/>
                <a:cs typeface="Arial" pitchFamily="34" charset="0"/>
              </a:rPr>
              <a:t> cu ajutorul calculatorului sau a telefonului mobil;</a:t>
            </a:r>
          </a:p>
          <a:p>
            <a:pPr algn="just">
              <a:spcBef>
                <a:spcPts val="325"/>
              </a:spcBef>
              <a:buClr>
                <a:srgbClr val="000000"/>
              </a:buClr>
              <a:buFont typeface="Wingdings" pitchFamily="2" charset="2"/>
              <a:buChar char="Ø"/>
            </a:pPr>
            <a:r>
              <a:rPr lang="ro-RO" dirty="0" smtClean="0">
                <a:latin typeface="Arial" pitchFamily="34" charset="0"/>
                <a:cs typeface="Arial" pitchFamily="34" charset="0"/>
              </a:rPr>
              <a:t> pe bloguri,  pagini personale,  forumuri, SMS, MMS sau  rețele de socializare;</a:t>
            </a:r>
          </a:p>
          <a:p>
            <a:pPr algn="just">
              <a:spcBef>
                <a:spcPts val="325"/>
              </a:spcBef>
              <a:buClr>
                <a:srgbClr val="000000"/>
              </a:buClr>
              <a:buFont typeface="Wingdings" pitchFamily="2" charset="2"/>
              <a:buChar char="Ø"/>
            </a:pPr>
            <a:r>
              <a:rPr lang="ro-RO" dirty="0" smtClean="0">
                <a:latin typeface="Arial" pitchFamily="34" charset="0"/>
                <a:cs typeface="Arial" pitchFamily="34" charset="0"/>
              </a:rPr>
              <a:t> prin  încărcarea  unor poze sau video pe Internet fără a ține cont de dreptul la viața privată a victimei.</a:t>
            </a:r>
            <a:endParaRPr kumimoji="0" lang="en-US"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endParaRPr>
          </a:p>
        </p:txBody>
      </p:sp>
      <p:graphicFrame>
        <p:nvGraphicFramePr>
          <p:cNvPr id="10" name="Nomogramă 9"/>
          <p:cNvGraphicFramePr/>
          <p:nvPr/>
        </p:nvGraphicFramePr>
        <p:xfrm>
          <a:off x="1828800" y="438150"/>
          <a:ext cx="3581400" cy="288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agine 11" descr="cyberbullying.png"/>
          <p:cNvPicPr>
            <a:picLocks noChangeAspect="1"/>
          </p:cNvPicPr>
          <p:nvPr/>
        </p:nvPicPr>
        <p:blipFill>
          <a:blip r:embed="rId9" cstate="print"/>
          <a:stretch>
            <a:fillRect/>
          </a:stretch>
        </p:blipFill>
        <p:spPr>
          <a:xfrm>
            <a:off x="6141720" y="590550"/>
            <a:ext cx="2468880" cy="2468880"/>
          </a:xfrm>
          <a:prstGeom prst="rect">
            <a:avLst/>
          </a:prstGeom>
        </p:spPr>
      </p:pic>
      <p:pic>
        <p:nvPicPr>
          <p:cNvPr id="8" name="Imagine 7" descr="3.png"/>
          <p:cNvPicPr>
            <a:picLocks noChangeAspect="1"/>
          </p:cNvPicPr>
          <p:nvPr/>
        </p:nvPicPr>
        <p:blipFill>
          <a:blip r:embed="rId10" cstate="print"/>
          <a:srcRect t="9302" b="6977"/>
          <a:stretch>
            <a:fillRect/>
          </a:stretch>
        </p:blipFill>
        <p:spPr>
          <a:xfrm>
            <a:off x="19050" y="4444440"/>
            <a:ext cx="819150" cy="685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stituent conținut 2"/>
          <p:cNvSpPr>
            <a:spLocks noGrp="1"/>
          </p:cNvSpPr>
          <p:nvPr>
            <p:ph idx="1"/>
          </p:nvPr>
        </p:nvSpPr>
        <p:spPr>
          <a:xfrm>
            <a:off x="1524000" y="457200"/>
            <a:ext cx="7543800" cy="4629150"/>
          </a:xfrm>
        </p:spPr>
        <p:txBody>
          <a:bodyPr>
            <a:noAutofit/>
          </a:bodyPr>
          <a:lstStyle/>
          <a:p>
            <a:pPr marL="0" algn="just">
              <a:spcBef>
                <a:spcPts val="0"/>
              </a:spcBef>
              <a:buFont typeface="Wingdings" pitchFamily="2" charset="2"/>
              <a:buChar char="Ø"/>
            </a:pPr>
            <a:r>
              <a:rPr lang="ro-RO" sz="2000" b="1" dirty="0" smtClean="0">
                <a:latin typeface="Arial" pitchFamily="34" charset="0"/>
                <a:cs typeface="Arial" pitchFamily="34" charset="0"/>
              </a:rPr>
              <a:t>Site – uri de ură</a:t>
            </a:r>
            <a:r>
              <a:rPr lang="ro-RO" sz="2000" dirty="0" smtClean="0">
                <a:latin typeface="Arial" pitchFamily="34" charset="0"/>
                <a:cs typeface="Arial" pitchFamily="34" charset="0"/>
              </a:rPr>
              <a:t> – agresorul creează un site de ură pentru a  hărțui victima. Această acțiune constă în publicare unor poze sau videoclipuri în care arată victima în situații jenante;</a:t>
            </a:r>
          </a:p>
          <a:p>
            <a:pPr marL="0" algn="just">
              <a:spcBef>
                <a:spcPts val="0"/>
              </a:spcBef>
              <a:buFont typeface="Wingdings" pitchFamily="2" charset="2"/>
              <a:buChar char="Ø"/>
            </a:pPr>
            <a:r>
              <a:rPr lang="ro-RO" sz="2000" b="1" dirty="0" smtClean="0">
                <a:latin typeface="Arial" pitchFamily="34" charset="0"/>
                <a:cs typeface="Arial" pitchFamily="34" charset="0"/>
              </a:rPr>
              <a:t>Grupuri de ură</a:t>
            </a:r>
            <a:r>
              <a:rPr lang="ro-RO" sz="2000" dirty="0" smtClean="0">
                <a:latin typeface="Arial" pitchFamily="34" charset="0"/>
                <a:cs typeface="Arial" pitchFamily="34" charset="0"/>
              </a:rPr>
              <a:t> – sunt grupuri care apar uneori pe Facebook sau pe alte rețele sociale și au în comun faptul că urăsc un grup mare de oameni; chiar dacă administratorul contului anulează     contul, agresorul deschide alt cont și continuă agresiunea;</a:t>
            </a:r>
          </a:p>
          <a:p>
            <a:pPr marL="0" algn="just">
              <a:spcBef>
                <a:spcPts val="0"/>
              </a:spcBef>
              <a:buFont typeface="Wingdings" pitchFamily="2" charset="2"/>
              <a:buChar char="Ø"/>
            </a:pPr>
            <a:r>
              <a:rPr lang="ro-RO" sz="2000" b="1" i="1" dirty="0" smtClean="0">
                <a:latin typeface="Arial" pitchFamily="34" charset="0"/>
                <a:cs typeface="Arial" pitchFamily="34" charset="0"/>
              </a:rPr>
              <a:t>Agresiunea</a:t>
            </a:r>
            <a:r>
              <a:rPr lang="ro-RO" sz="2000" dirty="0" smtClean="0">
                <a:latin typeface="Arial" pitchFamily="34" charset="0"/>
                <a:cs typeface="Arial" pitchFamily="34" charset="0"/>
              </a:rPr>
              <a:t> cu ajutorul </a:t>
            </a:r>
            <a:r>
              <a:rPr lang="ro-RO" sz="2000" b="1" i="1" dirty="0" smtClean="0">
                <a:latin typeface="Arial" pitchFamily="34" charset="0"/>
                <a:cs typeface="Arial" pitchFamily="34" charset="0"/>
              </a:rPr>
              <a:t>telefonului mobil</a:t>
            </a:r>
            <a:r>
              <a:rPr lang="ro-RO" sz="2000" dirty="0" smtClean="0">
                <a:latin typeface="Arial" pitchFamily="34" charset="0"/>
                <a:cs typeface="Arial" pitchFamily="34" charset="0"/>
              </a:rPr>
              <a:t> – este cea mai des    folosită prin trimiterea mesajelor cu text jignitor; conținutul poate  fi verbal sau prin imagini;</a:t>
            </a:r>
          </a:p>
          <a:p>
            <a:pPr marL="0" algn="just">
              <a:spcBef>
                <a:spcPts val="0"/>
              </a:spcBef>
              <a:buFont typeface="Wingdings" pitchFamily="2" charset="2"/>
              <a:buChar char="Ø"/>
            </a:pPr>
            <a:r>
              <a:rPr lang="ro-RO" sz="2000" b="1" i="1" dirty="0" smtClean="0">
                <a:latin typeface="Arial" pitchFamily="34" charset="0"/>
                <a:cs typeface="Arial" pitchFamily="34" charset="0"/>
              </a:rPr>
              <a:t>Agresiunea pe bloguri </a:t>
            </a:r>
            <a:r>
              <a:rPr lang="ro-RO" sz="2000" dirty="0" smtClean="0">
                <a:latin typeface="Arial" pitchFamily="34" charset="0"/>
                <a:cs typeface="Arial" pitchFamily="34" charset="0"/>
              </a:rPr>
              <a:t>– sunt scrise comentarii cu text           jignitor;</a:t>
            </a:r>
          </a:p>
          <a:p>
            <a:pPr marL="0" algn="just">
              <a:spcBef>
                <a:spcPts val="0"/>
              </a:spcBef>
              <a:buFont typeface="Wingdings" pitchFamily="2" charset="2"/>
              <a:buChar char="Ø"/>
            </a:pPr>
            <a:r>
              <a:rPr lang="ro-RO" sz="2000" b="1" i="1" dirty="0" smtClean="0">
                <a:latin typeface="Arial" pitchFamily="34" charset="0"/>
                <a:cs typeface="Arial" pitchFamily="34" charset="0"/>
              </a:rPr>
              <a:t>Agresiunea prin votare</a:t>
            </a:r>
            <a:r>
              <a:rPr lang="ro-RO" sz="2000" dirty="0" smtClean="0">
                <a:latin typeface="Arial" pitchFamily="34" charset="0"/>
                <a:cs typeface="Arial" pitchFamily="34" charset="0"/>
              </a:rPr>
              <a:t> pe Internet, de genul ”Cine este        cel/cea mai frumos/frumoasă sau cel/cea mai urât/urâtă?”; aceste       întrebări sunt un fel de agresiune online.</a:t>
            </a:r>
          </a:p>
          <a:p>
            <a:pPr marL="0" algn="just">
              <a:spcBef>
                <a:spcPts val="0"/>
              </a:spcBef>
              <a:buFont typeface="Wingdings" pitchFamily="2" charset="2"/>
              <a:buChar char="Ø"/>
            </a:pPr>
            <a:endParaRPr lang="ro-RO" sz="800" dirty="0"/>
          </a:p>
        </p:txBody>
      </p:sp>
      <p:sp>
        <p:nvSpPr>
          <p:cNvPr id="4" name="Dreptunghi 3"/>
          <p:cNvSpPr/>
          <p:nvPr/>
        </p:nvSpPr>
        <p:spPr>
          <a:xfrm>
            <a:off x="1600200" y="-19050"/>
            <a:ext cx="7543800" cy="523220"/>
          </a:xfrm>
          <a:prstGeom prst="rect">
            <a:avLst/>
          </a:prstGeom>
          <a:noFill/>
        </p:spPr>
        <p:txBody>
          <a:bodyPr wrap="square" lIns="91440" tIns="45720" rIns="91440" bIns="45720">
            <a:spAutoFit/>
          </a:bodyPr>
          <a:lstStyle/>
          <a:p>
            <a:pPr algn="ctr"/>
            <a:r>
              <a:rPr lang="ro-RO"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Feluri de agresiune pe Internet</a:t>
            </a:r>
            <a:endParaRPr lang="ro-RO"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pic>
        <p:nvPicPr>
          <p:cNvPr id="5" name="Imagine 4" descr="3.png"/>
          <p:cNvPicPr>
            <a:picLocks noChangeAspect="1"/>
          </p:cNvPicPr>
          <p:nvPr/>
        </p:nvPicPr>
        <p:blipFill>
          <a:blip r:embed="rId3" cstate="print"/>
          <a:srcRect t="9302" b="6977"/>
          <a:stretch>
            <a:fillRect/>
          </a:stretch>
        </p:blipFill>
        <p:spPr>
          <a:xfrm>
            <a:off x="19050" y="4444440"/>
            <a:ext cx="819150" cy="685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25" tIns="45700" rIns="91425" bIns="45700" rtlCol="0">
        <a:normAutofit/>
      </a:bodyPr>
      <a:lstStyle>
        <a:defPPr marL="0" marR="0" indent="0" algn="just" defTabSz="914400" rtl="0" eaLnBrk="1" fontAlgn="auto" latinLnBrk="1" hangingPunct="1">
          <a:lnSpc>
            <a:spcPct val="100000"/>
          </a:lnSpc>
          <a:spcBef>
            <a:spcPts val="325"/>
          </a:spcBef>
          <a:spcAft>
            <a:spcPts val="0"/>
          </a:spcAft>
          <a:buClr>
            <a:srgbClr val="000000"/>
          </a:buClr>
          <a:buSzTx/>
          <a:buFont typeface="Wingdings" pitchFamily="2" charset="2"/>
          <a:buChar char="Ø"/>
          <a:tabLst/>
          <a:defRPr kumimoji="0" sz="1200" b="1" i="0" u="none" strike="noStrike" kern="1200" cap="none" spc="0" normalizeH="0" baseline="0" noProof="0" dirty="0" smtClean="0">
            <a:ln>
              <a:noFill/>
            </a:ln>
            <a:solidFill>
              <a:schemeClr val="tx2">
                <a:lumMod val="60000"/>
                <a:lumOff val="40000"/>
              </a:schemeClr>
            </a:solidFill>
            <a:effectLst/>
            <a:uLnTx/>
            <a:uFillTx/>
            <a:latin typeface="Arial" pitchFamily="34" charset="0"/>
            <a:cs typeface="Arial" pitchFamily="34" charset="0"/>
            <a:sym typeface="Calibri" pitchFamily="34" charset="0"/>
          </a:defRPr>
        </a:defPPr>
      </a:lstStyle>
    </a:txDef>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955</TotalTime>
  <Words>1324</Words>
  <Application>Microsoft Office PowerPoint</Application>
  <PresentationFormat>On-screen Show (16:9)</PresentationFormat>
  <Paragraphs>111</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맑은 고딕</vt:lpstr>
      <vt:lpstr>Arial</vt:lpstr>
      <vt:lpstr>Calibri</vt:lpstr>
      <vt:lpstr>Cambria Math</vt:lpstr>
      <vt:lpstr>Times New Roman</vt:lpstr>
      <vt:lpstr>Wingdings</vt:lpstr>
      <vt:lpstr>Office Theme</vt:lpstr>
      <vt:lpstr>Colegiul Tehnic  “Ion Holban”Iasi</vt:lpstr>
      <vt:lpstr>PowerPoint Presentation</vt:lpstr>
      <vt:lpstr>PowerPoint Presentation</vt:lpstr>
      <vt:lpstr>Cuprins</vt:lpstr>
      <vt:lpstr>Introducere</vt:lpstr>
      <vt:lpstr>Reputația online</vt:lpstr>
      <vt:lpstr>PowerPoint Presentation</vt:lpstr>
      <vt:lpstr>PowerPoint Presentation</vt:lpstr>
      <vt:lpstr>PowerPoint Presentation</vt:lpstr>
      <vt:lpstr>PowerPoint Presentation</vt:lpstr>
      <vt:lpstr>Linia de consiliere și raportare</vt:lpstr>
      <vt:lpstr>PowerPoint Presentation</vt:lpstr>
      <vt:lpstr>PowerPoint Presentation</vt:lpstr>
      <vt:lpstr>PowerPoint Presentation</vt:lpstr>
      <vt:lpstr>Bibliografie</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Holban</cp:lastModifiedBy>
  <cp:revision>137</cp:revision>
  <dcterms:created xsi:type="dcterms:W3CDTF">2014-04-01T16:27:38Z</dcterms:created>
  <dcterms:modified xsi:type="dcterms:W3CDTF">2021-11-11T19:23:13Z</dcterms:modified>
</cp:coreProperties>
</file>