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sldIdLst>
    <p:sldId id="256" r:id="rId2"/>
    <p:sldId id="263" r:id="rId3"/>
    <p:sldId id="258" r:id="rId4"/>
    <p:sldId id="262" r:id="rId5"/>
    <p:sldId id="264" r:id="rId6"/>
    <p:sldId id="265" r:id="rId7"/>
    <p:sldId id="266" r:id="rId8"/>
    <p:sldId id="26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 mediu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l mediu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980" autoAdjust="0"/>
    <p:restoredTop sz="94660"/>
  </p:normalViewPr>
  <p:slideViewPr>
    <p:cSldViewPr snapToGrid="0">
      <p:cViewPr>
        <p:scale>
          <a:sx n="66" d="100"/>
          <a:sy n="66" d="100"/>
        </p:scale>
        <p:origin x="-1152" y="-48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o-RO"/>
              <a:t>Faceți clic pentru a edita stilul de subtitlu coordonator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1003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u și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Editați stilurile de text coordonator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37763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o-RO"/>
              <a:t>Editați stilurile de text coordonator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Editați stilurile de text coordonator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472890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de vizit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o-RO"/>
              <a:t>Editați stilurile de text coordonator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889500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carte de vizit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o-RO"/>
              <a:t>Editați stilurile de text coordonator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o-RO"/>
              <a:t>Editați stilurile de text coordonator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5528506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devărat sau f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o-RO"/>
              <a:t>Editați stilurile de text coordonator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o-RO"/>
              <a:t>Editați stilurile de text coordonator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568361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o-RO"/>
              <a:t>Editați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807165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o-RO"/>
              <a:t>Editați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80248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o-RO"/>
              <a:t>Editați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75079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Editați stilurile de text coordonator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18645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o-RO"/>
              <a:t>Editați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o-RO"/>
              <a:t>Editați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28750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Editați stilurile de text coordonator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o-RO"/>
              <a:t>Editați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Editați stilurile de text coordonator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o-RO"/>
              <a:t>Editați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99091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11665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20140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o-RO"/>
              <a:t>Editați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/>
              <a:t>Editați stilurile de text coordonator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8547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o-RO"/>
              <a:t>Faceți clic pe pictogramă pentru a adăuga o imagine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/>
              <a:t>Editați stilurile de text coordonator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38769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/>
              <a:t>Editați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4261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03100" y="5365332"/>
            <a:ext cx="10426926" cy="2262781"/>
          </a:xfrm>
        </p:spPr>
        <p:txBody>
          <a:bodyPr>
            <a:normAutofit fontScale="90000"/>
          </a:bodyPr>
          <a:lstStyle/>
          <a:p>
            <a:r>
              <a:rPr lang="ro-RO" dirty="0"/>
              <a:t>Acreditare VET </a:t>
            </a:r>
            <a:r>
              <a:rPr lang="en-US" dirty="0"/>
              <a:t>nr. </a:t>
            </a:r>
            <a:br>
              <a:rPr lang="en-US" dirty="0"/>
            </a:br>
            <a:r>
              <a:rPr lang="ro-RO" sz="4400" b="1" dirty="0"/>
              <a:t>2020 -1-RO01-KA120-VET- 095711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fr-FR" b="1" dirty="0" err="1"/>
              <a:t>Proiect</a:t>
            </a:r>
            <a:r>
              <a:rPr lang="fr-FR" b="1" dirty="0"/>
              <a:t> nr.</a:t>
            </a:r>
            <a:br>
              <a:rPr lang="fr-FR" b="1" dirty="0"/>
            </a:br>
            <a:r>
              <a:rPr lang="fr-FR" sz="4400" b="1" dirty="0" smtClean="0"/>
              <a:t>2021-1-RO01-KA121-VET-000012711</a:t>
            </a:r>
            <a:r>
              <a:rPr lang="ro-RO" sz="4400" b="1" dirty="0" smtClean="0"/>
              <a:t/>
            </a:r>
            <a:br>
              <a:rPr lang="ro-RO" sz="4400" b="1" dirty="0" smtClean="0"/>
            </a:br>
            <a:r>
              <a:rPr lang="ro-RO" sz="4400" b="1" dirty="0" smtClean="0"/>
              <a:t>„</a:t>
            </a:r>
            <a:r>
              <a:rPr lang="ro-RO" b="1" dirty="0" smtClean="0"/>
              <a:t>Specialiști pentru viitor</a:t>
            </a:r>
            <a:r>
              <a:rPr lang="ro-RO" b="1" i="1" dirty="0" smtClean="0"/>
              <a:t>”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o-RO" dirty="0"/>
              <a:t/>
            </a:r>
            <a:br>
              <a:rPr lang="ro-RO" dirty="0"/>
            </a:br>
            <a:endParaRPr lang="en-US" b="1" dirty="0"/>
          </a:p>
        </p:txBody>
      </p:sp>
      <p:pic>
        <p:nvPicPr>
          <p:cNvPr id="6" name="Picture 2" descr="D:\gp\2017-2018\ERASMUS+\erasmus-logo1-e1416711118615.jpg">
            <a:extLst>
              <a:ext uri="{FF2B5EF4-FFF2-40B4-BE49-F238E27FC236}">
                <a16:creationId xmlns:a16="http://schemas.microsoft.com/office/drawing/2014/main" xmlns="" id="{5B764A9F-9E19-4AED-A6AB-CD4CD7B735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7523" y="135039"/>
            <a:ext cx="3924300" cy="898321"/>
          </a:xfrm>
          <a:prstGeom prst="rect">
            <a:avLst/>
          </a:prstGeom>
          <a:noFill/>
        </p:spPr>
      </p:pic>
      <p:pic>
        <p:nvPicPr>
          <p:cNvPr id="7" name="Picture 7">
            <a:extLst>
              <a:ext uri="{FF2B5EF4-FFF2-40B4-BE49-F238E27FC236}">
                <a16:creationId xmlns:a16="http://schemas.microsoft.com/office/drawing/2014/main" xmlns="" id="{BAB9341E-6CB5-4798-9271-FFF90F3056EB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7740" y="213735"/>
            <a:ext cx="3745173" cy="9810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49954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xmlns="" id="{8D6DE040-5B7B-4270-8229-78AAE4ED4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Despre</a:t>
            </a:r>
            <a:r>
              <a:rPr lang="en-US" dirty="0"/>
              <a:t> Erasmus+</a:t>
            </a:r>
            <a:endParaRPr lang="ro-RO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xmlns="" id="{546A20B0-800A-4DFB-A354-C0B9F4B438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6615" y="1716912"/>
            <a:ext cx="8915400" cy="377762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vi-VN" sz="2400" b="1" dirty="0" smtClean="0"/>
              <a:t>Erasmus+ este programul Uniunii Europene în domeniile educație, formare profesională</a:t>
            </a:r>
            <a:endParaRPr lang="en-US" sz="2400" b="1" dirty="0">
              <a:latin typeface="Arial Black" pitchFamily="34" charset="0"/>
            </a:endParaRPr>
          </a:p>
          <a:p>
            <a:pPr>
              <a:lnSpc>
                <a:spcPct val="150000"/>
              </a:lnSpc>
            </a:pPr>
            <a:endParaRPr lang="ro-RO" sz="2400" dirty="0" smtClean="0">
              <a:latin typeface="Arial Black" pitchFamily="34" charset="0"/>
            </a:endParaRPr>
          </a:p>
          <a:p>
            <a:pPr>
              <a:lnSpc>
                <a:spcPct val="150000"/>
              </a:lnSpc>
            </a:pPr>
            <a:r>
              <a:rPr lang="ro-RO" sz="2400" dirty="0" smtClean="0">
                <a:latin typeface="Arial Black" pitchFamily="34" charset="0"/>
              </a:rPr>
              <a:t>acesta oferă elevilor posibilitatea de a desfășura stagii de pregătire practică în străinătate</a:t>
            </a:r>
          </a:p>
          <a:p>
            <a:pPr>
              <a:lnSpc>
                <a:spcPct val="150000"/>
              </a:lnSpc>
            </a:pPr>
            <a:endParaRPr lang="en-US" sz="2400" dirty="0">
              <a:latin typeface="Arial Black" pitchFamily="34" charset="0"/>
            </a:endParaRPr>
          </a:p>
          <a:p>
            <a:pPr>
              <a:lnSpc>
                <a:spcPct val="150000"/>
              </a:lnSpc>
            </a:pPr>
            <a:r>
              <a:rPr lang="ro-RO" sz="2400" dirty="0" smtClean="0">
                <a:latin typeface="Arial Black" pitchFamily="34" charset="0"/>
              </a:rPr>
              <a:t>Standarde</a:t>
            </a:r>
            <a:r>
              <a:rPr lang="en-US" sz="2400" dirty="0" smtClean="0">
                <a:latin typeface="Arial Black" pitchFamily="34" charset="0"/>
              </a:rPr>
              <a:t>: </a:t>
            </a:r>
            <a:r>
              <a:rPr lang="ro-RO" sz="2400" dirty="0" smtClean="0">
                <a:latin typeface="Arial Black" pitchFamily="34" charset="0"/>
              </a:rPr>
              <a:t>incluziune și diversitate, ecologie, digitalizare</a:t>
            </a:r>
            <a:endParaRPr lang="ro-RO" sz="24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6366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764145" y="624110"/>
            <a:ext cx="9984510" cy="598912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o-RO" dirty="0">
                <a:latin typeface="Arial Black" panose="020B0A04020102020204" pitchFamily="34" charset="0"/>
              </a:rPr>
              <a:t>Perioada de desfășurare</a:t>
            </a:r>
            <a:r>
              <a:rPr lang="en-US" dirty="0">
                <a:latin typeface="Arial Black" panose="020B0A04020102020204" pitchFamily="34" charset="0"/>
              </a:rPr>
              <a:t>: </a:t>
            </a:r>
            <a:r>
              <a:rPr lang="ro-RO" b="1" dirty="0">
                <a:latin typeface="Arial Black" panose="020B0A04020102020204" pitchFamily="34" charset="0"/>
              </a:rPr>
              <a:t>01.09.2021 – 30.11.2022</a:t>
            </a:r>
            <a:endParaRPr lang="en-US" b="1" dirty="0">
              <a:latin typeface="Arial Black" panose="020B0A04020102020204" pitchFamily="34" charset="0"/>
            </a:endParaRPr>
          </a:p>
          <a:p>
            <a:pPr>
              <a:lnSpc>
                <a:spcPct val="150000"/>
              </a:lnSpc>
            </a:pPr>
            <a:r>
              <a:rPr lang="ro-RO" b="1" dirty="0">
                <a:latin typeface="Arial Black" panose="020B0A04020102020204" pitchFamily="34" charset="0"/>
              </a:rPr>
              <a:t>Buget: 87550 euro </a:t>
            </a:r>
          </a:p>
          <a:p>
            <a:pPr marL="0" indent="0">
              <a:lnSpc>
                <a:spcPct val="150000"/>
              </a:lnSpc>
              <a:buNone/>
            </a:pPr>
            <a:endParaRPr lang="en-US" b="1" dirty="0">
              <a:latin typeface="Arial Black" panose="020B0A040201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o-RO" b="1" dirty="0">
                <a:latin typeface="Arial Black" panose="020B0A04020102020204" pitchFamily="34" charset="0"/>
              </a:rPr>
              <a:t>Participanți:</a:t>
            </a:r>
          </a:p>
          <a:p>
            <a:pPr>
              <a:lnSpc>
                <a:spcPct val="150000"/>
              </a:lnSpc>
            </a:pPr>
            <a:r>
              <a:rPr lang="es-ES" b="1" dirty="0">
                <a:latin typeface="Arial Black" panose="020B0A04020102020204" pitchFamily="34" charset="0"/>
              </a:rPr>
              <a:t>35 de </a:t>
            </a:r>
            <a:r>
              <a:rPr lang="es-ES" b="1" dirty="0" err="1">
                <a:latin typeface="Arial Black" panose="020B0A04020102020204" pitchFamily="34" charset="0"/>
              </a:rPr>
              <a:t>elevi</a:t>
            </a:r>
            <a:r>
              <a:rPr lang="es-ES" b="1" dirty="0">
                <a:latin typeface="Arial Black" panose="020B0A04020102020204" pitchFamily="34" charset="0"/>
              </a:rPr>
              <a:t> de la </a:t>
            </a:r>
            <a:r>
              <a:rPr lang="es-ES" b="1" dirty="0" err="1">
                <a:latin typeface="Arial Black" panose="020B0A04020102020204" pitchFamily="34" charset="0"/>
              </a:rPr>
              <a:t>învățământul</a:t>
            </a:r>
            <a:r>
              <a:rPr lang="es-ES" b="1" dirty="0">
                <a:latin typeface="Arial Black" panose="020B0A04020102020204" pitchFamily="34" charset="0"/>
              </a:rPr>
              <a:t> </a:t>
            </a:r>
            <a:r>
              <a:rPr lang="es-ES" b="1" dirty="0" err="1">
                <a:latin typeface="Arial Black" panose="020B0A04020102020204" pitchFamily="34" charset="0"/>
              </a:rPr>
              <a:t>liceal</a:t>
            </a:r>
            <a:r>
              <a:rPr lang="es-ES" b="1" dirty="0">
                <a:latin typeface="Arial Black" panose="020B0A04020102020204" pitchFamily="34" charset="0"/>
              </a:rPr>
              <a:t> </a:t>
            </a:r>
            <a:r>
              <a:rPr lang="es-ES" b="1" dirty="0" err="1">
                <a:latin typeface="Arial Black" panose="020B0A04020102020204" pitchFamily="34" charset="0"/>
              </a:rPr>
              <a:t>și</a:t>
            </a:r>
            <a:r>
              <a:rPr lang="es-ES" b="1" dirty="0">
                <a:latin typeface="Arial Black" panose="020B0A04020102020204" pitchFamily="34" charset="0"/>
              </a:rPr>
              <a:t> profesional, </a:t>
            </a:r>
            <a:r>
              <a:rPr lang="es-ES" b="1" dirty="0" err="1">
                <a:latin typeface="Arial Black" panose="020B0A04020102020204" pitchFamily="34" charset="0"/>
              </a:rPr>
              <a:t>public</a:t>
            </a:r>
            <a:r>
              <a:rPr lang="es-ES" b="1" dirty="0">
                <a:latin typeface="Arial Black" panose="020B0A04020102020204" pitchFamily="34" charset="0"/>
              </a:rPr>
              <a:t> </a:t>
            </a:r>
            <a:r>
              <a:rPr lang="es-ES" b="1" dirty="0" err="1">
                <a:latin typeface="Arial Black" panose="020B0A04020102020204" pitchFamily="34" charset="0"/>
              </a:rPr>
              <a:t>și</a:t>
            </a:r>
            <a:r>
              <a:rPr lang="es-ES" b="1" dirty="0">
                <a:latin typeface="Arial Black" panose="020B0A04020102020204" pitchFamily="34" charset="0"/>
              </a:rPr>
              <a:t> </a:t>
            </a:r>
            <a:r>
              <a:rPr lang="es-ES" b="1" dirty="0" err="1">
                <a:latin typeface="Arial Black" panose="020B0A04020102020204" pitchFamily="34" charset="0"/>
              </a:rPr>
              <a:t>special</a:t>
            </a:r>
            <a:r>
              <a:rPr lang="ro-RO" b="1" dirty="0">
                <a:latin typeface="Arial Black" panose="020B0A04020102020204" pitchFamily="34" charset="0"/>
              </a:rPr>
              <a:t> </a:t>
            </a:r>
            <a:r>
              <a:rPr lang="en-US" b="1" dirty="0">
                <a:latin typeface="Arial Black" panose="020B0A04020102020204" pitchFamily="34" charset="0"/>
              </a:rPr>
              <a:t>din </a:t>
            </a:r>
            <a:r>
              <a:rPr lang="ro-RO" b="1" dirty="0">
                <a:latin typeface="Arial Black" panose="020B0A04020102020204" pitchFamily="34" charset="0"/>
              </a:rPr>
              <a:t>cl</a:t>
            </a:r>
            <a:r>
              <a:rPr lang="en-US" b="1" dirty="0" err="1">
                <a:latin typeface="Arial Black" panose="020B0A04020102020204" pitchFamily="34" charset="0"/>
              </a:rPr>
              <a:t>asa</a:t>
            </a:r>
            <a:r>
              <a:rPr lang="en-US" b="1" dirty="0">
                <a:latin typeface="Arial Black" panose="020B0A04020102020204" pitchFamily="34" charset="0"/>
              </a:rPr>
              <a:t> a X-a </a:t>
            </a:r>
            <a:r>
              <a:rPr lang="ro-RO" b="1" dirty="0">
                <a:latin typeface="Arial Black" panose="020B0A04020102020204" pitchFamily="34" charset="0"/>
              </a:rPr>
              <a:t>vor efectua stagii de practică la agenți economici din străinătate</a:t>
            </a:r>
            <a:r>
              <a:rPr lang="en-US" b="1" dirty="0">
                <a:latin typeface="Arial Black" panose="020B0A04020102020204" pitchFamily="34" charset="0"/>
              </a:rPr>
              <a:t>  </a:t>
            </a:r>
            <a:r>
              <a:rPr lang="en-US" dirty="0">
                <a:latin typeface="Arial Black" panose="020B0A04020102020204" pitchFamily="34" charset="0"/>
              </a:rPr>
              <a:t>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dintre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aceștia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vor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fi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selectați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16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elevi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din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medii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defavorizate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800" b="1" dirty="0">
                <a:latin typeface="Arial Black" panose="020B0A04020102020204" pitchFamily="34" charset="0"/>
              </a:rPr>
              <a:t>21 de </a:t>
            </a:r>
            <a:r>
              <a:rPr lang="en-US" sz="1800" b="1" dirty="0" err="1">
                <a:latin typeface="Arial Black" panose="020B0A04020102020204" pitchFamily="34" charset="0"/>
              </a:rPr>
              <a:t>elevi</a:t>
            </a:r>
            <a:r>
              <a:rPr lang="en-US" sz="1800" b="1" dirty="0">
                <a:latin typeface="Arial Black" panose="020B0A04020102020204" pitchFamily="34" charset="0"/>
              </a:rPr>
              <a:t> </a:t>
            </a:r>
            <a:r>
              <a:rPr lang="en-US" sz="1800" b="1" dirty="0" err="1">
                <a:latin typeface="Arial Black" panose="020B0A04020102020204" pitchFamily="34" charset="0"/>
              </a:rPr>
              <a:t>învățământ</a:t>
            </a:r>
            <a:r>
              <a:rPr lang="en-US" sz="1800" b="1" dirty="0">
                <a:latin typeface="Arial Black" panose="020B0A04020102020204" pitchFamily="34" charset="0"/>
              </a:rPr>
              <a:t> </a:t>
            </a:r>
            <a:r>
              <a:rPr lang="en-US" sz="1800" b="1" dirty="0" err="1">
                <a:latin typeface="Arial Black" panose="020B0A04020102020204" pitchFamily="34" charset="0"/>
              </a:rPr>
              <a:t>liceal</a:t>
            </a:r>
            <a:r>
              <a:rPr lang="en-US" sz="1800" b="1" dirty="0">
                <a:latin typeface="Arial Black" panose="020B0A04020102020204" pitchFamily="34" charset="0"/>
              </a:rPr>
              <a:t>: </a:t>
            </a:r>
            <a:r>
              <a:rPr lang="ro-RO" sz="1800" b="1" dirty="0" smtClean="0">
                <a:latin typeface="Arial Black" panose="020B0A04020102020204" pitchFamily="34" charset="0"/>
              </a:rPr>
              <a:t>9</a:t>
            </a:r>
            <a:r>
              <a:rPr lang="en-US" sz="1800" b="1" dirty="0" smtClean="0">
                <a:latin typeface="Arial Black" panose="020B0A04020102020204" pitchFamily="34" charset="0"/>
              </a:rPr>
              <a:t> </a:t>
            </a:r>
            <a:r>
              <a:rPr lang="en-US" sz="1800" b="1" dirty="0" err="1">
                <a:latin typeface="Arial Black" panose="020B0A04020102020204" pitchFamily="34" charset="0"/>
              </a:rPr>
              <a:t>elevi</a:t>
            </a:r>
            <a:r>
              <a:rPr lang="en-US" sz="1800" b="1" dirty="0">
                <a:latin typeface="Arial Black" panose="020B0A04020102020204" pitchFamily="34" charset="0"/>
              </a:rPr>
              <a:t> din </a:t>
            </a:r>
            <a:r>
              <a:rPr lang="en-US" sz="1800" b="1" dirty="0" err="1">
                <a:latin typeface="Arial Black" panose="020B0A04020102020204" pitchFamily="34" charset="0"/>
              </a:rPr>
              <a:t>domeniul</a:t>
            </a:r>
            <a:r>
              <a:rPr lang="en-US" sz="1800" b="1" dirty="0">
                <a:latin typeface="Arial Black" panose="020B0A04020102020204" pitchFamily="34" charset="0"/>
              </a:rPr>
              <a:t> </a:t>
            </a:r>
            <a:r>
              <a:rPr lang="en-US" sz="1800" b="1" dirty="0" err="1">
                <a:latin typeface="Arial Black" panose="020B0A04020102020204" pitchFamily="34" charset="0"/>
              </a:rPr>
              <a:t>Turism</a:t>
            </a:r>
            <a:r>
              <a:rPr lang="en-US" sz="1800" b="1" dirty="0">
                <a:latin typeface="Arial Black" panose="020B0A04020102020204" pitchFamily="34" charset="0"/>
              </a:rPr>
              <a:t> </a:t>
            </a:r>
            <a:r>
              <a:rPr lang="en-US" sz="1800" b="1" dirty="0" err="1">
                <a:latin typeface="Arial Black" panose="020B0A04020102020204" pitchFamily="34" charset="0"/>
              </a:rPr>
              <a:t>și</a:t>
            </a:r>
            <a:r>
              <a:rPr lang="en-US" sz="1800" b="1" dirty="0">
                <a:latin typeface="Arial Black" panose="020B0A04020102020204" pitchFamily="34" charset="0"/>
              </a:rPr>
              <a:t> </a:t>
            </a:r>
            <a:r>
              <a:rPr lang="en-US" sz="1800" b="1" dirty="0" smtClean="0">
                <a:latin typeface="Arial Black" panose="020B0A04020102020204" pitchFamily="34" charset="0"/>
              </a:rPr>
              <a:t>1</a:t>
            </a:r>
            <a:r>
              <a:rPr lang="ro-RO" sz="1800" b="1" dirty="0" smtClean="0">
                <a:latin typeface="Arial Black" panose="020B0A04020102020204" pitchFamily="34" charset="0"/>
              </a:rPr>
              <a:t>2</a:t>
            </a:r>
            <a:r>
              <a:rPr lang="en-US" sz="1800" b="1" dirty="0" smtClean="0">
                <a:latin typeface="Arial Black" panose="020B0A04020102020204" pitchFamily="34" charset="0"/>
              </a:rPr>
              <a:t> </a:t>
            </a:r>
            <a:r>
              <a:rPr lang="en-US" sz="1800" b="1" dirty="0" err="1">
                <a:latin typeface="Arial Black" panose="020B0A04020102020204" pitchFamily="34" charset="0"/>
              </a:rPr>
              <a:t>elevi</a:t>
            </a:r>
            <a:r>
              <a:rPr lang="en-US" sz="1800" b="1" dirty="0">
                <a:latin typeface="Arial Black" panose="020B0A04020102020204" pitchFamily="34" charset="0"/>
              </a:rPr>
              <a:t> din </a:t>
            </a:r>
            <a:r>
              <a:rPr lang="en-US" sz="1800" b="1" dirty="0" err="1">
                <a:latin typeface="Arial Black" panose="020B0A04020102020204" pitchFamily="34" charset="0"/>
              </a:rPr>
              <a:t>domeniul</a:t>
            </a:r>
            <a:r>
              <a:rPr lang="en-US" sz="1800" b="1" dirty="0">
                <a:latin typeface="Arial Black" panose="020B0A04020102020204" pitchFamily="34" charset="0"/>
              </a:rPr>
              <a:t> </a:t>
            </a:r>
            <a:r>
              <a:rPr lang="en-US" sz="1800" b="1" dirty="0" err="1">
                <a:latin typeface="Arial Black" panose="020B0A04020102020204" pitchFamily="34" charset="0"/>
              </a:rPr>
              <a:t>Estetica</a:t>
            </a:r>
            <a:r>
              <a:rPr lang="en-US" sz="1800" b="1" dirty="0">
                <a:latin typeface="Arial Black" panose="020B0A04020102020204" pitchFamily="34" charset="0"/>
              </a:rPr>
              <a:t> </a:t>
            </a:r>
            <a:r>
              <a:rPr lang="en-US" sz="1800" b="1" dirty="0" err="1">
                <a:latin typeface="Arial Black" panose="020B0A04020102020204" pitchFamily="34" charset="0"/>
              </a:rPr>
              <a:t>și</a:t>
            </a:r>
            <a:r>
              <a:rPr lang="en-US" sz="1800" b="1" dirty="0">
                <a:latin typeface="Arial Black" panose="020B0A04020102020204" pitchFamily="34" charset="0"/>
              </a:rPr>
              <a:t> </a:t>
            </a:r>
            <a:r>
              <a:rPr lang="en-US" sz="1800" b="1" dirty="0" err="1">
                <a:latin typeface="Arial Black" panose="020B0A04020102020204" pitchFamily="34" charset="0"/>
              </a:rPr>
              <a:t>igiena</a:t>
            </a:r>
            <a:r>
              <a:rPr lang="en-US" sz="1800" b="1" dirty="0">
                <a:latin typeface="Arial Black" panose="020B0A04020102020204" pitchFamily="34" charset="0"/>
              </a:rPr>
              <a:t> </a:t>
            </a:r>
            <a:r>
              <a:rPr lang="en-US" sz="1800" b="1" dirty="0" err="1">
                <a:latin typeface="Arial Black" panose="020B0A04020102020204" pitchFamily="34" charset="0"/>
              </a:rPr>
              <a:t>corpului</a:t>
            </a:r>
            <a:r>
              <a:rPr lang="en-US" sz="1800" b="1" dirty="0">
                <a:latin typeface="Arial Black" panose="020B0A04020102020204" pitchFamily="34" charset="0"/>
              </a:rPr>
              <a:t> </a:t>
            </a:r>
            <a:r>
              <a:rPr lang="en-US" sz="1800" b="1" dirty="0" err="1">
                <a:latin typeface="Arial Black" panose="020B0A04020102020204" pitchFamily="34" charset="0"/>
              </a:rPr>
              <a:t>omenesc</a:t>
            </a:r>
            <a:r>
              <a:rPr lang="en-US" sz="1800" b="1" dirty="0">
                <a:latin typeface="Arial Black" panose="020B0A04020102020204" pitchFamily="34" charset="0"/>
              </a:rPr>
              <a:t>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800" b="1" dirty="0">
                <a:latin typeface="Arial Black" panose="020B0A04020102020204" pitchFamily="34" charset="0"/>
              </a:rPr>
              <a:t>14 </a:t>
            </a:r>
            <a:r>
              <a:rPr lang="en-US" sz="1800" b="1" dirty="0" err="1">
                <a:latin typeface="Arial Black" panose="020B0A04020102020204" pitchFamily="34" charset="0"/>
              </a:rPr>
              <a:t>elevi</a:t>
            </a:r>
            <a:r>
              <a:rPr lang="en-US" sz="1800" b="1" dirty="0">
                <a:latin typeface="Arial Black" panose="020B0A04020102020204" pitchFamily="34" charset="0"/>
              </a:rPr>
              <a:t> </a:t>
            </a:r>
            <a:r>
              <a:rPr lang="en-US" sz="1800" b="1" dirty="0" err="1">
                <a:latin typeface="Arial Black" panose="020B0A04020102020204" pitchFamily="34" charset="0"/>
              </a:rPr>
              <a:t>învățământ</a:t>
            </a:r>
            <a:r>
              <a:rPr lang="en-US" sz="1800" b="1" dirty="0">
                <a:latin typeface="Arial Black" panose="020B0A04020102020204" pitchFamily="34" charset="0"/>
              </a:rPr>
              <a:t> </a:t>
            </a:r>
            <a:r>
              <a:rPr lang="en-US" sz="1800" b="1" dirty="0" err="1">
                <a:latin typeface="Arial Black" panose="020B0A04020102020204" pitchFamily="34" charset="0"/>
              </a:rPr>
              <a:t>profesional</a:t>
            </a:r>
            <a:r>
              <a:rPr lang="en-US" sz="1800" b="1" dirty="0">
                <a:latin typeface="Arial Black" panose="020B0A04020102020204" pitchFamily="34" charset="0"/>
              </a:rPr>
              <a:t>: </a:t>
            </a:r>
            <a:r>
              <a:rPr lang="ro-RO" sz="1800" b="1" dirty="0" smtClean="0">
                <a:latin typeface="Arial Black" panose="020B0A04020102020204" pitchFamily="34" charset="0"/>
              </a:rPr>
              <a:t>3</a:t>
            </a:r>
            <a:r>
              <a:rPr lang="en-US" sz="1800" b="1" dirty="0" smtClean="0">
                <a:latin typeface="Arial Black" panose="020B0A04020102020204" pitchFamily="34" charset="0"/>
              </a:rPr>
              <a:t> </a:t>
            </a:r>
            <a:r>
              <a:rPr lang="en-US" sz="1800" b="1" dirty="0" err="1">
                <a:latin typeface="Arial Black" panose="020B0A04020102020204" pitchFamily="34" charset="0"/>
              </a:rPr>
              <a:t>elevi</a:t>
            </a:r>
            <a:r>
              <a:rPr lang="en-US" sz="1800" b="1" dirty="0">
                <a:latin typeface="Arial Black" panose="020B0A04020102020204" pitchFamily="34" charset="0"/>
              </a:rPr>
              <a:t> </a:t>
            </a:r>
            <a:r>
              <a:rPr lang="en-US" sz="1800" b="1" dirty="0" err="1">
                <a:latin typeface="Arial Black" panose="020B0A04020102020204" pitchFamily="34" charset="0"/>
              </a:rPr>
              <a:t>domeniul</a:t>
            </a:r>
            <a:r>
              <a:rPr lang="en-US" sz="1800" b="1" dirty="0">
                <a:latin typeface="Arial Black" panose="020B0A04020102020204" pitchFamily="34" charset="0"/>
              </a:rPr>
              <a:t> </a:t>
            </a:r>
            <a:r>
              <a:rPr lang="en-US" sz="1800" b="1" dirty="0" err="1">
                <a:latin typeface="Arial Black" panose="020B0A04020102020204" pitchFamily="34" charset="0"/>
              </a:rPr>
              <a:t>Turism</a:t>
            </a:r>
            <a:r>
              <a:rPr lang="en-US" sz="1800" b="1" dirty="0">
                <a:latin typeface="Arial Black" panose="020B0A04020102020204" pitchFamily="34" charset="0"/>
              </a:rPr>
              <a:t>, </a:t>
            </a:r>
            <a:r>
              <a:rPr lang="ro-RO" sz="1800" b="1" dirty="0" smtClean="0">
                <a:latin typeface="Arial Black" panose="020B0A04020102020204" pitchFamily="34" charset="0"/>
              </a:rPr>
              <a:t>4</a:t>
            </a:r>
            <a:r>
              <a:rPr lang="en-US" sz="1800" b="1" dirty="0" smtClean="0">
                <a:latin typeface="Arial Black" panose="020B0A04020102020204" pitchFamily="34" charset="0"/>
              </a:rPr>
              <a:t> </a:t>
            </a:r>
            <a:r>
              <a:rPr lang="en-US" sz="1800" b="1" dirty="0" err="1">
                <a:latin typeface="Arial Black" panose="020B0A04020102020204" pitchFamily="34" charset="0"/>
              </a:rPr>
              <a:t>elevi</a:t>
            </a:r>
            <a:r>
              <a:rPr lang="en-US" sz="1800" b="1" dirty="0">
                <a:latin typeface="Arial Black" panose="020B0A04020102020204" pitchFamily="34" charset="0"/>
              </a:rPr>
              <a:t> </a:t>
            </a:r>
            <a:r>
              <a:rPr lang="en-US" sz="1800" b="1" dirty="0" err="1">
                <a:latin typeface="Arial Black" panose="020B0A04020102020204" pitchFamily="34" charset="0"/>
              </a:rPr>
              <a:t>domeniul</a:t>
            </a:r>
            <a:r>
              <a:rPr lang="en-US" sz="1800" b="1" dirty="0">
                <a:latin typeface="Arial Black" panose="020B0A04020102020204" pitchFamily="34" charset="0"/>
              </a:rPr>
              <a:t> </a:t>
            </a:r>
            <a:r>
              <a:rPr lang="en-US" sz="1800" b="1" dirty="0" err="1" smtClean="0">
                <a:latin typeface="Arial Black" panose="020B0A04020102020204" pitchFamily="34" charset="0"/>
              </a:rPr>
              <a:t>Cofetar</a:t>
            </a:r>
            <a:r>
              <a:rPr lang="en-US" sz="1800" b="1" dirty="0" smtClean="0">
                <a:latin typeface="Arial Black" panose="020B0A04020102020204" pitchFamily="34" charset="0"/>
              </a:rPr>
              <a:t>/</a:t>
            </a:r>
            <a:r>
              <a:rPr lang="en-US" sz="1800" b="1" dirty="0" err="1" smtClean="0">
                <a:latin typeface="Arial Black" panose="020B0A04020102020204" pitchFamily="34" charset="0"/>
              </a:rPr>
              <a:t>patiser</a:t>
            </a:r>
            <a:r>
              <a:rPr lang="ro-RO" sz="1800" b="1" dirty="0" smtClean="0">
                <a:latin typeface="Arial Black" panose="020B0A04020102020204" pitchFamily="34" charset="0"/>
              </a:rPr>
              <a:t>/bucătar</a:t>
            </a:r>
            <a:r>
              <a:rPr lang="en-US" sz="1800" b="1" dirty="0" smtClean="0">
                <a:latin typeface="Arial Black" panose="020B0A04020102020204" pitchFamily="34" charset="0"/>
              </a:rPr>
              <a:t>, </a:t>
            </a:r>
            <a:r>
              <a:rPr lang="en-US" sz="1800" b="1" dirty="0">
                <a:latin typeface="Arial Black" panose="020B0A04020102020204" pitchFamily="34" charset="0"/>
              </a:rPr>
              <a:t>7 </a:t>
            </a:r>
            <a:r>
              <a:rPr lang="en-US" sz="1800" b="1" dirty="0" err="1">
                <a:latin typeface="Arial Black" panose="020B0A04020102020204" pitchFamily="34" charset="0"/>
              </a:rPr>
              <a:t>elevi</a:t>
            </a:r>
            <a:r>
              <a:rPr lang="en-US" sz="1800" b="1" dirty="0">
                <a:latin typeface="Arial Black" panose="020B0A04020102020204" pitchFamily="34" charset="0"/>
              </a:rPr>
              <a:t> </a:t>
            </a:r>
            <a:r>
              <a:rPr lang="en-US" sz="1800" b="1" dirty="0" err="1">
                <a:latin typeface="Arial Black" panose="020B0A04020102020204" pitchFamily="34" charset="0"/>
              </a:rPr>
              <a:t>domeniul</a:t>
            </a:r>
            <a:r>
              <a:rPr lang="en-US" sz="1800" b="1" dirty="0">
                <a:latin typeface="Arial Black" panose="020B0A04020102020204" pitchFamily="34" charset="0"/>
              </a:rPr>
              <a:t> </a:t>
            </a:r>
            <a:r>
              <a:rPr lang="en-US" sz="1800" b="1" dirty="0" err="1">
                <a:latin typeface="Arial Black" panose="020B0A04020102020204" pitchFamily="34" charset="0"/>
              </a:rPr>
              <a:t>Estetica</a:t>
            </a:r>
            <a:r>
              <a:rPr lang="en-US" sz="1800" b="1" dirty="0">
                <a:latin typeface="Arial Black" panose="020B0A04020102020204" pitchFamily="34" charset="0"/>
              </a:rPr>
              <a:t> </a:t>
            </a:r>
            <a:r>
              <a:rPr lang="en-US" sz="1800" b="1" dirty="0" err="1">
                <a:latin typeface="Arial Black" panose="020B0A04020102020204" pitchFamily="34" charset="0"/>
              </a:rPr>
              <a:t>și</a:t>
            </a:r>
            <a:r>
              <a:rPr lang="en-US" sz="1800" b="1" dirty="0">
                <a:latin typeface="Arial Black" panose="020B0A04020102020204" pitchFamily="34" charset="0"/>
              </a:rPr>
              <a:t> </a:t>
            </a:r>
            <a:r>
              <a:rPr lang="en-US" sz="1800" b="1" dirty="0" err="1">
                <a:latin typeface="Arial Black" panose="020B0A04020102020204" pitchFamily="34" charset="0"/>
              </a:rPr>
              <a:t>igiena</a:t>
            </a:r>
            <a:r>
              <a:rPr lang="en-US" sz="1800" b="1" dirty="0">
                <a:latin typeface="Arial Black" panose="020B0A04020102020204" pitchFamily="34" charset="0"/>
              </a:rPr>
              <a:t> </a:t>
            </a:r>
            <a:r>
              <a:rPr lang="en-US" sz="1800" b="1" dirty="0" err="1">
                <a:latin typeface="Arial Black" panose="020B0A04020102020204" pitchFamily="34" charset="0"/>
              </a:rPr>
              <a:t>corpului</a:t>
            </a:r>
            <a:r>
              <a:rPr lang="en-US" sz="1800" b="1" dirty="0">
                <a:latin typeface="Arial Black" panose="020B0A04020102020204" pitchFamily="34" charset="0"/>
              </a:rPr>
              <a:t> </a:t>
            </a:r>
            <a:r>
              <a:rPr lang="en-US" sz="1800" b="1" dirty="0" err="1">
                <a:latin typeface="Arial Black" panose="020B0A04020102020204" pitchFamily="34" charset="0"/>
              </a:rPr>
              <a:t>omenesc</a:t>
            </a:r>
            <a:r>
              <a:rPr lang="en-US" sz="1800" b="1" dirty="0">
                <a:latin typeface="Arial Black" panose="020B0A04020102020204" pitchFamily="34" charset="0"/>
              </a:rPr>
              <a:t> 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b="1" dirty="0"/>
          </a:p>
          <a:p>
            <a:pPr marL="457200" lvl="1" indent="0">
              <a:buNone/>
            </a:pPr>
            <a:endParaRPr lang="ro-RO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18461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14500" y="718455"/>
            <a:ext cx="9462407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Medii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defavorizate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buFontTx/>
              <a:buChar char="-"/>
            </a:pPr>
            <a:r>
              <a:rPr lang="vi-VN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domiciliul stabil în mediul rural, </a:t>
            </a:r>
            <a:endParaRPr lang="ro-RO" sz="2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ro-RO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aparține unei familii monoparentale</a:t>
            </a:r>
            <a:endParaRPr lang="ro-RO" sz="2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vi-VN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orfan</a:t>
            </a:r>
            <a:endParaRPr lang="ro-RO" sz="2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vi-VN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 dizabilitate</a:t>
            </a:r>
            <a:endParaRPr lang="ro-RO" sz="2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vi-VN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în plasament /instituționalizat</a:t>
            </a:r>
            <a:endParaRPr lang="ro-RO" sz="2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vi-VN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altă situație</a:t>
            </a:r>
            <a:endParaRPr lang="en-US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o-RO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endParaRPr lang="ro-RO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o-RO" sz="2200" dirty="0" smtClean="0">
                <a:latin typeface="FreeSans"/>
                <a:ea typeface="Calibri" panose="020F0502020204030204" pitchFamily="34" charset="0"/>
                <a:cs typeface="Times New Roman" panose="02020603050405020304" pitchFamily="18" charset="0"/>
              </a:rPr>
              <a:t>Repartizarea locurilor pentru medii defavorizate se va face astfel:</a:t>
            </a:r>
          </a:p>
          <a:p>
            <a:pPr>
              <a:buFontTx/>
              <a:buChar char="-"/>
            </a:pPr>
            <a:r>
              <a:rPr lang="ro-RO" sz="2200" dirty="0" smtClean="0">
                <a:latin typeface="FreeSans"/>
                <a:ea typeface="Calibri" panose="020F0502020204030204" pitchFamily="34" charset="0"/>
                <a:cs typeface="Times New Roman" panose="02020603050405020304" pitchFamily="18" charset="0"/>
              </a:rPr>
              <a:t> 8 locuri învățământ liceal: 4 locuri Turism, 4 locuri Estetică</a:t>
            </a:r>
          </a:p>
          <a:p>
            <a:pPr>
              <a:buFontTx/>
              <a:buChar char="-"/>
            </a:pPr>
            <a:r>
              <a:rPr lang="ro-RO" sz="2200" dirty="0" smtClean="0">
                <a:latin typeface="FreeSans"/>
                <a:ea typeface="Calibri" panose="020F0502020204030204" pitchFamily="34" charset="0"/>
                <a:cs typeface="Times New Roman" panose="02020603050405020304" pitchFamily="18" charset="0"/>
              </a:rPr>
              <a:t> 8 locuri învățământ profesional: 2 locuri Turism, 2 locuri Cofetar, 4 locuri Estetică</a:t>
            </a:r>
          </a:p>
          <a:p>
            <a:endParaRPr lang="en-US" sz="2200" dirty="0">
              <a:latin typeface="FreeSans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FreeSans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en-US" sz="2200" dirty="0" err="1">
                <a:latin typeface="FreeSans"/>
                <a:ea typeface="Calibri" panose="020F0502020204030204" pitchFamily="34" charset="0"/>
                <a:cs typeface="Times New Roman" panose="02020603050405020304" pitchFamily="18" charset="0"/>
              </a:rPr>
              <a:t>selecție</a:t>
            </a:r>
            <a:r>
              <a:rPr lang="en-US" sz="2200" dirty="0">
                <a:latin typeface="FreeSans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FreeSans"/>
                <a:ea typeface="Calibri" panose="020F0502020204030204" pitchFamily="34" charset="0"/>
                <a:cs typeface="Times New Roman" panose="02020603050405020304" pitchFamily="18" charset="0"/>
              </a:rPr>
              <a:t>vor</a:t>
            </a:r>
            <a:r>
              <a:rPr lang="en-US" sz="2200" dirty="0">
                <a:latin typeface="FreeSans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FreeSans"/>
                <a:ea typeface="Calibri" panose="020F0502020204030204" pitchFamily="34" charset="0"/>
                <a:cs typeface="Times New Roman" panose="02020603050405020304" pitchFamily="18" charset="0"/>
              </a:rPr>
              <a:t>avea</a:t>
            </a:r>
            <a:r>
              <a:rPr lang="en-US" sz="2200" dirty="0">
                <a:latin typeface="FreeSans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FreeSans"/>
                <a:ea typeface="Calibri" panose="020F0502020204030204" pitchFamily="34" charset="0"/>
                <a:cs typeface="Times New Roman" panose="02020603050405020304" pitchFamily="18" charset="0"/>
              </a:rPr>
              <a:t>prioritate</a:t>
            </a:r>
            <a:r>
              <a:rPr lang="en-US" sz="2200" dirty="0">
                <a:latin typeface="FreeSans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FreeSans"/>
                <a:ea typeface="Calibri" panose="020F0502020204030204" pitchFamily="34" charset="0"/>
                <a:cs typeface="Times New Roman" panose="02020603050405020304" pitchFamily="18" charset="0"/>
              </a:rPr>
              <a:t>elevii</a:t>
            </a:r>
            <a:r>
              <a:rPr lang="en-US" sz="2200" dirty="0">
                <a:latin typeface="FreeSans"/>
                <a:ea typeface="Calibri" panose="020F0502020204030204" pitchFamily="34" charset="0"/>
                <a:cs typeface="Times New Roman" panose="02020603050405020304" pitchFamily="18" charset="0"/>
              </a:rPr>
              <a:t> care </a:t>
            </a:r>
            <a:r>
              <a:rPr lang="en-US" sz="2200" dirty="0" err="1">
                <a:latin typeface="FreeSans"/>
                <a:ea typeface="Calibri" panose="020F0502020204030204" pitchFamily="34" charset="0"/>
                <a:cs typeface="Times New Roman" panose="02020603050405020304" pitchFamily="18" charset="0"/>
              </a:rPr>
              <a:t>provin</a:t>
            </a:r>
            <a:r>
              <a:rPr lang="en-US" sz="2200" dirty="0">
                <a:latin typeface="FreeSans"/>
                <a:ea typeface="Calibri" panose="020F0502020204030204" pitchFamily="34" charset="0"/>
                <a:cs typeface="Times New Roman" panose="02020603050405020304" pitchFamily="18" charset="0"/>
              </a:rPr>
              <a:t> din </a:t>
            </a:r>
            <a:r>
              <a:rPr lang="en-US" sz="2200" dirty="0" err="1">
                <a:latin typeface="FreeSans"/>
                <a:ea typeface="Calibri" panose="020F0502020204030204" pitchFamily="34" charset="0"/>
                <a:cs typeface="Times New Roman" panose="02020603050405020304" pitchFamily="18" charset="0"/>
              </a:rPr>
              <a:t>medii</a:t>
            </a:r>
            <a:r>
              <a:rPr lang="en-US" sz="2200" dirty="0">
                <a:latin typeface="FreeSans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FreeSans"/>
                <a:ea typeface="Calibri" panose="020F0502020204030204" pitchFamily="34" charset="0"/>
                <a:cs typeface="Times New Roman" panose="02020603050405020304" pitchFamily="18" charset="0"/>
              </a:rPr>
              <a:t>defavorizate</a:t>
            </a:r>
            <a:r>
              <a:rPr lang="ro-RO" sz="2200" dirty="0" smtClean="0">
                <a:latin typeface="FreeSans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r>
              <a:rPr lang="ro-RO" sz="2200" dirty="0" smtClean="0">
                <a:latin typeface="FreeSans"/>
                <a:ea typeface="Calibri" panose="020F0502020204030204" pitchFamily="34" charset="0"/>
                <a:cs typeface="Times New Roman" panose="02020603050405020304" pitchFamily="18" charset="0"/>
              </a:rPr>
              <a:t>Locurile neocupate de către elevii din medii defavorizate vor fi repartizate în ordinea descrescătoare a punctajului obținut la selecție.</a:t>
            </a:r>
            <a:endParaRPr lang="en-US" sz="2200" dirty="0">
              <a:latin typeface="FreeSans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>
              <a:latin typeface="FreeSans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5505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reptunghi 1">
            <a:extLst>
              <a:ext uri="{FF2B5EF4-FFF2-40B4-BE49-F238E27FC236}">
                <a16:creationId xmlns:a16="http://schemas.microsoft.com/office/drawing/2014/main" xmlns="" id="{F2AB56F2-B398-452E-B636-346987B1EA29}"/>
              </a:ext>
            </a:extLst>
          </p:cNvPr>
          <p:cNvSpPr/>
          <p:nvPr/>
        </p:nvSpPr>
        <p:spPr>
          <a:xfrm>
            <a:off x="2249054" y="401784"/>
            <a:ext cx="8682182" cy="8788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o-RO" b="1" spc="-5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CALENDARUL DESFĂŞURĂRII CONCURSULUI</a:t>
            </a:r>
            <a:r>
              <a:rPr lang="ro-RO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</a:t>
            </a:r>
            <a:r>
              <a:rPr lang="ro-RO" b="1" spc="-5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SELECŢIE</a:t>
            </a:r>
            <a:r>
              <a:rPr lang="ro-RO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ro-RO" b="1" spc="-5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PARTICIPANŢILOR</a:t>
            </a:r>
            <a:r>
              <a:rPr lang="ro-RO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LA</a:t>
            </a:r>
            <a:r>
              <a:rPr lang="ro-RO" b="1" spc="-5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STAGIU</a:t>
            </a:r>
            <a:endParaRPr lang="ro-RO" sz="14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xmlns="" id="{5BEDA13E-6CBF-47CC-B041-C539A56A24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42363449"/>
              </p:ext>
            </p:extLst>
          </p:nvPr>
        </p:nvGraphicFramePr>
        <p:xfrm>
          <a:off x="2179782" y="2207492"/>
          <a:ext cx="8820727" cy="4230251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5745018">
                  <a:extLst>
                    <a:ext uri="{9D8B030D-6E8A-4147-A177-3AD203B41FA5}">
                      <a16:colId xmlns:a16="http://schemas.microsoft.com/office/drawing/2014/main" xmlns="" val="3104382195"/>
                    </a:ext>
                  </a:extLst>
                </a:gridCol>
                <a:gridCol w="3075709">
                  <a:extLst>
                    <a:ext uri="{9D8B030D-6E8A-4147-A177-3AD203B41FA5}">
                      <a16:colId xmlns:a16="http://schemas.microsoft.com/office/drawing/2014/main" xmlns="" val="2175672070"/>
                    </a:ext>
                  </a:extLst>
                </a:gridCol>
              </a:tblGrid>
              <a:tr h="5285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effectLst/>
                        </a:rPr>
                        <a:t>Depunerea dosarelor</a:t>
                      </a:r>
                      <a:endParaRPr lang="ro-RO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ro-RO" sz="1400" b="1" dirty="0" smtClean="0">
                          <a:solidFill>
                            <a:schemeClr val="tx1"/>
                          </a:solidFill>
                          <a:effectLst/>
                        </a:rPr>
                        <a:t>7 </a:t>
                      </a:r>
                      <a:r>
                        <a:rPr lang="ro-RO" sz="1400" b="1" dirty="0">
                          <a:solidFill>
                            <a:schemeClr val="tx1"/>
                          </a:solidFill>
                          <a:effectLst/>
                        </a:rPr>
                        <a:t>– </a:t>
                      </a:r>
                      <a:r>
                        <a:rPr lang="ro-RO" sz="1400" b="1" dirty="0" smtClean="0">
                          <a:solidFill>
                            <a:schemeClr val="tx1"/>
                          </a:solidFill>
                          <a:effectLst/>
                        </a:rPr>
                        <a:t>3 febr </a:t>
                      </a:r>
                      <a:r>
                        <a:rPr lang="ro-RO" sz="1400" b="1" dirty="0">
                          <a:solidFill>
                            <a:schemeClr val="tx1"/>
                          </a:solidFill>
                          <a:effectLst/>
                        </a:rPr>
                        <a:t>2022</a:t>
                      </a:r>
                      <a:endParaRPr lang="ro-RO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47580173"/>
                  </a:ext>
                </a:extLst>
              </a:tr>
              <a:tr h="5288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spc="-5" dirty="0">
                          <a:effectLst/>
                        </a:rPr>
                        <a:t>Evaluarea dosarelor</a:t>
                      </a:r>
                      <a:endParaRPr lang="ro-RO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 smtClean="0">
                          <a:effectLst/>
                        </a:rPr>
                        <a:t>3 - 4 </a:t>
                      </a:r>
                      <a:r>
                        <a:rPr lang="ro-RO" sz="1400" b="1" dirty="0">
                          <a:effectLst/>
                        </a:rPr>
                        <a:t>febr 2022</a:t>
                      </a:r>
                      <a:endParaRPr lang="ro-RO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23427093"/>
                  </a:ext>
                </a:extLst>
              </a:tr>
              <a:tr h="5288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 err="1">
                          <a:effectLst/>
                        </a:rPr>
                        <a:t>Afişarea</a:t>
                      </a:r>
                      <a:r>
                        <a:rPr lang="ro-RO" sz="1400" b="1" dirty="0">
                          <a:effectLst/>
                        </a:rPr>
                        <a:t> rezultatelor în urma evaluării dosarelor</a:t>
                      </a:r>
                      <a:endParaRPr lang="ro-RO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>
                          <a:effectLst/>
                        </a:rPr>
                        <a:t>4 febr 2022</a:t>
                      </a:r>
                      <a:endParaRPr lang="ro-RO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7507084"/>
                  </a:ext>
                </a:extLst>
              </a:tr>
              <a:tr h="5288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 err="1">
                          <a:effectLst/>
                        </a:rPr>
                        <a:t>Desfăşurarea</a:t>
                      </a:r>
                      <a:r>
                        <a:rPr lang="ro-RO" sz="1400" b="1" dirty="0">
                          <a:effectLst/>
                        </a:rPr>
                        <a:t> probelor de </a:t>
                      </a:r>
                      <a:r>
                        <a:rPr lang="ro-RO" sz="1400" b="1" dirty="0" err="1">
                          <a:effectLst/>
                        </a:rPr>
                        <a:t>selecţie</a:t>
                      </a:r>
                      <a:endParaRPr lang="ro-RO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effectLst/>
                        </a:rPr>
                        <a:t>7 – 15 febr 2022</a:t>
                      </a:r>
                      <a:endParaRPr lang="ro-RO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14371064"/>
                  </a:ext>
                </a:extLst>
              </a:tr>
              <a:tr h="5288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 err="1">
                          <a:effectLst/>
                        </a:rPr>
                        <a:t>Afişarea</a:t>
                      </a:r>
                      <a:r>
                        <a:rPr lang="ro-RO" sz="1400" b="1" dirty="0">
                          <a:effectLst/>
                        </a:rPr>
                        <a:t> rezultatelor </a:t>
                      </a:r>
                      <a:r>
                        <a:rPr lang="ro-RO" sz="1400" b="1" dirty="0" err="1">
                          <a:effectLst/>
                        </a:rPr>
                        <a:t>şi</a:t>
                      </a:r>
                      <a:r>
                        <a:rPr lang="ro-RO" sz="1400" b="1" dirty="0">
                          <a:effectLst/>
                        </a:rPr>
                        <a:t> a listei de rezerve</a:t>
                      </a:r>
                      <a:endParaRPr lang="ro-RO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effectLst/>
                        </a:rPr>
                        <a:t>17 febr 2022</a:t>
                      </a:r>
                      <a:endParaRPr lang="ro-RO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27028254"/>
                  </a:ext>
                </a:extLst>
              </a:tr>
              <a:tr h="5288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effectLst/>
                        </a:rPr>
                        <a:t>Depunerea </a:t>
                      </a:r>
                      <a:r>
                        <a:rPr lang="ro-RO" sz="1400" b="1" dirty="0" err="1">
                          <a:effectLst/>
                        </a:rPr>
                        <a:t>contestaţiilor</a:t>
                      </a:r>
                      <a:r>
                        <a:rPr lang="ro-RO" sz="1400" b="1" dirty="0">
                          <a:effectLst/>
                        </a:rPr>
                        <a:t> la probele  scrise</a:t>
                      </a:r>
                      <a:endParaRPr lang="ro-RO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effectLst/>
                        </a:rPr>
                        <a:t>17 febr 2022</a:t>
                      </a:r>
                      <a:endParaRPr lang="ro-RO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35374433"/>
                  </a:ext>
                </a:extLst>
              </a:tr>
              <a:tr h="5288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effectLst/>
                        </a:rPr>
                        <a:t>Rezolvarea </a:t>
                      </a:r>
                      <a:r>
                        <a:rPr lang="ro-RO" sz="1400" b="1" dirty="0" err="1">
                          <a:effectLst/>
                        </a:rPr>
                        <a:t>contestaţiilor</a:t>
                      </a:r>
                      <a:endParaRPr lang="ro-RO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effectLst/>
                        </a:rPr>
                        <a:t>17 febr 2022</a:t>
                      </a:r>
                      <a:endParaRPr lang="ro-RO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36597531"/>
                  </a:ext>
                </a:extLst>
              </a:tr>
              <a:tr h="5288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 err="1">
                          <a:effectLst/>
                        </a:rPr>
                        <a:t>Afişarea</a:t>
                      </a:r>
                      <a:r>
                        <a:rPr lang="ro-RO" sz="1400" b="1" dirty="0">
                          <a:effectLst/>
                        </a:rPr>
                        <a:t> rezultatelor finale </a:t>
                      </a:r>
                      <a:r>
                        <a:rPr lang="ro-RO" sz="1400" b="1" dirty="0" err="1">
                          <a:effectLst/>
                        </a:rPr>
                        <a:t>şi</a:t>
                      </a:r>
                      <a:r>
                        <a:rPr lang="ro-RO" sz="1400" b="1" dirty="0">
                          <a:effectLst/>
                        </a:rPr>
                        <a:t> a listei de rezerve</a:t>
                      </a:r>
                      <a:endParaRPr lang="ro-RO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dirty="0">
                          <a:effectLst/>
                        </a:rPr>
                        <a:t>18 febr 2022</a:t>
                      </a:r>
                      <a:endParaRPr lang="ro-RO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257503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88820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reptunghi 1">
            <a:extLst>
              <a:ext uri="{FF2B5EF4-FFF2-40B4-BE49-F238E27FC236}">
                <a16:creationId xmlns:a16="http://schemas.microsoft.com/office/drawing/2014/main" xmlns="" id="{F5AB835C-5B67-4DC3-8945-9B8E9DA85D6C}"/>
              </a:ext>
            </a:extLst>
          </p:cNvPr>
          <p:cNvSpPr/>
          <p:nvPr/>
        </p:nvSpPr>
        <p:spPr>
          <a:xfrm>
            <a:off x="2046264" y="399162"/>
            <a:ext cx="9783063" cy="6711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ro-RO" b="1" dirty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CALENDARUL DESFĂŞURĂRII PROBELOR DE SELECŢIE:</a:t>
            </a:r>
            <a:endParaRPr lang="en-US" b="1" dirty="0"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  <a:p>
            <a:pPr>
              <a:lnSpc>
                <a:spcPct val="115000"/>
              </a:lnSpc>
            </a:pPr>
            <a:endParaRPr lang="en-US" sz="1400" b="1" dirty="0">
              <a:solidFill>
                <a:srgbClr val="FF0000"/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  <a:p>
            <a:pPr>
              <a:lnSpc>
                <a:spcPct val="115000"/>
              </a:lnSpc>
            </a:pPr>
            <a:endParaRPr lang="en-US" sz="1400" b="1" dirty="0">
              <a:solidFill>
                <a:srgbClr val="FF0000"/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  <a:p>
            <a:pPr marL="514350" indent="-514350" algn="just">
              <a:lnSpc>
                <a:spcPct val="115000"/>
              </a:lnSpc>
              <a:buAutoNum type="romanUcPeriod"/>
            </a:pPr>
            <a:r>
              <a:rPr lang="ro-RO" sz="2000" b="1" u="sng" dirty="0" smtClean="0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Proba </a:t>
            </a:r>
            <a:r>
              <a:rPr lang="ro-RO" sz="2000" b="1" u="sng" dirty="0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de specialitate</a:t>
            </a:r>
            <a:r>
              <a:rPr lang="ro-RO" sz="2000" dirty="0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 pentru atestarea competenţelor profesionale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 </a:t>
            </a:r>
            <a:r>
              <a:rPr lang="ro-RO" sz="2000" b="1" dirty="0" smtClean="0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– 60 puncte</a:t>
            </a:r>
          </a:p>
          <a:p>
            <a:pPr marL="514350" indent="-514350" algn="just">
              <a:lnSpc>
                <a:spcPct val="115000"/>
              </a:lnSpc>
              <a:buFontTx/>
              <a:buChar char="-"/>
            </a:pPr>
            <a:r>
              <a:rPr lang="ro-RO" sz="2000" dirty="0" smtClean="0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proba </a:t>
            </a:r>
            <a:r>
              <a:rPr lang="ro-RO" sz="2000" dirty="0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practică:  7 </a:t>
            </a:r>
            <a:r>
              <a:rPr lang="ro-RO" sz="2000" dirty="0" smtClean="0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febr </a:t>
            </a:r>
            <a:r>
              <a:rPr lang="ro-RO" sz="2000" dirty="0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2022  ATELIERE DE SPECIALITATE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 – </a:t>
            </a:r>
            <a:r>
              <a:rPr lang="ro-RO" sz="2000" dirty="0" smtClean="0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4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0 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de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puncte</a:t>
            </a:r>
            <a:endParaRPr lang="ro-RO" sz="2000" dirty="0" smtClean="0">
              <a:solidFill>
                <a:srgbClr val="000000"/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  <a:p>
            <a:pPr marL="514350" indent="-514350" algn="just">
              <a:lnSpc>
                <a:spcPct val="115000"/>
              </a:lnSpc>
              <a:buFontTx/>
              <a:buChar char="-"/>
            </a:pPr>
            <a:r>
              <a:rPr lang="ro-RO" sz="2000" dirty="0" smtClean="0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proba scrisă:  8 febr 2022  ATELIERE DE SPECIALITATE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 – </a:t>
            </a:r>
            <a:r>
              <a:rPr lang="ro-RO" sz="2000" dirty="0" smtClean="0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2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0 de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puncte</a:t>
            </a:r>
            <a:endParaRPr lang="ro-RO" sz="2000" dirty="0" smtClean="0"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ro-RO" sz="2000" b="1" dirty="0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 </a:t>
            </a:r>
            <a:endParaRPr lang="ro-RO" sz="2000" dirty="0"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ro-RO" sz="2000" b="1" u="sng" dirty="0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II. Proba privind cunoaşterea limbii străine</a:t>
            </a:r>
            <a:r>
              <a:rPr lang="ro-RO" sz="2000" dirty="0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, (engleza), folosită în cadrul plasamentului de formare: </a:t>
            </a:r>
            <a:r>
              <a:rPr lang="ro-RO" sz="2000" dirty="0" smtClean="0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9 </a:t>
            </a:r>
            <a:r>
              <a:rPr lang="ro-RO" sz="2000" dirty="0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-10 febr 2022 – SALA MEDIA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 – </a:t>
            </a:r>
            <a:r>
              <a:rPr lang="en-US" sz="2000" b="1" dirty="0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20 de </a:t>
            </a:r>
            <a:r>
              <a:rPr lang="en-US" sz="2000" b="1" dirty="0" err="1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puncte</a:t>
            </a:r>
            <a:endParaRPr lang="ro-RO" sz="2000" b="1" dirty="0"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ro-RO" sz="2000" b="1" dirty="0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 </a:t>
            </a:r>
            <a:endParaRPr lang="ro-RO" sz="2000" dirty="0"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ro-RO" sz="2000" b="1" u="sng" dirty="0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III. Interviul de autoprezentare:</a:t>
            </a:r>
            <a:r>
              <a:rPr lang="ro-RO" sz="2000" dirty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 – 11-14 febr 2022</a:t>
            </a:r>
            <a:r>
              <a:rPr lang="ro-RO" sz="2000" dirty="0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 – SALA MEDIA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 – </a:t>
            </a:r>
            <a:r>
              <a:rPr lang="en-US" sz="2000" b="1" dirty="0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20 de </a:t>
            </a:r>
            <a:r>
              <a:rPr lang="en-US" sz="2000" b="1" dirty="0" err="1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puncte</a:t>
            </a:r>
            <a:endParaRPr lang="ro-RO" sz="2000" b="1" dirty="0"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  <a:p>
            <a:pPr>
              <a:lnSpc>
                <a:spcPct val="115000"/>
              </a:lnSpc>
            </a:pPr>
            <a:r>
              <a:rPr lang="ro-RO" sz="2000" dirty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 Acesta va viza autoprezentarea candidatului, pornind de la CV-ului european personal, de la scrisoarea de </a:t>
            </a:r>
            <a:r>
              <a:rPr lang="ro-RO" sz="2000" dirty="0" err="1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intenţie</a:t>
            </a:r>
            <a:r>
              <a:rPr lang="ro-RO" sz="2000" dirty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 </a:t>
            </a:r>
            <a:r>
              <a:rPr lang="ro-RO" sz="2000" dirty="0" err="1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şi</a:t>
            </a:r>
            <a:r>
              <a:rPr lang="ro-RO" sz="2000" dirty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 stabilirea </a:t>
            </a:r>
            <a:r>
              <a:rPr lang="ro-RO" sz="2000" dirty="0" err="1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motivaţiei</a:t>
            </a:r>
            <a:r>
              <a:rPr lang="ro-RO" sz="2000" dirty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 elevului de a participa la proiect, de a se implica în </a:t>
            </a:r>
            <a:r>
              <a:rPr lang="ro-RO" sz="2000" dirty="0" err="1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activităţile</a:t>
            </a:r>
            <a:r>
              <a:rPr lang="ro-RO" sz="2000" dirty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 de diseminare, de a utiliza rezultatele proiectului în activitatea viitoare</a:t>
            </a:r>
            <a:endParaRPr lang="en-US" sz="2000" dirty="0"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  <a:p>
            <a:pPr>
              <a:lnSpc>
                <a:spcPct val="115000"/>
              </a:lnSpc>
            </a:pPr>
            <a:endParaRPr lang="en-US" sz="1400" dirty="0">
              <a:effectLst/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  <a:p>
            <a:pPr>
              <a:lnSpc>
                <a:spcPct val="115000"/>
              </a:lnSpc>
            </a:pPr>
            <a:endParaRPr lang="en-US" sz="1400" dirty="0"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  <a:p>
            <a:pPr>
              <a:lnSpc>
                <a:spcPct val="115000"/>
              </a:lnSpc>
            </a:pPr>
            <a:r>
              <a:rPr lang="ro-RO" b="1" dirty="0" err="1">
                <a:latin typeface="Arial" pitchFamily="34" charset="0"/>
                <a:cs typeface="Arial" pitchFamily="34" charset="0"/>
              </a:rPr>
              <a:t>Contestaţiile</a:t>
            </a:r>
            <a:r>
              <a:rPr lang="ro-RO" b="1" dirty="0">
                <a:latin typeface="Arial" pitchFamily="34" charset="0"/>
                <a:cs typeface="Arial" pitchFamily="34" charset="0"/>
              </a:rPr>
              <a:t> vor putea fi depuse doar la probele scrise!</a:t>
            </a:r>
            <a:endParaRPr lang="ro-RO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5000"/>
              </a:lnSpc>
            </a:pPr>
            <a:endParaRPr lang="en-US" sz="1400" dirty="0">
              <a:effectLst/>
              <a:latin typeface="Times-Roman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en-US" sz="1400" dirty="0">
              <a:latin typeface="Times-Roman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ro-RO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8847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reptunghi 1">
            <a:extLst>
              <a:ext uri="{FF2B5EF4-FFF2-40B4-BE49-F238E27FC236}">
                <a16:creationId xmlns:a16="http://schemas.microsoft.com/office/drawing/2014/main" xmlns="" id="{4D0F0814-B139-4B05-BFE1-B5CB13C2515D}"/>
              </a:ext>
            </a:extLst>
          </p:cNvPr>
          <p:cNvSpPr/>
          <p:nvPr/>
        </p:nvSpPr>
        <p:spPr>
          <a:xfrm>
            <a:off x="1635888" y="524680"/>
            <a:ext cx="10459656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RO" sz="2400" dirty="0" err="1">
                <a:latin typeface="Arial" pitchFamily="34" charset="0"/>
                <a:cs typeface="Arial" pitchFamily="34" charset="0"/>
              </a:rPr>
              <a:t>Activitatile</a:t>
            </a:r>
            <a:r>
              <a:rPr lang="ro-RO" sz="2400" dirty="0">
                <a:latin typeface="Arial" pitchFamily="34" charset="0"/>
                <a:cs typeface="Arial" pitchFamily="34" charset="0"/>
              </a:rPr>
              <a:t> de instruire se vor </a:t>
            </a:r>
            <a:r>
              <a:rPr lang="ro-RO" sz="2400" dirty="0" err="1">
                <a:latin typeface="Arial" pitchFamily="34" charset="0"/>
                <a:cs typeface="Arial" pitchFamily="34" charset="0"/>
              </a:rPr>
              <a:t>desfasura</a:t>
            </a:r>
            <a:r>
              <a:rPr lang="ro-RO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o-RO" sz="2400" b="1" dirty="0">
                <a:latin typeface="Arial" pitchFamily="34" charset="0"/>
                <a:cs typeface="Arial" pitchFamily="34" charset="0"/>
              </a:rPr>
              <a:t>6 ore/zi</a:t>
            </a:r>
            <a:r>
              <a:rPr lang="ro-RO" sz="2400" dirty="0">
                <a:latin typeface="Arial" pitchFamily="34" charset="0"/>
                <a:cs typeface="Arial" pitchFamily="34" charset="0"/>
              </a:rPr>
              <a:t>, timp de </a:t>
            </a:r>
            <a:r>
              <a:rPr lang="ro-RO" sz="2400" b="1" dirty="0">
                <a:latin typeface="Arial" pitchFamily="34" charset="0"/>
                <a:cs typeface="Arial" pitchFamily="34" charset="0"/>
              </a:rPr>
              <a:t>doua </a:t>
            </a:r>
            <a:r>
              <a:rPr lang="ro-RO" sz="2400" b="1" dirty="0" err="1">
                <a:latin typeface="Arial" pitchFamily="34" charset="0"/>
                <a:cs typeface="Arial" pitchFamily="34" charset="0"/>
              </a:rPr>
              <a:t>saptaman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i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  <a:p>
            <a:r>
              <a:rPr lang="en-US" sz="24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liceu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: </a:t>
            </a:r>
            <a:r>
              <a:rPr lang="ro-RO" sz="2400" b="1" dirty="0" smtClean="0">
                <a:latin typeface="Arial" pitchFamily="34" charset="0"/>
                <a:cs typeface="Arial" pitchFamily="34" charset="0"/>
              </a:rPr>
              <a:t>22 mai – 4 iunie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2022</a:t>
            </a:r>
            <a:r>
              <a:rPr lang="ro-RO" sz="2400" b="1" dirty="0" smtClean="0">
                <a:latin typeface="Arial" pitchFamily="34" charset="0"/>
                <a:cs typeface="Arial" pitchFamily="34" charset="0"/>
              </a:rPr>
              <a:t>, Granada, Spania – M.E.P.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profesională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: </a:t>
            </a:r>
            <a:r>
              <a:rPr lang="ro-RO" sz="2400" b="1" dirty="0" smtClean="0">
                <a:latin typeface="Arial" pitchFamily="34" charset="0"/>
                <a:cs typeface="Arial" pitchFamily="34" charset="0"/>
              </a:rPr>
              <a:t>11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ro-RO" sz="2400" b="1" dirty="0" smtClean="0">
                <a:latin typeface="Arial" pitchFamily="34" charset="0"/>
                <a:cs typeface="Arial" pitchFamily="34" charset="0"/>
              </a:rPr>
              <a:t>22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aprilie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2022</a:t>
            </a:r>
            <a:r>
              <a:rPr lang="ro-RO" sz="2400" b="1" dirty="0" smtClean="0">
                <a:latin typeface="Arial" pitchFamily="34" charset="0"/>
                <a:cs typeface="Arial" pitchFamily="34" charset="0"/>
              </a:rPr>
              <a:t>, Limassol, Cipru - ShipCon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Tx/>
              <a:buChar char="-"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Tx/>
              <a:buChar char="-"/>
            </a:pPr>
            <a:r>
              <a:rPr lang="en-US" sz="2400" dirty="0" err="1">
                <a:latin typeface="Arial" pitchFamily="34" charset="0"/>
                <a:cs typeface="Arial" pitchFamily="34" charset="0"/>
              </a:rPr>
              <a:t>Pentru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deplasarea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în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mobilitate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este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nevoie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de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acordul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ambilor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părinți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/ a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reprezentantului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legal.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Elevii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vor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avea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o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procură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din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partea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ambilor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părinți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/ a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reprezentantului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legal.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Situațiile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speciale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vor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fi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discutate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împreună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cu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echipa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de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proiect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Elevii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vor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avea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asupra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lor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cartea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de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identitate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sau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pașaportul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în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termen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de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valabilitate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Înainte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de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deplasare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participanții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vor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prezenta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o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adeverință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medicală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că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sunt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apți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pentru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o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astfel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de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deplasare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. </a:t>
            </a: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  <a:p>
            <a:r>
              <a:rPr lang="en-US" sz="24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Toate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costurile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necesare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participării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la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stagiu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sunt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suportate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din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grantul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proiectului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asigurări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medicale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și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de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răspundere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civilă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teste CO-VID,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bilete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de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călătorie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cazare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și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masa, transport local,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activități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culturale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xmlns="" val="588242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reptunghi 1">
            <a:extLst>
              <a:ext uri="{FF2B5EF4-FFF2-40B4-BE49-F238E27FC236}">
                <a16:creationId xmlns:a16="http://schemas.microsoft.com/office/drawing/2014/main" xmlns="" id="{4D0F0814-B139-4B05-BFE1-B5CB13C2515D}"/>
              </a:ext>
            </a:extLst>
          </p:cNvPr>
          <p:cNvSpPr/>
          <p:nvPr/>
        </p:nvSpPr>
        <p:spPr>
          <a:xfrm>
            <a:off x="1635888" y="524680"/>
            <a:ext cx="10459656" cy="73866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Arial" pitchFamily="34" charset="0"/>
                <a:cs typeface="Arial" pitchFamily="34" charset="0"/>
              </a:rPr>
              <a:t>Participanții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la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proiect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vor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desfășura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înainte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de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mobilitate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activități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de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pregătire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Tx/>
              <a:buChar char="-"/>
            </a:pPr>
            <a:r>
              <a:rPr lang="en-US" sz="2400" dirty="0" err="1">
                <a:latin typeface="Arial" pitchFamily="34" charset="0"/>
                <a:cs typeface="Arial" pitchFamily="34" charset="0"/>
              </a:rPr>
              <a:t>lingvistică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–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limba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engleză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pe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platforma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OLS</a:t>
            </a:r>
          </a:p>
          <a:p>
            <a:pPr marL="285750" indent="-285750">
              <a:buFontTx/>
              <a:buChar char="-"/>
            </a:pPr>
            <a:r>
              <a:rPr lang="en-US" sz="2400" dirty="0" err="1">
                <a:latin typeface="Arial" pitchFamily="34" charset="0"/>
                <a:cs typeface="Arial" pitchFamily="34" charset="0"/>
              </a:rPr>
              <a:t>culturală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–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în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funcție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de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țara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de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destinație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Tx/>
              <a:buChar char="-"/>
            </a:pPr>
            <a:r>
              <a:rPr lang="en-US" sz="2400" dirty="0" err="1">
                <a:latin typeface="Arial" pitchFamily="34" charset="0"/>
                <a:cs typeface="Arial" pitchFamily="34" charset="0"/>
              </a:rPr>
              <a:t>pedagogică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–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vizează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programul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Erasmus,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documentele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de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mobilitate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activități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de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pregătire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a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mobilităților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Tx/>
              <a:buChar char="-"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Tx/>
              <a:buChar char="-"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r>
              <a:rPr lang="en-US" sz="2400" dirty="0" err="1">
                <a:latin typeface="Arial" pitchFamily="34" charset="0"/>
                <a:cs typeface="Arial" pitchFamily="34" charset="0"/>
              </a:rPr>
              <a:t>Toate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activitățile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de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pregătire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se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vor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desfășura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în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afara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programului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școlar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iar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prezența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este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obligatorie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! </a:t>
            </a:r>
            <a:endParaRPr lang="ro-RO" sz="2400" dirty="0" smtClean="0">
              <a:latin typeface="Arial" pitchFamily="34" charset="0"/>
              <a:cs typeface="Arial" pitchFamily="34" charset="0"/>
            </a:endParaRPr>
          </a:p>
          <a:p>
            <a:endParaRPr lang="ro-RO" sz="2400" dirty="0" smtClean="0">
              <a:latin typeface="Arial" pitchFamily="34" charset="0"/>
              <a:cs typeface="Arial" pitchFamily="34" charset="0"/>
            </a:endParaRPr>
          </a:p>
          <a:p>
            <a:endParaRPr lang="ro-RO" sz="2400" dirty="0" smtClean="0">
              <a:latin typeface="Arial" pitchFamily="34" charset="0"/>
              <a:cs typeface="Arial" pitchFamily="34" charset="0"/>
            </a:endParaRPr>
          </a:p>
          <a:p>
            <a:endParaRPr lang="ro-RO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ro-RO" sz="2400" dirty="0" smtClean="0">
                <a:latin typeface="FreeSans"/>
                <a:ea typeface="Calibri" panose="020F0502020204030204" pitchFamily="34" charset="0"/>
                <a:cs typeface="Times New Roman" panose="02020603050405020304" pitchFamily="18" charset="0"/>
              </a:rPr>
              <a:t>Condițiile de înscriere la selecție se regăsesc pe site-ul școlii la secțiune</a:t>
            </a:r>
            <a:r>
              <a:rPr lang="en-US" sz="2400" dirty="0" smtClean="0">
                <a:latin typeface="FreeSans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ro-RO" sz="2400" dirty="0" smtClean="0">
                <a:latin typeface="FreeSans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2400" b="1" dirty="0" smtClean="0">
                <a:latin typeface="FreeSans"/>
                <a:ea typeface="Calibri" panose="020F0502020204030204" pitchFamily="34" charset="0"/>
                <a:cs typeface="Times New Roman" panose="02020603050405020304" pitchFamily="18" charset="0"/>
              </a:rPr>
              <a:t>Acreditare VET </a:t>
            </a:r>
            <a:r>
              <a:rPr lang="ro-RO" sz="2400" dirty="0" smtClean="0">
                <a:latin typeface="FreeSans"/>
                <a:ea typeface="Calibri" panose="020F0502020204030204" pitchFamily="34" charset="0"/>
                <a:cs typeface="Times New Roman" panose="02020603050405020304" pitchFamily="18" charset="0"/>
              </a:rPr>
              <a:t>la capitolul </a:t>
            </a:r>
            <a:r>
              <a:rPr lang="ro-RO" sz="2400" b="1" dirty="0" smtClean="0">
                <a:latin typeface="FreeSans"/>
                <a:ea typeface="Calibri" panose="020F0502020204030204" pitchFamily="34" charset="0"/>
                <a:cs typeface="Times New Roman" panose="02020603050405020304" pitchFamily="18" charset="0"/>
              </a:rPr>
              <a:t>Proiecte și parteneriate</a:t>
            </a:r>
            <a:r>
              <a:rPr lang="en-US" sz="2400" b="1" dirty="0" smtClean="0">
                <a:latin typeface="FreeSans"/>
                <a:ea typeface="Calibri" panose="020F0502020204030204" pitchFamily="34" charset="0"/>
                <a:cs typeface="Times New Roman" panose="02020603050405020304" pitchFamily="18" charset="0"/>
              </a:rPr>
              <a:t>- Erasmus+</a:t>
            </a:r>
            <a:endParaRPr lang="ro-RO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endParaRPr lang="ro-RO" dirty="0" smtClean="0">
              <a:latin typeface="Arial" pitchFamily="34" charset="0"/>
              <a:cs typeface="Arial" pitchFamily="34" charset="0"/>
            </a:endParaRPr>
          </a:p>
          <a:p>
            <a:endParaRPr lang="ro-RO" dirty="0" smtClean="0">
              <a:latin typeface="Arial" pitchFamily="34" charset="0"/>
              <a:cs typeface="Arial" pitchFamily="34" charset="0"/>
            </a:endParaRPr>
          </a:p>
          <a:p>
            <a:endParaRPr lang="ro-RO" dirty="0" smtClean="0">
              <a:latin typeface="Arial" pitchFamily="34" charset="0"/>
              <a:cs typeface="Arial" pitchFamily="34" charset="0"/>
            </a:endParaRPr>
          </a:p>
          <a:p>
            <a:endParaRPr lang="ro-RO" dirty="0" smtClean="0">
              <a:latin typeface="Arial" pitchFamily="34" charset="0"/>
              <a:cs typeface="Arial" pitchFamily="34" charset="0"/>
            </a:endParaRPr>
          </a:p>
          <a:p>
            <a:endParaRPr lang="ro-RO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9121877"/>
      </p:ext>
    </p:extLst>
  </p:cSld>
  <p:clrMapOvr>
    <a:masterClrMapping/>
  </p:clrMapOvr>
</p:sld>
</file>

<file path=ppt/theme/theme1.xml><?xml version="1.0" encoding="utf-8"?>
<a:theme xmlns:a="http://schemas.openxmlformats.org/drawingml/2006/main" name="Adiere">
  <a:themeElements>
    <a:clrScheme name="Adiere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Adier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Adiere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569</TotalTime>
  <Words>594</Words>
  <Application>Microsoft Office PowerPoint</Application>
  <PresentationFormat>Custom</PresentationFormat>
  <Paragraphs>87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Adiere</vt:lpstr>
      <vt:lpstr>Acreditare VET nr.  2020 -1-RO01-KA120-VET- 095711  Proiect nr. 2021-1-RO01-KA121-VET-000012711 „Specialiști pentru viitor”  </vt:lpstr>
      <vt:lpstr>Despre Erasmus+</vt:lpstr>
      <vt:lpstr> </vt:lpstr>
      <vt:lpstr>Slide 4</vt:lpstr>
      <vt:lpstr>Slide 5</vt:lpstr>
      <vt:lpstr>Slide 6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Acreditări Erasmus+ ale Colegiului Tehnic ION HOLBAN Iași</dc:title>
  <dc:creator>Holban</dc:creator>
  <cp:lastModifiedBy>Dell1</cp:lastModifiedBy>
  <cp:revision>77</cp:revision>
  <dcterms:created xsi:type="dcterms:W3CDTF">2022-01-12T19:58:22Z</dcterms:created>
  <dcterms:modified xsi:type="dcterms:W3CDTF">2022-02-28T09:54:01Z</dcterms:modified>
</cp:coreProperties>
</file>