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3" r:id="rId3"/>
    <p:sldId id="258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 mediu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-1152" y="-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0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776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7289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950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5285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683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0716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024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50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64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75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909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166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014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54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76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6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100" y="5365332"/>
            <a:ext cx="10426926" cy="2262781"/>
          </a:xfrm>
        </p:spPr>
        <p:txBody>
          <a:bodyPr>
            <a:normAutofit fontScale="90000"/>
          </a:bodyPr>
          <a:lstStyle/>
          <a:p>
            <a:r>
              <a:rPr lang="ro-RO" dirty="0"/>
              <a:t>Acreditare VET </a:t>
            </a:r>
            <a:r>
              <a:rPr lang="en-US" dirty="0"/>
              <a:t>nr. </a:t>
            </a:r>
            <a:br>
              <a:rPr lang="en-US" dirty="0"/>
            </a:br>
            <a:r>
              <a:rPr lang="ro-RO" sz="4400" b="1" dirty="0"/>
              <a:t>2020 -1-RO01-KA120-VET- 095711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fr-FR" b="1" dirty="0" err="1"/>
              <a:t>Proiect</a:t>
            </a:r>
            <a:r>
              <a:rPr lang="fr-FR" b="1" dirty="0"/>
              <a:t> nr.</a:t>
            </a:r>
            <a:br>
              <a:rPr lang="fr-FR" b="1" dirty="0"/>
            </a:br>
            <a:r>
              <a:rPr lang="fr-FR" sz="4400" b="1" dirty="0" smtClean="0"/>
              <a:t>2021-1-RO01-KA121-VET-000012711</a:t>
            </a:r>
            <a:r>
              <a:rPr lang="ro-RO" sz="4400" b="1" dirty="0" smtClean="0"/>
              <a:t/>
            </a:r>
            <a:br>
              <a:rPr lang="ro-RO" sz="4400" b="1" dirty="0" smtClean="0"/>
            </a:br>
            <a:r>
              <a:rPr lang="ro-RO" sz="4400" b="1" dirty="0" smtClean="0"/>
              <a:t>„</a:t>
            </a:r>
            <a:r>
              <a:rPr lang="ro-RO" b="1" dirty="0" smtClean="0"/>
              <a:t>Specialiști pentru viitor</a:t>
            </a:r>
            <a:r>
              <a:rPr lang="ro-RO" b="1" i="1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RO" dirty="0"/>
              <a:t/>
            </a:r>
            <a:br>
              <a:rPr lang="ro-RO" dirty="0"/>
            </a:br>
            <a:endParaRPr lang="en-US" b="1" dirty="0"/>
          </a:p>
        </p:txBody>
      </p:sp>
      <p:pic>
        <p:nvPicPr>
          <p:cNvPr id="6" name="Picture 2" descr="D:\gp\2017-2018\ERASMUS+\erasmus-logo1-e1416711118615.jpg">
            <a:extLst>
              <a:ext uri="{FF2B5EF4-FFF2-40B4-BE49-F238E27FC236}">
                <a16:creationId xmlns:a16="http://schemas.microsoft.com/office/drawing/2014/main" xmlns="" id="{5B764A9F-9E19-4AED-A6AB-CD4CD7B73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523" y="135039"/>
            <a:ext cx="3924300" cy="898321"/>
          </a:xfrm>
          <a:prstGeom prst="rect">
            <a:avLst/>
          </a:prstGeom>
          <a:noFill/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BAB9341E-6CB5-4798-9271-FFF90F3056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7740" y="213735"/>
            <a:ext cx="3745173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995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D6DE040-5B7B-4270-8229-78AAE4ED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Despre</a:t>
            </a:r>
            <a:r>
              <a:rPr lang="en-US" dirty="0"/>
              <a:t> Erasmus+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46A20B0-800A-4DFB-A354-C0B9F4B43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615" y="1716912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/>
              <a:t>Erasmus+ este programul Uniunii Europene în domeniile educație, formare profesională</a:t>
            </a:r>
            <a:endParaRPr lang="en-US" sz="2400" b="1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ro-RO" sz="24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o-RO" sz="2400" dirty="0" smtClean="0">
                <a:latin typeface="Arial Black" pitchFamily="34" charset="0"/>
              </a:rPr>
              <a:t>acesta oferă elevilor posibilitatea de a desfășura stagii de pregătire practică în străinătate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o-RO" sz="2400" dirty="0" smtClean="0">
                <a:latin typeface="Arial Black" pitchFamily="34" charset="0"/>
              </a:rPr>
              <a:t>Standarde</a:t>
            </a:r>
            <a:r>
              <a:rPr lang="en-US" sz="2400" dirty="0" smtClean="0">
                <a:latin typeface="Arial Black" pitchFamily="34" charset="0"/>
              </a:rPr>
              <a:t>: </a:t>
            </a:r>
            <a:r>
              <a:rPr lang="ro-RO" sz="2400" dirty="0" smtClean="0">
                <a:latin typeface="Arial Black" pitchFamily="34" charset="0"/>
              </a:rPr>
              <a:t>incluziune și diversitate, ecologie, digitalizare</a:t>
            </a:r>
            <a:endParaRPr lang="ro-RO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36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4145" y="624110"/>
            <a:ext cx="9984510" cy="59891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o-RO" dirty="0">
                <a:latin typeface="Arial Black" panose="020B0A04020102020204" pitchFamily="34" charset="0"/>
              </a:rPr>
              <a:t>Perioada de desfășurare</a:t>
            </a:r>
            <a:r>
              <a:rPr lang="en-US" dirty="0">
                <a:latin typeface="Arial Black" panose="020B0A04020102020204" pitchFamily="34" charset="0"/>
              </a:rPr>
              <a:t>: </a:t>
            </a:r>
            <a:r>
              <a:rPr lang="ro-RO" b="1" dirty="0">
                <a:latin typeface="Arial Black" panose="020B0A04020102020204" pitchFamily="34" charset="0"/>
              </a:rPr>
              <a:t>01.09.2021 – 30.11.2022</a:t>
            </a:r>
            <a:endParaRPr lang="en-US" b="1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o-RO" b="1" dirty="0">
                <a:latin typeface="Arial Black" panose="020B0A04020102020204" pitchFamily="34" charset="0"/>
              </a:rPr>
              <a:t>Buget: 87550 euro 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b="1" dirty="0">
                <a:latin typeface="Arial Black" panose="020B0A04020102020204" pitchFamily="34" charset="0"/>
              </a:rPr>
              <a:t>Participanți:</a:t>
            </a:r>
          </a:p>
          <a:p>
            <a:pPr>
              <a:lnSpc>
                <a:spcPct val="150000"/>
              </a:lnSpc>
            </a:pPr>
            <a:r>
              <a:rPr lang="es-ES" b="1" dirty="0">
                <a:latin typeface="Arial Black" panose="020B0A04020102020204" pitchFamily="34" charset="0"/>
              </a:rPr>
              <a:t>35 de </a:t>
            </a:r>
            <a:r>
              <a:rPr lang="es-ES" b="1" dirty="0" err="1">
                <a:latin typeface="Arial Black" panose="020B0A04020102020204" pitchFamily="34" charset="0"/>
              </a:rPr>
              <a:t>elevi</a:t>
            </a:r>
            <a:r>
              <a:rPr lang="es-ES" b="1" dirty="0">
                <a:latin typeface="Arial Black" panose="020B0A04020102020204" pitchFamily="34" charset="0"/>
              </a:rPr>
              <a:t> de la </a:t>
            </a:r>
            <a:r>
              <a:rPr lang="es-ES" b="1" dirty="0" err="1">
                <a:latin typeface="Arial Black" panose="020B0A04020102020204" pitchFamily="34" charset="0"/>
              </a:rPr>
              <a:t>învățământul</a:t>
            </a:r>
            <a:r>
              <a:rPr lang="es-ES" b="1" dirty="0">
                <a:latin typeface="Arial Black" panose="020B0A04020102020204" pitchFamily="34" charset="0"/>
              </a:rPr>
              <a:t> </a:t>
            </a:r>
            <a:r>
              <a:rPr lang="es-ES" b="1" dirty="0" err="1">
                <a:latin typeface="Arial Black" panose="020B0A04020102020204" pitchFamily="34" charset="0"/>
              </a:rPr>
              <a:t>liceal</a:t>
            </a:r>
            <a:r>
              <a:rPr lang="es-ES" b="1" dirty="0">
                <a:latin typeface="Arial Black" panose="020B0A04020102020204" pitchFamily="34" charset="0"/>
              </a:rPr>
              <a:t> </a:t>
            </a:r>
            <a:r>
              <a:rPr lang="es-ES" b="1" dirty="0" err="1">
                <a:latin typeface="Arial Black" panose="020B0A04020102020204" pitchFamily="34" charset="0"/>
              </a:rPr>
              <a:t>și</a:t>
            </a:r>
            <a:r>
              <a:rPr lang="es-ES" b="1" dirty="0">
                <a:latin typeface="Arial Black" panose="020B0A04020102020204" pitchFamily="34" charset="0"/>
              </a:rPr>
              <a:t> profesional, </a:t>
            </a:r>
            <a:r>
              <a:rPr lang="es-ES" b="1" dirty="0" err="1">
                <a:latin typeface="Arial Black" panose="020B0A04020102020204" pitchFamily="34" charset="0"/>
              </a:rPr>
              <a:t>public</a:t>
            </a:r>
            <a:r>
              <a:rPr lang="es-ES" b="1" dirty="0">
                <a:latin typeface="Arial Black" panose="020B0A04020102020204" pitchFamily="34" charset="0"/>
              </a:rPr>
              <a:t> </a:t>
            </a:r>
            <a:r>
              <a:rPr lang="es-ES" b="1" dirty="0" err="1">
                <a:latin typeface="Arial Black" panose="020B0A04020102020204" pitchFamily="34" charset="0"/>
              </a:rPr>
              <a:t>și</a:t>
            </a:r>
            <a:r>
              <a:rPr lang="es-ES" b="1" dirty="0">
                <a:latin typeface="Arial Black" panose="020B0A04020102020204" pitchFamily="34" charset="0"/>
              </a:rPr>
              <a:t> </a:t>
            </a:r>
            <a:r>
              <a:rPr lang="es-ES" b="1" dirty="0" err="1">
                <a:latin typeface="Arial Black" panose="020B0A04020102020204" pitchFamily="34" charset="0"/>
              </a:rPr>
              <a:t>special</a:t>
            </a:r>
            <a:r>
              <a:rPr lang="ro-RO" b="1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din </a:t>
            </a:r>
            <a:r>
              <a:rPr lang="ro-RO" b="1" dirty="0">
                <a:latin typeface="Arial Black" panose="020B0A04020102020204" pitchFamily="34" charset="0"/>
              </a:rPr>
              <a:t>cl</a:t>
            </a:r>
            <a:r>
              <a:rPr lang="en-US" b="1" dirty="0" err="1">
                <a:latin typeface="Arial Black" panose="020B0A04020102020204" pitchFamily="34" charset="0"/>
              </a:rPr>
              <a:t>asa</a:t>
            </a:r>
            <a:r>
              <a:rPr lang="en-US" b="1" dirty="0">
                <a:latin typeface="Arial Black" panose="020B0A04020102020204" pitchFamily="34" charset="0"/>
              </a:rPr>
              <a:t> a X-a </a:t>
            </a:r>
            <a:r>
              <a:rPr lang="ro-RO" b="1" dirty="0">
                <a:latin typeface="Arial Black" panose="020B0A04020102020204" pitchFamily="34" charset="0"/>
              </a:rPr>
              <a:t>vor efectua stagii de practică la agenți economici din străinătate</a:t>
            </a:r>
            <a:r>
              <a:rPr lang="en-US" b="1" dirty="0">
                <a:latin typeface="Arial Black" panose="020B0A04020102020204" pitchFamily="34" charset="0"/>
              </a:rPr>
              <a:t> 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dintre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aceștia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selectați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medii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defavorizate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Arial Black" panose="020B0A04020102020204" pitchFamily="34" charset="0"/>
              </a:rPr>
              <a:t>21 de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învățământ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liceal</a:t>
            </a:r>
            <a:r>
              <a:rPr lang="en-US" sz="1800" b="1" dirty="0">
                <a:latin typeface="Arial Black" panose="020B0A04020102020204" pitchFamily="34" charset="0"/>
              </a:rPr>
              <a:t>: </a:t>
            </a:r>
            <a:r>
              <a:rPr lang="ro-RO" sz="1800" b="1" dirty="0" smtClean="0">
                <a:latin typeface="Arial Black" panose="020B0A04020102020204" pitchFamily="34" charset="0"/>
              </a:rPr>
              <a:t>9</a:t>
            </a:r>
            <a:r>
              <a:rPr lang="en-US" sz="1800" b="1" dirty="0" smtClean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din </a:t>
            </a:r>
            <a:r>
              <a:rPr lang="en-US" sz="1800" b="1" dirty="0" err="1">
                <a:latin typeface="Arial Black" panose="020B0A04020102020204" pitchFamily="34" charset="0"/>
              </a:rPr>
              <a:t>domeniul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Turism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și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smtClean="0">
                <a:latin typeface="Arial Black" panose="020B0A04020102020204" pitchFamily="34" charset="0"/>
              </a:rPr>
              <a:t>1</a:t>
            </a:r>
            <a:r>
              <a:rPr lang="ro-RO" sz="1800" b="1" dirty="0" smtClean="0">
                <a:latin typeface="Arial Black" panose="020B0A04020102020204" pitchFamily="34" charset="0"/>
              </a:rPr>
              <a:t>2</a:t>
            </a:r>
            <a:r>
              <a:rPr lang="en-US" sz="1800" b="1" dirty="0" smtClean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din </a:t>
            </a:r>
            <a:r>
              <a:rPr lang="en-US" sz="1800" b="1" dirty="0" err="1">
                <a:latin typeface="Arial Black" panose="020B0A04020102020204" pitchFamily="34" charset="0"/>
              </a:rPr>
              <a:t>domeniul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Estetica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și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igiena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corpului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omenesc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Arial Black" panose="020B0A04020102020204" pitchFamily="34" charset="0"/>
              </a:rPr>
              <a:t>14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învățământ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profesional</a:t>
            </a:r>
            <a:r>
              <a:rPr lang="en-US" sz="1800" b="1" dirty="0">
                <a:latin typeface="Arial Black" panose="020B0A04020102020204" pitchFamily="34" charset="0"/>
              </a:rPr>
              <a:t>: </a:t>
            </a:r>
            <a:r>
              <a:rPr lang="ro-RO" sz="1800" b="1" dirty="0" smtClean="0">
                <a:latin typeface="Arial Black" panose="020B0A04020102020204" pitchFamily="34" charset="0"/>
              </a:rPr>
              <a:t>3</a:t>
            </a:r>
            <a:r>
              <a:rPr lang="en-US" sz="1800" b="1" dirty="0" smtClean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domeniul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Turism</a:t>
            </a:r>
            <a:r>
              <a:rPr lang="en-US" sz="1800" b="1" dirty="0">
                <a:latin typeface="Arial Black" panose="020B0A04020102020204" pitchFamily="34" charset="0"/>
              </a:rPr>
              <a:t>, </a:t>
            </a:r>
            <a:r>
              <a:rPr lang="ro-RO" sz="1800" b="1" dirty="0" smtClean="0">
                <a:latin typeface="Arial Black" panose="020B0A04020102020204" pitchFamily="34" charset="0"/>
              </a:rPr>
              <a:t>4</a:t>
            </a:r>
            <a:r>
              <a:rPr lang="en-US" sz="1800" b="1" dirty="0" smtClean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domeniul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 smtClean="0">
                <a:latin typeface="Arial Black" panose="020B0A04020102020204" pitchFamily="34" charset="0"/>
              </a:rPr>
              <a:t>Cofetar</a:t>
            </a:r>
            <a:r>
              <a:rPr lang="en-US" sz="1800" b="1" dirty="0" smtClean="0">
                <a:latin typeface="Arial Black" panose="020B0A04020102020204" pitchFamily="34" charset="0"/>
              </a:rPr>
              <a:t>/</a:t>
            </a:r>
            <a:r>
              <a:rPr lang="en-US" sz="1800" b="1" dirty="0" err="1" smtClean="0">
                <a:latin typeface="Arial Black" panose="020B0A04020102020204" pitchFamily="34" charset="0"/>
              </a:rPr>
              <a:t>patiser</a:t>
            </a:r>
            <a:r>
              <a:rPr lang="ro-RO" sz="1800" b="1" dirty="0" smtClean="0">
                <a:latin typeface="Arial Black" panose="020B0A04020102020204" pitchFamily="34" charset="0"/>
              </a:rPr>
              <a:t>/bucătar</a:t>
            </a:r>
            <a:r>
              <a:rPr lang="en-US" sz="1800" b="1" dirty="0" smtClean="0">
                <a:latin typeface="Arial Black" panose="020B0A04020102020204" pitchFamily="34" charset="0"/>
              </a:rPr>
              <a:t>, </a:t>
            </a:r>
            <a:r>
              <a:rPr lang="en-US" sz="1800" b="1" dirty="0">
                <a:latin typeface="Arial Black" panose="020B0A04020102020204" pitchFamily="34" charset="0"/>
              </a:rPr>
              <a:t>7 </a:t>
            </a:r>
            <a:r>
              <a:rPr lang="en-US" sz="1800" b="1" dirty="0" err="1">
                <a:latin typeface="Arial Black" panose="020B0A04020102020204" pitchFamily="34" charset="0"/>
              </a:rPr>
              <a:t>elevi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domeniul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Estetica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și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igiena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corpului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  <a:r>
              <a:rPr lang="en-US" sz="1800" b="1" dirty="0" err="1">
                <a:latin typeface="Arial Black" panose="020B0A04020102020204" pitchFamily="34" charset="0"/>
              </a:rPr>
              <a:t>omenesc</a:t>
            </a:r>
            <a:r>
              <a:rPr lang="en-US" sz="1800" b="1" dirty="0">
                <a:latin typeface="Arial Black" panose="020B0A040201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457200" lvl="1" indent="0">
              <a:buNone/>
            </a:pPr>
            <a:endParaRPr lang="ro-RO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46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0" y="718455"/>
            <a:ext cx="946240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Medii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defavorizate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domiciliul stabil în mediul rural, 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aparține unei familii monoparentale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orfan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 dizabilitate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în plasament /instituționalizat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altă situație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o-R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ro-R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2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Repartizarea locurilor pentru medii defavorizate se va face astfel:</a:t>
            </a:r>
          </a:p>
          <a:p>
            <a:pPr>
              <a:buFontTx/>
              <a:buChar char="-"/>
            </a:pPr>
            <a:r>
              <a:rPr lang="ro-RO" sz="22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8 locuri învățământ liceal: 4 locuri Turism, 4 locuri Estetică</a:t>
            </a:r>
          </a:p>
          <a:p>
            <a:pPr>
              <a:buFontTx/>
              <a:buChar char="-"/>
            </a:pPr>
            <a:r>
              <a:rPr lang="ro-RO" sz="22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8 locuri învățământ profesional: 2 locuri Turism, 2 locuri Cofetar, 4 locuri Estetică</a:t>
            </a:r>
          </a:p>
          <a:p>
            <a:endParaRPr lang="en-US" sz="2200" dirty="0">
              <a:latin typeface="Free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selecție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prioritate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elevii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provin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200" dirty="0" err="1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medii</a:t>
            </a:r>
            <a:r>
              <a:rPr lang="en-US" sz="2200" dirty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defavorizate</a:t>
            </a:r>
            <a:r>
              <a:rPr lang="ro-RO" sz="22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o-RO" sz="22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Locurile neocupate de către elevii din medii defavorizate vor fi repartizate în ordinea descrescătoare a punctajului obținut la selecție.</a:t>
            </a:r>
            <a:endParaRPr lang="en-US" sz="2200" dirty="0">
              <a:latin typeface="Free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Free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5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xmlns="" id="{F2AB56F2-B398-452E-B636-346987B1EA29}"/>
              </a:ext>
            </a:extLst>
          </p:cNvPr>
          <p:cNvSpPr/>
          <p:nvPr/>
        </p:nvSpPr>
        <p:spPr>
          <a:xfrm>
            <a:off x="2249054" y="401784"/>
            <a:ext cx="8682182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b="1" spc="-5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CALENDARUL DESFĂŞURĂRII CONCURSULUI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</a:t>
            </a:r>
            <a:r>
              <a:rPr lang="ro-RO" b="1" spc="-5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SELECŢIE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b="1" spc="-5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PARTICIPANŢILOR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</a:t>
            </a:r>
            <a:r>
              <a:rPr lang="ro-RO" b="1" spc="-5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STAGIU</a:t>
            </a:r>
            <a:endParaRPr lang="ro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xmlns="" id="{5BEDA13E-6CBF-47CC-B041-C539A56A2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2363449"/>
              </p:ext>
            </p:extLst>
          </p:nvPr>
        </p:nvGraphicFramePr>
        <p:xfrm>
          <a:off x="2179782" y="2207492"/>
          <a:ext cx="8820727" cy="423025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45018">
                  <a:extLst>
                    <a:ext uri="{9D8B030D-6E8A-4147-A177-3AD203B41FA5}">
                      <a16:colId xmlns:a16="http://schemas.microsoft.com/office/drawing/2014/main" xmlns="" val="3104382195"/>
                    </a:ext>
                  </a:extLst>
                </a:gridCol>
                <a:gridCol w="3075709">
                  <a:extLst>
                    <a:ext uri="{9D8B030D-6E8A-4147-A177-3AD203B41FA5}">
                      <a16:colId xmlns:a16="http://schemas.microsoft.com/office/drawing/2014/main" xmlns="" val="2175672070"/>
                    </a:ext>
                  </a:extLst>
                </a:gridCol>
              </a:tblGrid>
              <a:tr h="528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Depunerea dosarelor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7 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 febr 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o-R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580173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spc="-5" dirty="0">
                          <a:effectLst/>
                        </a:rPr>
                        <a:t>Evaluarea dosarelor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smtClean="0">
                          <a:effectLst/>
                        </a:rPr>
                        <a:t>3 - 4 </a:t>
                      </a:r>
                      <a:r>
                        <a:rPr lang="ro-RO" sz="1400" b="1" dirty="0">
                          <a:effectLst/>
                        </a:rPr>
                        <a:t>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3427093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err="1">
                          <a:effectLst/>
                        </a:rPr>
                        <a:t>Afişarea</a:t>
                      </a:r>
                      <a:r>
                        <a:rPr lang="ro-RO" sz="1400" b="1" dirty="0">
                          <a:effectLst/>
                        </a:rPr>
                        <a:t> rezultatelor în urma evaluării dosarelor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</a:rPr>
                        <a:t>4 febr 2022</a:t>
                      </a:r>
                      <a:endParaRPr lang="ro-R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507084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err="1">
                          <a:effectLst/>
                        </a:rPr>
                        <a:t>Desfăşurarea</a:t>
                      </a:r>
                      <a:r>
                        <a:rPr lang="ro-RO" sz="1400" b="1" dirty="0">
                          <a:effectLst/>
                        </a:rPr>
                        <a:t> probelor de </a:t>
                      </a:r>
                      <a:r>
                        <a:rPr lang="ro-RO" sz="1400" b="1" dirty="0" err="1">
                          <a:effectLst/>
                        </a:rPr>
                        <a:t>selecţie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7 – 15 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4371064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err="1">
                          <a:effectLst/>
                        </a:rPr>
                        <a:t>Afişarea</a:t>
                      </a:r>
                      <a:r>
                        <a:rPr lang="ro-RO" sz="1400" b="1" dirty="0">
                          <a:effectLst/>
                        </a:rPr>
                        <a:t> rezultatelor </a:t>
                      </a:r>
                      <a:r>
                        <a:rPr lang="ro-RO" sz="1400" b="1" dirty="0" err="1">
                          <a:effectLst/>
                        </a:rPr>
                        <a:t>şi</a:t>
                      </a:r>
                      <a:r>
                        <a:rPr lang="ro-RO" sz="1400" b="1" dirty="0">
                          <a:effectLst/>
                        </a:rPr>
                        <a:t> a listei de rezerve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17 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7028254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Depunerea </a:t>
                      </a:r>
                      <a:r>
                        <a:rPr lang="ro-RO" sz="1400" b="1" dirty="0" err="1">
                          <a:effectLst/>
                        </a:rPr>
                        <a:t>contestaţiilor</a:t>
                      </a:r>
                      <a:r>
                        <a:rPr lang="ro-RO" sz="1400" b="1" dirty="0">
                          <a:effectLst/>
                        </a:rPr>
                        <a:t> la probele  scrise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17 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5374433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Rezolvarea </a:t>
                      </a:r>
                      <a:r>
                        <a:rPr lang="ro-RO" sz="1400" b="1" dirty="0" err="1">
                          <a:effectLst/>
                        </a:rPr>
                        <a:t>contestaţiilor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17 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6597531"/>
                  </a:ext>
                </a:extLst>
              </a:tr>
              <a:tr h="52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err="1">
                          <a:effectLst/>
                        </a:rPr>
                        <a:t>Afişarea</a:t>
                      </a:r>
                      <a:r>
                        <a:rPr lang="ro-RO" sz="1400" b="1" dirty="0">
                          <a:effectLst/>
                        </a:rPr>
                        <a:t> rezultatelor finale </a:t>
                      </a:r>
                      <a:r>
                        <a:rPr lang="ro-RO" sz="1400" b="1" dirty="0" err="1">
                          <a:effectLst/>
                        </a:rPr>
                        <a:t>şi</a:t>
                      </a:r>
                      <a:r>
                        <a:rPr lang="ro-RO" sz="1400" b="1" dirty="0">
                          <a:effectLst/>
                        </a:rPr>
                        <a:t> a listei de rezerve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18 febr 2022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575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882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xmlns="" id="{F5AB835C-5B67-4DC3-8945-9B8E9DA85D6C}"/>
              </a:ext>
            </a:extLst>
          </p:cNvPr>
          <p:cNvSpPr/>
          <p:nvPr/>
        </p:nvSpPr>
        <p:spPr>
          <a:xfrm>
            <a:off x="2046264" y="399162"/>
            <a:ext cx="9783063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o-RO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CALENDARUL DESFĂŞURĂRII PROBELOR DE SELECŢIE:</a:t>
            </a:r>
            <a:endParaRPr lang="en-US" b="1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endParaRPr lang="en-US" sz="1400" b="1" dirty="0">
              <a:solidFill>
                <a:srgbClr val="FF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endParaRPr lang="en-US" sz="1400" b="1" dirty="0">
              <a:solidFill>
                <a:srgbClr val="FF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15000"/>
              </a:lnSpc>
              <a:buAutoNum type="romanUcPeriod"/>
            </a:pPr>
            <a:r>
              <a:rPr lang="ro-RO" sz="2000" b="1" u="sng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Proba </a:t>
            </a:r>
            <a:r>
              <a:rPr lang="ro-RO" sz="2000" b="1" u="sng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de specialitate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pentru atestarea competenţelor profesionale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o-RO" sz="2000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– 60 puncte</a:t>
            </a:r>
          </a:p>
          <a:p>
            <a:pPr marL="514350" indent="-514350" algn="just">
              <a:lnSpc>
                <a:spcPct val="115000"/>
              </a:lnSpc>
              <a:buFontTx/>
              <a:buChar char="-"/>
            </a:pP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proba 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practică:  7 </a:t>
            </a: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febr 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2022  ATELIERE DE SPECIALITATE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</a:t>
            </a: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0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de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puncte</a:t>
            </a:r>
            <a:endParaRPr lang="ro-RO" sz="20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15000"/>
              </a:lnSpc>
              <a:buFontTx/>
              <a:buChar char="-"/>
            </a:pP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proba scrisă:  8 febr 2022  ATELIERE DE SPECIALITATE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</a:t>
            </a: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0 de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puncte</a:t>
            </a:r>
            <a:endParaRPr lang="ro-RO" sz="2000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o-RO" sz="2000" b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</a:t>
            </a:r>
            <a:endParaRPr lang="ro-RO" sz="20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o-RO" sz="2000" b="1" u="sng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II. Proba privind cunoaşterea limbii străine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, (engleza), folosită în cadrul plasamentului de formare: </a:t>
            </a:r>
            <a:r>
              <a:rPr lang="ro-RO" sz="20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9 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-10 febr 2022 – SALA MEDIA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20 de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puncte</a:t>
            </a:r>
            <a:endParaRPr lang="ro-RO" sz="2000" b="1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o-RO" sz="2000" b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</a:t>
            </a:r>
            <a:endParaRPr lang="ro-RO" sz="20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o-RO" sz="2000" b="1" u="sng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III. Interviul de autoprezentare:</a:t>
            </a: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11-14 febr 2022</a:t>
            </a:r>
            <a:r>
              <a:rPr lang="ro-RO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SALA MEDIA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–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20 de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puncte</a:t>
            </a:r>
            <a:endParaRPr lang="ro-RO" sz="2000" b="1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Acesta va viza autoprezentarea candidatului, pornind de la CV-ului european personal, de la scrisoarea de </a:t>
            </a:r>
            <a:r>
              <a:rPr lang="ro-RO" sz="2000" dirty="0" err="1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intenţie</a:t>
            </a: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o-RO" sz="2000" dirty="0" err="1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şi</a:t>
            </a: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stabilirea </a:t>
            </a:r>
            <a:r>
              <a:rPr lang="ro-RO" sz="2000" dirty="0" err="1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motivaţiei</a:t>
            </a: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elevului de a participa la proiect, de a se implica în </a:t>
            </a:r>
            <a:r>
              <a:rPr lang="ro-RO" sz="2000" dirty="0" err="1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activităţile</a:t>
            </a:r>
            <a:r>
              <a:rPr lang="ro-RO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de diseminare, de a utiliza rezultatele proiectului în activitatea viitoare</a:t>
            </a:r>
            <a:endParaRPr lang="en-US" sz="20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endParaRPr lang="en-US" sz="1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endParaRPr lang="en-US" sz="14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r>
              <a:rPr lang="ro-RO" b="1" dirty="0" err="1">
                <a:latin typeface="Arial" pitchFamily="34" charset="0"/>
                <a:cs typeface="Arial" pitchFamily="34" charset="0"/>
              </a:rPr>
              <a:t>Contestaţiile</a:t>
            </a:r>
            <a:r>
              <a:rPr lang="ro-RO" b="1" dirty="0">
                <a:latin typeface="Arial" pitchFamily="34" charset="0"/>
                <a:cs typeface="Arial" pitchFamily="34" charset="0"/>
              </a:rPr>
              <a:t> vor putea fi depuse doar la probele scrise!</a:t>
            </a:r>
            <a:endParaRPr lang="ro-RO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endParaRPr lang="en-US" sz="1400" dirty="0">
              <a:effectLst/>
              <a:latin typeface="Times-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400" dirty="0">
              <a:latin typeface="Times-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o-R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84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xmlns="" id="{4D0F0814-B139-4B05-BFE1-B5CB13C2515D}"/>
              </a:ext>
            </a:extLst>
          </p:cNvPr>
          <p:cNvSpPr/>
          <p:nvPr/>
        </p:nvSpPr>
        <p:spPr>
          <a:xfrm>
            <a:off x="1635888" y="524680"/>
            <a:ext cx="104596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dirty="0" err="1">
                <a:latin typeface="Arial" pitchFamily="34" charset="0"/>
                <a:cs typeface="Arial" pitchFamily="34" charset="0"/>
              </a:rPr>
              <a:t>Activitatile</a:t>
            </a:r>
            <a:r>
              <a:rPr lang="ro-RO" sz="2400" dirty="0">
                <a:latin typeface="Arial" pitchFamily="34" charset="0"/>
                <a:cs typeface="Arial" pitchFamily="34" charset="0"/>
              </a:rPr>
              <a:t> de instruire se vor </a:t>
            </a:r>
            <a:r>
              <a:rPr lang="ro-RO" sz="2400" dirty="0" err="1">
                <a:latin typeface="Arial" pitchFamily="34" charset="0"/>
                <a:cs typeface="Arial" pitchFamily="34" charset="0"/>
              </a:rPr>
              <a:t>desfasura</a:t>
            </a:r>
            <a:r>
              <a:rPr lang="ro-RO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6 ore/zi</a:t>
            </a:r>
            <a:r>
              <a:rPr lang="ro-RO" sz="2400" dirty="0">
                <a:latin typeface="Arial" pitchFamily="34" charset="0"/>
                <a:cs typeface="Arial" pitchFamily="34" charset="0"/>
              </a:rPr>
              <a:t>, timp de 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doua </a:t>
            </a:r>
            <a:r>
              <a:rPr lang="ro-RO" sz="2400" b="1" dirty="0" err="1">
                <a:latin typeface="Arial" pitchFamily="34" charset="0"/>
                <a:cs typeface="Arial" pitchFamily="34" charset="0"/>
              </a:rPr>
              <a:t>saptaman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liceu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22 mai – 4 iunie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2022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, Granada, Spania – M.E.P.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profesională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aprilie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2022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, Limassol, Cipru - ShipCon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Pentru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deplasarea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mobilitate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nevoie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acordul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ambilor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părinți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reprezentantului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legal.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Elevii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procură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partea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ambilor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părinți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reprezentantului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legal.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Situațiile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speciale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discutate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împreună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echipa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proiect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Elevii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asupra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cartea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identitate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pașaportul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termen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valabilitate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Înainte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deplasare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participanții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prezenta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adeverință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medicală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sunt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pentru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astfel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deplasare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Toate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costurile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necesare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participării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stagiu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sunt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suportate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grantul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proiectului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asigurări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medicale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răspundere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civilă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teste CO-VID,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bilete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călătorie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cazare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masa, transport local,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activități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culturale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58824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xmlns="" id="{4D0F0814-B139-4B05-BFE1-B5CB13C2515D}"/>
              </a:ext>
            </a:extLst>
          </p:cNvPr>
          <p:cNvSpPr/>
          <p:nvPr/>
        </p:nvSpPr>
        <p:spPr>
          <a:xfrm>
            <a:off x="1635888" y="524680"/>
            <a:ext cx="1045965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Participanții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proiect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desfășura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înainte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mobilitate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activități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pregătire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lingvistică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limba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engleză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platforma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OLS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culturală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funcție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țara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destinație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pedagogică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vizează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programul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Erasmus,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documentele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mobilitate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activități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pregătire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mobilităților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Toate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activitățile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pregătire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desfășura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afara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programului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școlar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prezența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obligatorie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! 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o-RO" sz="24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Condițiile de înscriere la selecție se regăsesc pe site-ul școlii la secțiune</a:t>
            </a:r>
            <a:r>
              <a:rPr lang="en-US" sz="24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o-RO" sz="24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Acreditare VET </a:t>
            </a:r>
            <a:r>
              <a:rPr lang="ro-RO" sz="2400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la capitolul </a:t>
            </a:r>
            <a:r>
              <a:rPr lang="ro-RO" sz="2400" b="1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Proiecte și parteneriate</a:t>
            </a:r>
            <a:r>
              <a:rPr lang="en-US" sz="2400" b="1" dirty="0" smtClean="0">
                <a:latin typeface="FreeSans"/>
                <a:ea typeface="Calibri" panose="020F0502020204030204" pitchFamily="34" charset="0"/>
                <a:cs typeface="Times New Roman" panose="02020603050405020304" pitchFamily="18" charset="0"/>
              </a:rPr>
              <a:t>- Erasmus+</a:t>
            </a:r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121877"/>
      </p:ext>
    </p:extLst>
  </p:cSld>
  <p:clrMapOvr>
    <a:masterClrMapping/>
  </p:clrMapOvr>
</p:sld>
</file>

<file path=ppt/theme/theme1.xml><?xml version="1.0" encoding="utf-8"?>
<a:theme xmlns:a="http://schemas.openxmlformats.org/drawingml/2006/main" name="Adiere">
  <a:themeElements>
    <a:clrScheme name="Adiere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Adier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569</TotalTime>
  <Words>594</Words>
  <Application>Microsoft Office PowerPoint</Application>
  <PresentationFormat>Custom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Adiere</vt:lpstr>
      <vt:lpstr>Acreditare VET nr.  2020 -1-RO01-KA120-VET- 095711  Proiect nr. 2021-1-RO01-KA121-VET-000012711 „Specialiști pentru viitor”  </vt:lpstr>
      <vt:lpstr>Despre Erasmus+</vt:lpstr>
      <vt:lpstr>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Acreditări Erasmus+ ale Colegiului Tehnic ION HOLBAN Iași</dc:title>
  <dc:creator>Holban</dc:creator>
  <cp:lastModifiedBy>Dell1</cp:lastModifiedBy>
  <cp:revision>77</cp:revision>
  <dcterms:created xsi:type="dcterms:W3CDTF">2022-01-12T19:58:22Z</dcterms:created>
  <dcterms:modified xsi:type="dcterms:W3CDTF">2022-02-28T09:54:01Z</dcterms:modified>
</cp:coreProperties>
</file>