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351" r:id="rId2"/>
    <p:sldId id="352" r:id="rId3"/>
    <p:sldId id="397" r:id="rId4"/>
    <p:sldId id="353" r:id="rId5"/>
    <p:sldId id="398" r:id="rId6"/>
    <p:sldId id="378" r:id="rId7"/>
    <p:sldId id="383" r:id="rId8"/>
    <p:sldId id="367" r:id="rId9"/>
    <p:sldId id="403" r:id="rId10"/>
    <p:sldId id="412" r:id="rId11"/>
    <p:sldId id="407" r:id="rId12"/>
    <p:sldId id="408" r:id="rId13"/>
    <p:sldId id="406" r:id="rId14"/>
    <p:sldId id="405" r:id="rId15"/>
    <p:sldId id="414" r:id="rId16"/>
    <p:sldId id="413" r:id="rId17"/>
    <p:sldId id="415" r:id="rId18"/>
    <p:sldId id="423" r:id="rId19"/>
    <p:sldId id="417" r:id="rId20"/>
    <p:sldId id="425" r:id="rId21"/>
    <p:sldId id="426" r:id="rId22"/>
    <p:sldId id="419" r:id="rId23"/>
    <p:sldId id="424" r:id="rId24"/>
    <p:sldId id="420" r:id="rId25"/>
    <p:sldId id="427" r:id="rId26"/>
    <p:sldId id="421" r:id="rId27"/>
    <p:sldId id="422" r:id="rId28"/>
    <p:sldId id="428" r:id="rId29"/>
    <p:sldId id="429" r:id="rId30"/>
    <p:sldId id="399" r:id="rId31"/>
    <p:sldId id="396" r:id="rId32"/>
    <p:sldId id="400" r:id="rId33"/>
    <p:sldId id="395" r:id="rId34"/>
  </p:sldIdLst>
  <p:sldSz cx="9144000" cy="6858000" type="screen4x3"/>
  <p:notesSz cx="6858000" cy="9144000"/>
  <p:defaultTextStyle>
    <a:defPPr>
      <a:defRPr lang="ro-RO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FF0000"/>
    <a:srgbClr val="003399"/>
    <a:srgbClr val="3535A1"/>
    <a:srgbClr val="5896DA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56" autoAdjust="0"/>
    <p:restoredTop sz="94660"/>
  </p:normalViewPr>
  <p:slideViewPr>
    <p:cSldViewPr>
      <p:cViewPr>
        <p:scale>
          <a:sx n="75" d="100"/>
          <a:sy n="75" d="100"/>
        </p:scale>
        <p:origin x="-1632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9F2DB-A952-4F0D-90D2-49F267890471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423BF821-D875-4FDF-B48F-1E1D43C34C67}">
      <dgm:prSet phldrT="[Text]" custT="1"/>
      <dgm:spPr/>
      <dgm:t>
        <a:bodyPr/>
        <a:lstStyle/>
        <a:p>
          <a:r>
            <a:rPr lang="ro-RO" sz="3200" b="1"/>
            <a:t>O</a:t>
          </a:r>
          <a:r>
            <a:rPr lang="vi-VN" sz="3200" b="1"/>
            <a:t>biective specifice</a:t>
          </a:r>
          <a:endParaRPr lang="en-GB" sz="3200" dirty="0"/>
        </a:p>
      </dgm:t>
    </dgm:pt>
    <dgm:pt modelId="{1B2D0ED5-6048-407C-819D-905C9ECC70D0}" type="parTrans" cxnId="{DDF644F6-5379-4EFD-BBB3-7A7EB5A6144A}">
      <dgm:prSet/>
      <dgm:spPr/>
      <dgm:t>
        <a:bodyPr/>
        <a:lstStyle/>
        <a:p>
          <a:endParaRPr lang="en-GB"/>
        </a:p>
      </dgm:t>
    </dgm:pt>
    <dgm:pt modelId="{246FCEEF-32B7-41A1-8356-51DA0182BA3E}" type="sibTrans" cxnId="{DDF644F6-5379-4EFD-BBB3-7A7EB5A6144A}">
      <dgm:prSet/>
      <dgm:spPr/>
      <dgm:t>
        <a:bodyPr/>
        <a:lstStyle/>
        <a:p>
          <a:endParaRPr lang="en-GB"/>
        </a:p>
      </dgm:t>
    </dgm:pt>
    <dgm:pt modelId="{373B2145-7AC5-4042-85FD-0533A5D94958}">
      <dgm:prSet phldrT="[Text]" custT="1"/>
      <dgm:spPr/>
      <dgm:t>
        <a:bodyPr lIns="182880" tIns="91440" rIns="182880" bIns="91440"/>
        <a:lstStyle/>
        <a:p>
          <a:pPr algn="just">
            <a:lnSpc>
              <a:spcPct val="150000"/>
            </a:lnSpc>
            <a:spcAft>
              <a:spcPts val="0"/>
            </a:spcAft>
          </a:pPr>
          <a:r>
            <a:rPr lang="ro-RO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35 de elevi de la învățământul liceal și profesional, public și special, vor obține rezultate ale învățării, la nivelul Standardelor de pregătire, pe parcursul unui stagiu de formare practică în </a:t>
          </a:r>
          <a:r>
            <a:rPr lang="it-IT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Portugalia </a:t>
          </a:r>
          <a:r>
            <a:rPr lang="ro-RO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ș</a:t>
          </a:r>
          <a:r>
            <a:rPr lang="it-IT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i Grecia, recunoscute </a:t>
          </a:r>
          <a:r>
            <a:rPr lang="ro-RO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ș</a:t>
          </a:r>
          <a:r>
            <a:rPr lang="it-IT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i validate prin Europass Mobility </a:t>
          </a:r>
          <a:endParaRPr lang="en-GB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FF5EE8-2DCF-48C8-929D-AFA0D9F40F20}" type="parTrans" cxnId="{1CBC1198-7918-4CBB-B98F-C260EB30A521}">
      <dgm:prSet/>
      <dgm:spPr/>
      <dgm:t>
        <a:bodyPr/>
        <a:lstStyle/>
        <a:p>
          <a:endParaRPr lang="en-GB"/>
        </a:p>
      </dgm:t>
    </dgm:pt>
    <dgm:pt modelId="{FCAD10D3-38EE-445B-83E0-9496BF3F4039}" type="sibTrans" cxnId="{1CBC1198-7918-4CBB-B98F-C260EB30A521}">
      <dgm:prSet/>
      <dgm:spPr/>
      <dgm:t>
        <a:bodyPr/>
        <a:lstStyle/>
        <a:p>
          <a:endParaRPr lang="en-GB"/>
        </a:p>
      </dgm:t>
    </dgm:pt>
    <dgm:pt modelId="{9E2A460A-9FE6-499F-90F2-3F23A742E216}">
      <dgm:prSet phldrT="[Text]" custT="1"/>
      <dgm:spPr/>
      <dgm:t>
        <a:bodyPr lIns="182880"/>
        <a:lstStyle/>
        <a:p>
          <a:pPr algn="l">
            <a:lnSpc>
              <a:spcPct val="150000"/>
            </a:lnSpc>
            <a:spcAft>
              <a:spcPts val="0"/>
            </a:spcAft>
          </a:pPr>
          <a:r>
            <a:rPr lang="it-IT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40 de participan</a:t>
          </a:r>
          <a:r>
            <a:rPr lang="ro-RO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it-IT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i vor acumula competen</a:t>
          </a:r>
          <a:r>
            <a:rPr lang="ro-RO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it-IT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e lingvistice, IT, sociale, interculturale </a:t>
          </a:r>
          <a:r>
            <a:rPr lang="ro-RO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ș</a:t>
          </a:r>
          <a:r>
            <a:rPr lang="it-IT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i civice pe</a:t>
          </a:r>
          <a:r>
            <a:rPr lang="ro-RO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parcursul mobilității</a:t>
          </a:r>
          <a:endParaRPr lang="en-GB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82C4F-E4CF-4E60-AB1C-82308AE9E49D}" type="parTrans" cxnId="{3289B66C-11AA-4378-95C9-62D051EFFC43}">
      <dgm:prSet/>
      <dgm:spPr/>
      <dgm:t>
        <a:bodyPr/>
        <a:lstStyle/>
        <a:p>
          <a:endParaRPr lang="ro-RO"/>
        </a:p>
      </dgm:t>
    </dgm:pt>
    <dgm:pt modelId="{1258DA2B-B96F-4721-AFF4-AD3F5A999279}" type="sibTrans" cxnId="{3289B66C-11AA-4378-95C9-62D051EFFC43}">
      <dgm:prSet/>
      <dgm:spPr/>
      <dgm:t>
        <a:bodyPr/>
        <a:lstStyle/>
        <a:p>
          <a:endParaRPr lang="ro-RO"/>
        </a:p>
      </dgm:t>
    </dgm:pt>
    <dgm:pt modelId="{0407813D-73F8-492A-9E71-4388324D3F77}">
      <dgm:prSet phldrT="[Text]" custT="1"/>
      <dgm:spPr/>
      <dgm:t>
        <a:bodyPr lIns="182880"/>
        <a:lstStyle/>
        <a:p>
          <a:pPr algn="l">
            <a:lnSpc>
              <a:spcPct val="150000"/>
            </a:lnSpc>
            <a:spcAft>
              <a:spcPts val="0"/>
            </a:spcAft>
          </a:pPr>
          <a:r>
            <a:rPr lang="it-IT" sz="1400" b="1" dirty="0">
              <a:latin typeface="Times New Roman" pitchFamily="18" charset="0"/>
              <a:cs typeface="Times New Roman" pitchFamily="18" charset="0"/>
            </a:rPr>
            <a:t>promovarea incluziunii, diversit</a:t>
          </a:r>
          <a:r>
            <a:rPr lang="ro-RO" sz="1400" b="1" dirty="0">
              <a:latin typeface="Times New Roman" pitchFamily="18" charset="0"/>
              <a:cs typeface="Times New Roman" pitchFamily="18" charset="0"/>
            </a:rPr>
            <a:t>ăț</a:t>
          </a:r>
          <a:r>
            <a:rPr lang="it-IT" sz="1400" b="1" dirty="0">
              <a:latin typeface="Times New Roman" pitchFamily="18" charset="0"/>
              <a:cs typeface="Times New Roman" pitchFamily="18" charset="0"/>
            </a:rPr>
            <a:t>ii, egalit</a:t>
          </a:r>
          <a:r>
            <a:rPr lang="ro-RO" sz="1400" b="1" dirty="0">
              <a:latin typeface="Times New Roman" pitchFamily="18" charset="0"/>
              <a:cs typeface="Times New Roman" pitchFamily="18" charset="0"/>
            </a:rPr>
            <a:t>ăț</a:t>
          </a:r>
          <a:r>
            <a:rPr lang="it-IT" sz="1400" b="1" dirty="0">
              <a:latin typeface="Times New Roman" pitchFamily="18" charset="0"/>
              <a:cs typeface="Times New Roman" pitchFamily="18" charset="0"/>
            </a:rPr>
            <a:t>ii </a:t>
          </a:r>
          <a:r>
            <a:rPr lang="ro-RO" sz="1400" b="1" dirty="0">
              <a:latin typeface="Times New Roman" pitchFamily="18" charset="0"/>
              <a:cs typeface="Times New Roman" pitchFamily="18" charset="0"/>
            </a:rPr>
            <a:t>ș</a:t>
          </a:r>
          <a:r>
            <a:rPr lang="it-IT" sz="1400" b="1" dirty="0">
              <a:latin typeface="Times New Roman" pitchFamily="18" charset="0"/>
              <a:cs typeface="Times New Roman" pitchFamily="18" charset="0"/>
            </a:rPr>
            <a:t>i non-discrimin</a:t>
          </a:r>
          <a:r>
            <a:rPr lang="ro-RO" sz="1400" b="1" dirty="0">
              <a:latin typeface="Times New Roman" pitchFamily="18" charset="0"/>
              <a:cs typeface="Times New Roman" pitchFamily="18" charset="0"/>
            </a:rPr>
            <a:t>ă</a:t>
          </a:r>
          <a:r>
            <a:rPr lang="it-IT" sz="1400" b="1" dirty="0">
              <a:latin typeface="Times New Roman" pitchFamily="18" charset="0"/>
              <a:cs typeface="Times New Roman" pitchFamily="18" charset="0"/>
            </a:rPr>
            <a:t>rii la un </a:t>
          </a:r>
          <a:r>
            <a:rPr lang="ro-RO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învățământ </a:t>
          </a:r>
          <a:r>
            <a:rPr lang="it-IT" sz="1400" b="1" dirty="0">
              <a:latin typeface="Times New Roman" pitchFamily="18" charset="0"/>
              <a:cs typeface="Times New Roman" pitchFamily="18" charset="0"/>
            </a:rPr>
            <a:t>tehnic </a:t>
          </a:r>
          <a:r>
            <a:rPr lang="ro-RO" sz="1400" b="1" dirty="0">
              <a:latin typeface="Times New Roman" pitchFamily="18" charset="0"/>
              <a:cs typeface="Times New Roman" pitchFamily="18" charset="0"/>
            </a:rPr>
            <a:t>ș</a:t>
          </a:r>
          <a:r>
            <a:rPr lang="it-IT" sz="1400" b="1" dirty="0">
              <a:latin typeface="Times New Roman" pitchFamily="18" charset="0"/>
              <a:cs typeface="Times New Roman" pitchFamily="18" charset="0"/>
            </a:rPr>
            <a:t>i</a:t>
          </a:r>
          <a:r>
            <a:rPr lang="ro-RO" sz="1400" b="1" dirty="0">
              <a:latin typeface="Times New Roman" pitchFamily="18" charset="0"/>
              <a:cs typeface="Times New Roman" pitchFamily="18" charset="0"/>
            </a:rPr>
            <a:t> profesional de calitate a elevilor din medii dezavantajate </a:t>
          </a:r>
          <a:endParaRPr lang="en-GB" sz="1400" dirty="0">
            <a:latin typeface="Times New Roman" pitchFamily="18" charset="0"/>
            <a:cs typeface="Times New Roman" pitchFamily="18" charset="0"/>
          </a:endParaRPr>
        </a:p>
      </dgm:t>
    </dgm:pt>
    <dgm:pt modelId="{1CD3DB9A-28BA-453A-BD44-0CBB25255910}" type="parTrans" cxnId="{3D4465D8-0AB1-4500-946E-6B039C2E8620}">
      <dgm:prSet/>
      <dgm:spPr/>
      <dgm:t>
        <a:bodyPr/>
        <a:lstStyle/>
        <a:p>
          <a:endParaRPr lang="ro-RO"/>
        </a:p>
      </dgm:t>
    </dgm:pt>
    <dgm:pt modelId="{2E0ACC8B-9C29-497C-BC6B-F94D49EBC975}" type="sibTrans" cxnId="{3D4465D8-0AB1-4500-946E-6B039C2E8620}">
      <dgm:prSet/>
      <dgm:spPr/>
      <dgm:t>
        <a:bodyPr/>
        <a:lstStyle/>
        <a:p>
          <a:endParaRPr lang="ro-RO"/>
        </a:p>
      </dgm:t>
    </dgm:pt>
    <dgm:pt modelId="{19F4F3E1-D418-409C-A3D8-9CAB0C907DA3}">
      <dgm:prSet phldrT="[Text]" custT="1"/>
      <dgm:spPr/>
      <dgm:t>
        <a:bodyPr lIns="182880" tIns="91440" rIns="182880" bIns="91440"/>
        <a:lstStyle/>
        <a:p>
          <a:pPr algn="just">
            <a:lnSpc>
              <a:spcPct val="150000"/>
            </a:lnSpc>
            <a:spcAft>
              <a:spcPts val="0"/>
            </a:spcAft>
          </a:pPr>
          <a:r>
            <a:rPr lang="it-IT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formarea competen</a:t>
          </a:r>
          <a:r>
            <a:rPr lang="ro-RO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it-IT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elor profesionale a 5 profesori de a utiliza strategii inovative </a:t>
          </a:r>
          <a:r>
            <a:rPr lang="ro-RO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î</a:t>
          </a:r>
          <a:r>
            <a:rPr lang="it-IT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n proiectarea</a:t>
          </a:r>
          <a:r>
            <a:rPr lang="ro-RO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lec</a:t>
          </a:r>
          <a:r>
            <a:rPr lang="ro-RO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it-IT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iilor care s</a:t>
          </a:r>
          <a:r>
            <a:rPr lang="ro-RO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it-IT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permit</a:t>
          </a:r>
          <a:r>
            <a:rPr lang="ro-RO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it-IT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elevilor facilitarea inser</a:t>
          </a:r>
          <a:r>
            <a:rPr lang="ro-RO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it-IT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iei pe pia</a:t>
          </a:r>
          <a:r>
            <a:rPr lang="ro-RO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it-IT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a muncii na</a:t>
          </a:r>
          <a:r>
            <a:rPr lang="ro-RO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it-IT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ional</a:t>
          </a:r>
          <a:r>
            <a:rPr lang="ro-RO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it-IT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ș</a:t>
          </a:r>
          <a:r>
            <a:rPr lang="it-IT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 european</a:t>
          </a:r>
          <a:r>
            <a:rPr lang="ro-RO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it-IT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î</a:t>
          </a:r>
          <a:r>
            <a:rPr lang="it-IT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ro-RO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Portugalia</a:t>
          </a:r>
          <a:endParaRPr lang="en-GB" sz="14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9BC8B-7AF5-42FB-80AB-E60EEA5F644E}" type="sibTrans" cxnId="{AEB7DDE1-E87B-4583-BE88-EC3F77F3AF75}">
      <dgm:prSet/>
      <dgm:spPr/>
      <dgm:t>
        <a:bodyPr/>
        <a:lstStyle/>
        <a:p>
          <a:endParaRPr lang="ro-RO"/>
        </a:p>
      </dgm:t>
    </dgm:pt>
    <dgm:pt modelId="{4A6F0A0C-0E00-45DC-ABC8-00F122F05EBB}" type="parTrans" cxnId="{AEB7DDE1-E87B-4583-BE88-EC3F77F3AF75}">
      <dgm:prSet/>
      <dgm:spPr/>
      <dgm:t>
        <a:bodyPr/>
        <a:lstStyle/>
        <a:p>
          <a:endParaRPr lang="ro-RO"/>
        </a:p>
      </dgm:t>
    </dgm:pt>
    <dgm:pt modelId="{A09818C3-6C30-424C-8369-169F55DDA105}">
      <dgm:prSet phldrT="[Text]" custT="1"/>
      <dgm:spPr/>
      <dgm:t>
        <a:bodyPr lIns="182880"/>
        <a:lstStyle/>
        <a:p>
          <a:pPr algn="l">
            <a:lnSpc>
              <a:spcPct val="150000"/>
            </a:lnSpc>
            <a:spcAft>
              <a:spcPts val="0"/>
            </a:spcAft>
          </a:pPr>
          <a:r>
            <a:rPr lang="ro-RO" sz="1400" b="1" dirty="0">
              <a:latin typeface="Times New Roman" pitchFamily="18" charset="0"/>
              <a:cs typeface="Times New Roman" pitchFamily="18" charset="0"/>
            </a:rPr>
            <a:t>i</a:t>
          </a:r>
          <a:r>
            <a:rPr lang="it-IT" sz="1400" b="1" dirty="0">
              <a:latin typeface="Times New Roman" pitchFamily="18" charset="0"/>
              <a:cs typeface="Times New Roman" pitchFamily="18" charset="0"/>
            </a:rPr>
            <a:t>nterna</a:t>
          </a:r>
          <a:r>
            <a:rPr lang="ro-RO" sz="1400" b="1" dirty="0">
              <a:latin typeface="Times New Roman" pitchFamily="18" charset="0"/>
              <a:cs typeface="Times New Roman" pitchFamily="18" charset="0"/>
            </a:rPr>
            <a:t>ț</a:t>
          </a:r>
          <a:r>
            <a:rPr lang="it-IT" sz="1400" b="1" dirty="0">
              <a:latin typeface="Times New Roman" pitchFamily="18" charset="0"/>
              <a:cs typeface="Times New Roman" pitchFamily="18" charset="0"/>
            </a:rPr>
            <a:t>ionalizarea </a:t>
          </a:r>
          <a:r>
            <a:rPr lang="ro-RO" sz="1400" b="1" dirty="0">
              <a:latin typeface="Times New Roman" pitchFamily="18" charset="0"/>
              <a:cs typeface="Times New Roman" pitchFamily="18" charset="0"/>
            </a:rPr>
            <a:t>ș</a:t>
          </a:r>
          <a:r>
            <a:rPr lang="it-IT" sz="1400" b="1" dirty="0">
              <a:latin typeface="Times New Roman" pitchFamily="18" charset="0"/>
              <a:cs typeface="Times New Roman" pitchFamily="18" charset="0"/>
            </a:rPr>
            <a:t>colii prin extinderea parteneriatelor </a:t>
          </a:r>
          <a:r>
            <a:rPr lang="ro-RO" sz="1400" b="1" dirty="0">
              <a:latin typeface="Times New Roman" pitchFamily="18" charset="0"/>
              <a:cs typeface="Times New Roman" pitchFamily="18" charset="0"/>
            </a:rPr>
            <a:t>î</a:t>
          </a:r>
          <a:r>
            <a:rPr lang="it-IT" sz="1400" b="1" dirty="0">
              <a:latin typeface="Times New Roman" pitchFamily="18" charset="0"/>
              <a:cs typeface="Times New Roman" pitchFamily="18" charset="0"/>
            </a:rPr>
            <a:t>n spa</a:t>
          </a:r>
          <a:r>
            <a:rPr lang="ro-RO" sz="1400" b="1" dirty="0">
              <a:latin typeface="Times New Roman" pitchFamily="18" charset="0"/>
              <a:cs typeface="Times New Roman" pitchFamily="18" charset="0"/>
            </a:rPr>
            <a:t>ț</a:t>
          </a:r>
          <a:r>
            <a:rPr lang="it-IT" sz="1400" b="1" dirty="0">
              <a:latin typeface="Times New Roman" pitchFamily="18" charset="0"/>
              <a:cs typeface="Times New Roman" pitchFamily="18" charset="0"/>
            </a:rPr>
            <a:t>iul european cu organiza</a:t>
          </a:r>
          <a:r>
            <a:rPr lang="ro-RO" sz="1400" b="1" dirty="0">
              <a:latin typeface="Times New Roman" pitchFamily="18" charset="0"/>
              <a:cs typeface="Times New Roman" pitchFamily="18" charset="0"/>
            </a:rPr>
            <a:t>ț</a:t>
          </a:r>
          <a:r>
            <a:rPr lang="it-IT" sz="1400" b="1" dirty="0">
              <a:latin typeface="Times New Roman" pitchFamily="18" charset="0"/>
              <a:cs typeface="Times New Roman" pitchFamily="18" charset="0"/>
            </a:rPr>
            <a:t>i</a:t>
          </a:r>
          <a:r>
            <a:rPr lang="ro-RO" sz="1400" b="1" dirty="0">
              <a:latin typeface="Times New Roman" pitchFamily="18" charset="0"/>
              <a:cs typeface="Times New Roman" pitchFamily="18" charset="0"/>
            </a:rPr>
            <a:t>i</a:t>
          </a:r>
          <a:r>
            <a:rPr lang="it-IT" sz="1400" b="1" dirty="0">
              <a:latin typeface="Times New Roman" pitchFamily="18" charset="0"/>
              <a:cs typeface="Times New Roman" pitchFamily="18" charset="0"/>
            </a:rPr>
            <a:t> din</a:t>
          </a:r>
          <a:r>
            <a:rPr lang="ro-RO" sz="1400" b="1" dirty="0">
              <a:latin typeface="Times New Roman" pitchFamily="18" charset="0"/>
              <a:cs typeface="Times New Roman" pitchFamily="18" charset="0"/>
            </a:rPr>
            <a:t> Portugalia și Grecia</a:t>
          </a:r>
          <a:endParaRPr lang="en-GB" sz="1400" dirty="0">
            <a:latin typeface="Times New Roman" pitchFamily="18" charset="0"/>
            <a:cs typeface="Times New Roman" pitchFamily="18" charset="0"/>
          </a:endParaRPr>
        </a:p>
      </dgm:t>
    </dgm:pt>
    <dgm:pt modelId="{155F3D3F-1F7D-4741-AF02-5CDDA969C125}" type="sibTrans" cxnId="{EEA64116-1560-4A89-86A0-6F6DA4B92B99}">
      <dgm:prSet/>
      <dgm:spPr/>
      <dgm:t>
        <a:bodyPr/>
        <a:lstStyle/>
        <a:p>
          <a:endParaRPr lang="ro-RO"/>
        </a:p>
      </dgm:t>
    </dgm:pt>
    <dgm:pt modelId="{79333B76-417B-4DA1-A6D4-6B7A1692DDF7}" type="parTrans" cxnId="{EEA64116-1560-4A89-86A0-6F6DA4B92B99}">
      <dgm:prSet/>
      <dgm:spPr/>
      <dgm:t>
        <a:bodyPr/>
        <a:lstStyle/>
        <a:p>
          <a:endParaRPr lang="ro-RO"/>
        </a:p>
      </dgm:t>
    </dgm:pt>
    <dgm:pt modelId="{79C3F60C-F027-4A82-962E-5E6A2037EE46}" type="pres">
      <dgm:prSet presAssocID="{43D9F2DB-A952-4F0D-90D2-49F26789047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E0661D-6510-433F-984A-D8546B70AAD6}" type="pres">
      <dgm:prSet presAssocID="{423BF821-D875-4FDF-B48F-1E1D43C34C67}" presName="root1" presStyleCnt="0"/>
      <dgm:spPr/>
    </dgm:pt>
    <dgm:pt modelId="{13575C3C-4140-43B2-A2A2-593B1AEDAB09}" type="pres">
      <dgm:prSet presAssocID="{423BF821-D875-4FDF-B48F-1E1D43C34C67}" presName="LevelOneTextNode" presStyleLbl="node0" presStyleIdx="0" presStyleCnt="1" custScaleX="210463" custScaleY="106816" custLinFactNeighborX="-83562" custLinFactNeighborY="-15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82842B-B2C9-46A2-BAC4-94C3FAE93304}" type="pres">
      <dgm:prSet presAssocID="{423BF821-D875-4FDF-B48F-1E1D43C34C67}" presName="level2hierChild" presStyleCnt="0"/>
      <dgm:spPr/>
    </dgm:pt>
    <dgm:pt modelId="{C0A116D1-CD32-4366-A880-925CD1864589}" type="pres">
      <dgm:prSet presAssocID="{6BFF5EE8-2DCF-48C8-929D-AFA0D9F40F20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889CBF4E-4631-4D54-8F9A-99F5FF99D1A9}" type="pres">
      <dgm:prSet presAssocID="{6BFF5EE8-2DCF-48C8-929D-AFA0D9F40F20}" presName="connTx" presStyleLbl="parChTrans1D2" presStyleIdx="0" presStyleCnt="5"/>
      <dgm:spPr/>
      <dgm:t>
        <a:bodyPr/>
        <a:lstStyle/>
        <a:p>
          <a:endParaRPr lang="en-US"/>
        </a:p>
      </dgm:t>
    </dgm:pt>
    <dgm:pt modelId="{234291CA-E82A-49B0-8049-B8C76B27A178}" type="pres">
      <dgm:prSet presAssocID="{373B2145-7AC5-4042-85FD-0533A5D94958}" presName="root2" presStyleCnt="0"/>
      <dgm:spPr/>
    </dgm:pt>
    <dgm:pt modelId="{376A3797-D540-466E-ACA9-FC30A2D0CC44}" type="pres">
      <dgm:prSet presAssocID="{373B2145-7AC5-4042-85FD-0533A5D94958}" presName="LevelTwoTextNode" presStyleLbl="node2" presStyleIdx="0" presStyleCnt="5" custScaleX="430399" custScaleY="2593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D5F947-FE06-4A2A-8DDC-707AC0EDBCEE}" type="pres">
      <dgm:prSet presAssocID="{373B2145-7AC5-4042-85FD-0533A5D94958}" presName="level3hierChild" presStyleCnt="0"/>
      <dgm:spPr/>
    </dgm:pt>
    <dgm:pt modelId="{A02D6C49-C739-43BF-8F39-CF4575106EDE}" type="pres">
      <dgm:prSet presAssocID="{4A6F0A0C-0E00-45DC-ABC8-00F122F05EBB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EA52D51E-6FE1-418B-BEF4-461261DC62B2}" type="pres">
      <dgm:prSet presAssocID="{4A6F0A0C-0E00-45DC-ABC8-00F122F05EBB}" presName="connTx" presStyleLbl="parChTrans1D2" presStyleIdx="1" presStyleCnt="5"/>
      <dgm:spPr/>
      <dgm:t>
        <a:bodyPr/>
        <a:lstStyle/>
        <a:p>
          <a:endParaRPr lang="en-US"/>
        </a:p>
      </dgm:t>
    </dgm:pt>
    <dgm:pt modelId="{4DBEBF3A-B3C6-42B1-8684-97294F8AAD96}" type="pres">
      <dgm:prSet presAssocID="{19F4F3E1-D418-409C-A3D8-9CAB0C907DA3}" presName="root2" presStyleCnt="0"/>
      <dgm:spPr/>
    </dgm:pt>
    <dgm:pt modelId="{2A3A560A-E579-461D-B0E3-809A09DFD5FF}" type="pres">
      <dgm:prSet presAssocID="{19F4F3E1-D418-409C-A3D8-9CAB0C907DA3}" presName="LevelTwoTextNode" presStyleLbl="node2" presStyleIdx="1" presStyleCnt="5" custScaleX="430511" custScaleY="2985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30468A-DD4C-46C0-BC13-680E2D5288CF}" type="pres">
      <dgm:prSet presAssocID="{19F4F3E1-D418-409C-A3D8-9CAB0C907DA3}" presName="level3hierChild" presStyleCnt="0"/>
      <dgm:spPr/>
    </dgm:pt>
    <dgm:pt modelId="{7ECE5393-FE7C-4965-936A-B1D0A9F5A8DC}" type="pres">
      <dgm:prSet presAssocID="{55982C4F-E4CF-4E60-AB1C-82308AE9E49D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DCAB47B6-51CC-4144-866A-382812E19467}" type="pres">
      <dgm:prSet presAssocID="{55982C4F-E4CF-4E60-AB1C-82308AE9E49D}" presName="connTx" presStyleLbl="parChTrans1D2" presStyleIdx="2" presStyleCnt="5"/>
      <dgm:spPr/>
      <dgm:t>
        <a:bodyPr/>
        <a:lstStyle/>
        <a:p>
          <a:endParaRPr lang="en-US"/>
        </a:p>
      </dgm:t>
    </dgm:pt>
    <dgm:pt modelId="{D8001EFC-03EE-4D2A-8658-586DFE69C4D1}" type="pres">
      <dgm:prSet presAssocID="{9E2A460A-9FE6-499F-90F2-3F23A742E216}" presName="root2" presStyleCnt="0"/>
      <dgm:spPr/>
    </dgm:pt>
    <dgm:pt modelId="{0FBB7D0E-9342-4FD0-A16E-B633DB6ADD29}" type="pres">
      <dgm:prSet presAssocID="{9E2A460A-9FE6-499F-90F2-3F23A742E216}" presName="LevelTwoTextNode" presStyleLbl="node2" presStyleIdx="2" presStyleCnt="5" custScaleX="430511" custScaleY="2110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93484B-21AA-4259-B854-993455F5AFD7}" type="pres">
      <dgm:prSet presAssocID="{9E2A460A-9FE6-499F-90F2-3F23A742E216}" presName="level3hierChild" presStyleCnt="0"/>
      <dgm:spPr/>
    </dgm:pt>
    <dgm:pt modelId="{F9111232-62E7-4BEF-9E36-F0FE75F3E175}" type="pres">
      <dgm:prSet presAssocID="{1CD3DB9A-28BA-453A-BD44-0CBB25255910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CE1A472A-9E8F-4EB8-B866-FE326A3A430D}" type="pres">
      <dgm:prSet presAssocID="{1CD3DB9A-28BA-453A-BD44-0CBB25255910}" presName="connTx" presStyleLbl="parChTrans1D2" presStyleIdx="3" presStyleCnt="5"/>
      <dgm:spPr/>
      <dgm:t>
        <a:bodyPr/>
        <a:lstStyle/>
        <a:p>
          <a:endParaRPr lang="en-US"/>
        </a:p>
      </dgm:t>
    </dgm:pt>
    <dgm:pt modelId="{AF3955E8-4979-4862-ADF2-47B8465D5AE2}" type="pres">
      <dgm:prSet presAssocID="{0407813D-73F8-492A-9E71-4388324D3F77}" presName="root2" presStyleCnt="0"/>
      <dgm:spPr/>
    </dgm:pt>
    <dgm:pt modelId="{9715A039-F913-4232-8760-7B90E0340B43}" type="pres">
      <dgm:prSet presAssocID="{0407813D-73F8-492A-9E71-4388324D3F77}" presName="LevelTwoTextNode" presStyleLbl="node2" presStyleIdx="3" presStyleCnt="5" custScaleX="430511" custScaleY="2110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8C84CD-9FAC-44B8-8020-F0E5949CB366}" type="pres">
      <dgm:prSet presAssocID="{0407813D-73F8-492A-9E71-4388324D3F77}" presName="level3hierChild" presStyleCnt="0"/>
      <dgm:spPr/>
    </dgm:pt>
    <dgm:pt modelId="{8D475E23-C001-4366-AFE2-31561F1B3329}" type="pres">
      <dgm:prSet presAssocID="{79333B76-417B-4DA1-A6D4-6B7A1692DDF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3F5FF50B-1DED-408F-9F0D-4619F6AB3432}" type="pres">
      <dgm:prSet presAssocID="{79333B76-417B-4DA1-A6D4-6B7A1692DDF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7A5BF85-54AD-40F9-8D16-0375D44FFE7E}" type="pres">
      <dgm:prSet presAssocID="{A09818C3-6C30-424C-8369-169F55DDA105}" presName="root2" presStyleCnt="0"/>
      <dgm:spPr/>
    </dgm:pt>
    <dgm:pt modelId="{A1475294-2731-4883-9441-B8E74BD3C4CF}" type="pres">
      <dgm:prSet presAssocID="{A09818C3-6C30-424C-8369-169F55DDA105}" presName="LevelTwoTextNode" presStyleLbl="node2" presStyleIdx="4" presStyleCnt="5" custScaleX="430623" custScaleY="2110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62BD2B-4AC6-409B-9315-46C82ACAD8A1}" type="pres">
      <dgm:prSet presAssocID="{A09818C3-6C30-424C-8369-169F55DDA105}" presName="level3hierChild" presStyleCnt="0"/>
      <dgm:spPr/>
    </dgm:pt>
  </dgm:ptLst>
  <dgm:cxnLst>
    <dgm:cxn modelId="{D4EB4AAD-9E54-402F-B3EF-21EAA3662855}" type="presOf" srcId="{6BFF5EE8-2DCF-48C8-929D-AFA0D9F40F20}" destId="{C0A116D1-CD32-4366-A880-925CD1864589}" srcOrd="0" destOrd="0" presId="urn:microsoft.com/office/officeart/2008/layout/HorizontalMultiLevelHierarchy"/>
    <dgm:cxn modelId="{3289B66C-11AA-4378-95C9-62D051EFFC43}" srcId="{423BF821-D875-4FDF-B48F-1E1D43C34C67}" destId="{9E2A460A-9FE6-499F-90F2-3F23A742E216}" srcOrd="2" destOrd="0" parTransId="{55982C4F-E4CF-4E60-AB1C-82308AE9E49D}" sibTransId="{1258DA2B-B96F-4721-AFF4-AD3F5A999279}"/>
    <dgm:cxn modelId="{BAB26987-D6CE-4E1B-8D29-8ECCB99773C4}" type="presOf" srcId="{A09818C3-6C30-424C-8369-169F55DDA105}" destId="{A1475294-2731-4883-9441-B8E74BD3C4CF}" srcOrd="0" destOrd="0" presId="urn:microsoft.com/office/officeart/2008/layout/HorizontalMultiLevelHierarchy"/>
    <dgm:cxn modelId="{EEA64116-1560-4A89-86A0-6F6DA4B92B99}" srcId="{423BF821-D875-4FDF-B48F-1E1D43C34C67}" destId="{A09818C3-6C30-424C-8369-169F55DDA105}" srcOrd="4" destOrd="0" parTransId="{79333B76-417B-4DA1-A6D4-6B7A1692DDF7}" sibTransId="{155F3D3F-1F7D-4741-AF02-5CDDA969C125}"/>
    <dgm:cxn modelId="{572C229B-9723-42DE-BA84-437F73E5C1EE}" type="presOf" srcId="{373B2145-7AC5-4042-85FD-0533A5D94958}" destId="{376A3797-D540-466E-ACA9-FC30A2D0CC44}" srcOrd="0" destOrd="0" presId="urn:microsoft.com/office/officeart/2008/layout/HorizontalMultiLevelHierarchy"/>
    <dgm:cxn modelId="{0EFE70DE-2FAD-404E-A96F-0B6B4D3EEFEE}" type="presOf" srcId="{1CD3DB9A-28BA-453A-BD44-0CBB25255910}" destId="{F9111232-62E7-4BEF-9E36-F0FE75F3E175}" srcOrd="0" destOrd="0" presId="urn:microsoft.com/office/officeart/2008/layout/HorizontalMultiLevelHierarchy"/>
    <dgm:cxn modelId="{3D4465D8-0AB1-4500-946E-6B039C2E8620}" srcId="{423BF821-D875-4FDF-B48F-1E1D43C34C67}" destId="{0407813D-73F8-492A-9E71-4388324D3F77}" srcOrd="3" destOrd="0" parTransId="{1CD3DB9A-28BA-453A-BD44-0CBB25255910}" sibTransId="{2E0ACC8B-9C29-497C-BC6B-F94D49EBC975}"/>
    <dgm:cxn modelId="{DDF644F6-5379-4EFD-BBB3-7A7EB5A6144A}" srcId="{43D9F2DB-A952-4F0D-90D2-49F267890471}" destId="{423BF821-D875-4FDF-B48F-1E1D43C34C67}" srcOrd="0" destOrd="0" parTransId="{1B2D0ED5-6048-407C-819D-905C9ECC70D0}" sibTransId="{246FCEEF-32B7-41A1-8356-51DA0182BA3E}"/>
    <dgm:cxn modelId="{B1F66BB8-FE2F-41F8-BBA7-D7C5B8FB6B6A}" type="presOf" srcId="{55982C4F-E4CF-4E60-AB1C-82308AE9E49D}" destId="{7ECE5393-FE7C-4965-936A-B1D0A9F5A8DC}" srcOrd="0" destOrd="0" presId="urn:microsoft.com/office/officeart/2008/layout/HorizontalMultiLevelHierarchy"/>
    <dgm:cxn modelId="{042F943C-3BAB-48E3-80F1-5BB72A62FB8E}" type="presOf" srcId="{6BFF5EE8-2DCF-48C8-929D-AFA0D9F40F20}" destId="{889CBF4E-4631-4D54-8F9A-99F5FF99D1A9}" srcOrd="1" destOrd="0" presId="urn:microsoft.com/office/officeart/2008/layout/HorizontalMultiLevelHierarchy"/>
    <dgm:cxn modelId="{C4C3DDB3-BBD9-4413-8923-E08ACD7EE64F}" type="presOf" srcId="{4A6F0A0C-0E00-45DC-ABC8-00F122F05EBB}" destId="{A02D6C49-C739-43BF-8F39-CF4575106EDE}" srcOrd="0" destOrd="0" presId="urn:microsoft.com/office/officeart/2008/layout/HorizontalMultiLevelHierarchy"/>
    <dgm:cxn modelId="{ABBDB670-2FA6-4CCF-A3B6-48B8FFFE56AE}" type="presOf" srcId="{43D9F2DB-A952-4F0D-90D2-49F267890471}" destId="{79C3F60C-F027-4A82-962E-5E6A2037EE46}" srcOrd="0" destOrd="0" presId="urn:microsoft.com/office/officeart/2008/layout/HorizontalMultiLevelHierarchy"/>
    <dgm:cxn modelId="{82EC40D4-9FD9-4129-A279-7A32D4DBB845}" type="presOf" srcId="{9E2A460A-9FE6-499F-90F2-3F23A742E216}" destId="{0FBB7D0E-9342-4FD0-A16E-B633DB6ADD29}" srcOrd="0" destOrd="0" presId="urn:microsoft.com/office/officeart/2008/layout/HorizontalMultiLevelHierarchy"/>
    <dgm:cxn modelId="{E380D10B-8C10-4DF2-A2DC-128AEFFA2F29}" type="presOf" srcId="{4A6F0A0C-0E00-45DC-ABC8-00F122F05EBB}" destId="{EA52D51E-6FE1-418B-BEF4-461261DC62B2}" srcOrd="1" destOrd="0" presId="urn:microsoft.com/office/officeart/2008/layout/HorizontalMultiLevelHierarchy"/>
    <dgm:cxn modelId="{2E8E6E0D-6B04-4089-9A23-28309679399E}" type="presOf" srcId="{79333B76-417B-4DA1-A6D4-6B7A1692DDF7}" destId="{3F5FF50B-1DED-408F-9F0D-4619F6AB3432}" srcOrd="1" destOrd="0" presId="urn:microsoft.com/office/officeart/2008/layout/HorizontalMultiLevelHierarchy"/>
    <dgm:cxn modelId="{1CBC1198-7918-4CBB-B98F-C260EB30A521}" srcId="{423BF821-D875-4FDF-B48F-1E1D43C34C67}" destId="{373B2145-7AC5-4042-85FD-0533A5D94958}" srcOrd="0" destOrd="0" parTransId="{6BFF5EE8-2DCF-48C8-929D-AFA0D9F40F20}" sibTransId="{FCAD10D3-38EE-445B-83E0-9496BF3F4039}"/>
    <dgm:cxn modelId="{ACCA6869-1229-4C74-A6FF-6B8966F1816D}" type="presOf" srcId="{1CD3DB9A-28BA-453A-BD44-0CBB25255910}" destId="{CE1A472A-9E8F-4EB8-B866-FE326A3A430D}" srcOrd="1" destOrd="0" presId="urn:microsoft.com/office/officeart/2008/layout/HorizontalMultiLevelHierarchy"/>
    <dgm:cxn modelId="{D649C573-B4C4-4BD2-B47E-1568E0D395A5}" type="presOf" srcId="{55982C4F-E4CF-4E60-AB1C-82308AE9E49D}" destId="{DCAB47B6-51CC-4144-866A-382812E19467}" srcOrd="1" destOrd="0" presId="urn:microsoft.com/office/officeart/2008/layout/HorizontalMultiLevelHierarchy"/>
    <dgm:cxn modelId="{AEB7DDE1-E87B-4583-BE88-EC3F77F3AF75}" srcId="{423BF821-D875-4FDF-B48F-1E1D43C34C67}" destId="{19F4F3E1-D418-409C-A3D8-9CAB0C907DA3}" srcOrd="1" destOrd="0" parTransId="{4A6F0A0C-0E00-45DC-ABC8-00F122F05EBB}" sibTransId="{04D9BC8B-7AF5-42FB-80AB-E60EEA5F644E}"/>
    <dgm:cxn modelId="{4B1F7556-22BA-408B-BAFD-027F4BA98148}" type="presOf" srcId="{19F4F3E1-D418-409C-A3D8-9CAB0C907DA3}" destId="{2A3A560A-E579-461D-B0E3-809A09DFD5FF}" srcOrd="0" destOrd="0" presId="urn:microsoft.com/office/officeart/2008/layout/HorizontalMultiLevelHierarchy"/>
    <dgm:cxn modelId="{D653DCD4-A1AB-42FE-828B-377902D3054C}" type="presOf" srcId="{423BF821-D875-4FDF-B48F-1E1D43C34C67}" destId="{13575C3C-4140-43B2-A2A2-593B1AEDAB09}" srcOrd="0" destOrd="0" presId="urn:microsoft.com/office/officeart/2008/layout/HorizontalMultiLevelHierarchy"/>
    <dgm:cxn modelId="{293A64CE-A85E-475F-AFDB-87214AF2BC66}" type="presOf" srcId="{0407813D-73F8-492A-9E71-4388324D3F77}" destId="{9715A039-F913-4232-8760-7B90E0340B43}" srcOrd="0" destOrd="0" presId="urn:microsoft.com/office/officeart/2008/layout/HorizontalMultiLevelHierarchy"/>
    <dgm:cxn modelId="{A200F4F4-9429-4B8A-946A-8207FA12CAA4}" type="presOf" srcId="{79333B76-417B-4DA1-A6D4-6B7A1692DDF7}" destId="{8D475E23-C001-4366-AFE2-31561F1B3329}" srcOrd="0" destOrd="0" presId="urn:microsoft.com/office/officeart/2008/layout/HorizontalMultiLevelHierarchy"/>
    <dgm:cxn modelId="{BB640DA7-A5DA-491B-8603-8BF4E2108B30}" type="presParOf" srcId="{79C3F60C-F027-4A82-962E-5E6A2037EE46}" destId="{71E0661D-6510-433F-984A-D8546B70AAD6}" srcOrd="0" destOrd="0" presId="urn:microsoft.com/office/officeart/2008/layout/HorizontalMultiLevelHierarchy"/>
    <dgm:cxn modelId="{A5D301DC-E81F-4728-A178-AC2E46C477BF}" type="presParOf" srcId="{71E0661D-6510-433F-984A-D8546B70AAD6}" destId="{13575C3C-4140-43B2-A2A2-593B1AEDAB09}" srcOrd="0" destOrd="0" presId="urn:microsoft.com/office/officeart/2008/layout/HorizontalMultiLevelHierarchy"/>
    <dgm:cxn modelId="{F2B2E20F-9445-4ABE-B9B1-731B18436C4B}" type="presParOf" srcId="{71E0661D-6510-433F-984A-D8546B70AAD6}" destId="{9482842B-B2C9-46A2-BAC4-94C3FAE93304}" srcOrd="1" destOrd="0" presId="urn:microsoft.com/office/officeart/2008/layout/HorizontalMultiLevelHierarchy"/>
    <dgm:cxn modelId="{B8C796C1-FF09-49BE-A05B-569FB7F5F0E8}" type="presParOf" srcId="{9482842B-B2C9-46A2-BAC4-94C3FAE93304}" destId="{C0A116D1-CD32-4366-A880-925CD1864589}" srcOrd="0" destOrd="0" presId="urn:microsoft.com/office/officeart/2008/layout/HorizontalMultiLevelHierarchy"/>
    <dgm:cxn modelId="{D65CB0FE-28D9-4B77-A764-C71FFFB2E612}" type="presParOf" srcId="{C0A116D1-CD32-4366-A880-925CD1864589}" destId="{889CBF4E-4631-4D54-8F9A-99F5FF99D1A9}" srcOrd="0" destOrd="0" presId="urn:microsoft.com/office/officeart/2008/layout/HorizontalMultiLevelHierarchy"/>
    <dgm:cxn modelId="{EA00089B-63BD-4487-A5F8-35F4C085D186}" type="presParOf" srcId="{9482842B-B2C9-46A2-BAC4-94C3FAE93304}" destId="{234291CA-E82A-49B0-8049-B8C76B27A178}" srcOrd="1" destOrd="0" presId="urn:microsoft.com/office/officeart/2008/layout/HorizontalMultiLevelHierarchy"/>
    <dgm:cxn modelId="{4C37635D-B89A-4BCA-8E51-1C3C43C18471}" type="presParOf" srcId="{234291CA-E82A-49B0-8049-B8C76B27A178}" destId="{376A3797-D540-466E-ACA9-FC30A2D0CC44}" srcOrd="0" destOrd="0" presId="urn:microsoft.com/office/officeart/2008/layout/HorizontalMultiLevelHierarchy"/>
    <dgm:cxn modelId="{F415B485-4805-4EE6-A21D-78DB38A49CE1}" type="presParOf" srcId="{234291CA-E82A-49B0-8049-B8C76B27A178}" destId="{2FD5F947-FE06-4A2A-8DDC-707AC0EDBCEE}" srcOrd="1" destOrd="0" presId="urn:microsoft.com/office/officeart/2008/layout/HorizontalMultiLevelHierarchy"/>
    <dgm:cxn modelId="{C374DD29-51E0-484C-9B38-845A14112C86}" type="presParOf" srcId="{9482842B-B2C9-46A2-BAC4-94C3FAE93304}" destId="{A02D6C49-C739-43BF-8F39-CF4575106EDE}" srcOrd="2" destOrd="0" presId="urn:microsoft.com/office/officeart/2008/layout/HorizontalMultiLevelHierarchy"/>
    <dgm:cxn modelId="{72C44322-DE89-41FD-9217-1D47D35EEC1D}" type="presParOf" srcId="{A02D6C49-C739-43BF-8F39-CF4575106EDE}" destId="{EA52D51E-6FE1-418B-BEF4-461261DC62B2}" srcOrd="0" destOrd="0" presId="urn:microsoft.com/office/officeart/2008/layout/HorizontalMultiLevelHierarchy"/>
    <dgm:cxn modelId="{147C784A-D7A5-43E8-8319-535F801BE8D2}" type="presParOf" srcId="{9482842B-B2C9-46A2-BAC4-94C3FAE93304}" destId="{4DBEBF3A-B3C6-42B1-8684-97294F8AAD96}" srcOrd="3" destOrd="0" presId="urn:microsoft.com/office/officeart/2008/layout/HorizontalMultiLevelHierarchy"/>
    <dgm:cxn modelId="{CA70631D-8CF7-4706-8DAD-6A21C4917208}" type="presParOf" srcId="{4DBEBF3A-B3C6-42B1-8684-97294F8AAD96}" destId="{2A3A560A-E579-461D-B0E3-809A09DFD5FF}" srcOrd="0" destOrd="0" presId="urn:microsoft.com/office/officeart/2008/layout/HorizontalMultiLevelHierarchy"/>
    <dgm:cxn modelId="{FFB3FB8A-6E80-486B-8B23-830BE6A30B11}" type="presParOf" srcId="{4DBEBF3A-B3C6-42B1-8684-97294F8AAD96}" destId="{FD30468A-DD4C-46C0-BC13-680E2D5288CF}" srcOrd="1" destOrd="0" presId="urn:microsoft.com/office/officeart/2008/layout/HorizontalMultiLevelHierarchy"/>
    <dgm:cxn modelId="{848CAA3D-A852-4EEE-8AC3-8E4FD4A61020}" type="presParOf" srcId="{9482842B-B2C9-46A2-BAC4-94C3FAE93304}" destId="{7ECE5393-FE7C-4965-936A-B1D0A9F5A8DC}" srcOrd="4" destOrd="0" presId="urn:microsoft.com/office/officeart/2008/layout/HorizontalMultiLevelHierarchy"/>
    <dgm:cxn modelId="{9EFAA9AA-A4A6-42D2-A32B-4C084C2C3EDD}" type="presParOf" srcId="{7ECE5393-FE7C-4965-936A-B1D0A9F5A8DC}" destId="{DCAB47B6-51CC-4144-866A-382812E19467}" srcOrd="0" destOrd="0" presId="urn:microsoft.com/office/officeart/2008/layout/HorizontalMultiLevelHierarchy"/>
    <dgm:cxn modelId="{573F948F-8054-4717-9F03-AB722AA461A5}" type="presParOf" srcId="{9482842B-B2C9-46A2-BAC4-94C3FAE93304}" destId="{D8001EFC-03EE-4D2A-8658-586DFE69C4D1}" srcOrd="5" destOrd="0" presId="urn:microsoft.com/office/officeart/2008/layout/HorizontalMultiLevelHierarchy"/>
    <dgm:cxn modelId="{3938B20A-D7AD-4A92-A5D6-98A3ECAB0B9B}" type="presParOf" srcId="{D8001EFC-03EE-4D2A-8658-586DFE69C4D1}" destId="{0FBB7D0E-9342-4FD0-A16E-B633DB6ADD29}" srcOrd="0" destOrd="0" presId="urn:microsoft.com/office/officeart/2008/layout/HorizontalMultiLevelHierarchy"/>
    <dgm:cxn modelId="{824593CD-51B4-405C-96A6-2AAD19FB3D37}" type="presParOf" srcId="{D8001EFC-03EE-4D2A-8658-586DFE69C4D1}" destId="{3A93484B-21AA-4259-B854-993455F5AFD7}" srcOrd="1" destOrd="0" presId="urn:microsoft.com/office/officeart/2008/layout/HorizontalMultiLevelHierarchy"/>
    <dgm:cxn modelId="{73EFC6C2-547E-43FC-9D20-5759720B9F23}" type="presParOf" srcId="{9482842B-B2C9-46A2-BAC4-94C3FAE93304}" destId="{F9111232-62E7-4BEF-9E36-F0FE75F3E175}" srcOrd="6" destOrd="0" presId="urn:microsoft.com/office/officeart/2008/layout/HorizontalMultiLevelHierarchy"/>
    <dgm:cxn modelId="{9B341827-A8F5-4DC1-BCF8-E59E2E0FB9B4}" type="presParOf" srcId="{F9111232-62E7-4BEF-9E36-F0FE75F3E175}" destId="{CE1A472A-9E8F-4EB8-B866-FE326A3A430D}" srcOrd="0" destOrd="0" presId="urn:microsoft.com/office/officeart/2008/layout/HorizontalMultiLevelHierarchy"/>
    <dgm:cxn modelId="{3FAB85E2-E104-49A3-8CB7-26CB7B989A91}" type="presParOf" srcId="{9482842B-B2C9-46A2-BAC4-94C3FAE93304}" destId="{AF3955E8-4979-4862-ADF2-47B8465D5AE2}" srcOrd="7" destOrd="0" presId="urn:microsoft.com/office/officeart/2008/layout/HorizontalMultiLevelHierarchy"/>
    <dgm:cxn modelId="{048320A0-DD84-4B85-BC48-D54AD5309B04}" type="presParOf" srcId="{AF3955E8-4979-4862-ADF2-47B8465D5AE2}" destId="{9715A039-F913-4232-8760-7B90E0340B43}" srcOrd="0" destOrd="0" presId="urn:microsoft.com/office/officeart/2008/layout/HorizontalMultiLevelHierarchy"/>
    <dgm:cxn modelId="{6F8FC3FC-A188-46EC-A9A2-9DA59850E5AB}" type="presParOf" srcId="{AF3955E8-4979-4862-ADF2-47B8465D5AE2}" destId="{888C84CD-9FAC-44B8-8020-F0E5949CB366}" srcOrd="1" destOrd="0" presId="urn:microsoft.com/office/officeart/2008/layout/HorizontalMultiLevelHierarchy"/>
    <dgm:cxn modelId="{3B2F7F03-146C-4A88-90E5-E5598552BB50}" type="presParOf" srcId="{9482842B-B2C9-46A2-BAC4-94C3FAE93304}" destId="{8D475E23-C001-4366-AFE2-31561F1B3329}" srcOrd="8" destOrd="0" presId="urn:microsoft.com/office/officeart/2008/layout/HorizontalMultiLevelHierarchy"/>
    <dgm:cxn modelId="{E5761B0A-CC66-4391-91E6-9F0C2CE9E53E}" type="presParOf" srcId="{8D475E23-C001-4366-AFE2-31561F1B3329}" destId="{3F5FF50B-1DED-408F-9F0D-4619F6AB3432}" srcOrd="0" destOrd="0" presId="urn:microsoft.com/office/officeart/2008/layout/HorizontalMultiLevelHierarchy"/>
    <dgm:cxn modelId="{41FE09F0-ADB8-4756-97FD-40CD7BEFF5A8}" type="presParOf" srcId="{9482842B-B2C9-46A2-BAC4-94C3FAE93304}" destId="{97A5BF85-54AD-40F9-8D16-0375D44FFE7E}" srcOrd="9" destOrd="0" presId="urn:microsoft.com/office/officeart/2008/layout/HorizontalMultiLevelHierarchy"/>
    <dgm:cxn modelId="{93D1B90D-129C-467C-888A-DFF442B351C2}" type="presParOf" srcId="{97A5BF85-54AD-40F9-8D16-0375D44FFE7E}" destId="{A1475294-2731-4883-9441-B8E74BD3C4CF}" srcOrd="0" destOrd="0" presId="urn:microsoft.com/office/officeart/2008/layout/HorizontalMultiLevelHierarchy"/>
    <dgm:cxn modelId="{04B380B3-E6FD-4188-9E65-95F45D5314F1}" type="presParOf" srcId="{97A5BF85-54AD-40F9-8D16-0375D44FFE7E}" destId="{3B62BD2B-4AC6-409B-9315-46C82ACAD8A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75E23-C001-4366-AFE2-31561F1B3329}">
      <dsp:nvSpPr>
        <dsp:cNvPr id="0" name=""/>
        <dsp:cNvSpPr/>
      </dsp:nvSpPr>
      <dsp:spPr>
        <a:xfrm>
          <a:off x="985048" y="2961799"/>
          <a:ext cx="691882" cy="2543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941" y="0"/>
              </a:lnTo>
              <a:lnTo>
                <a:pt x="345941" y="2543349"/>
              </a:lnTo>
              <a:lnTo>
                <a:pt x="691882" y="254334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000" kern="1200"/>
        </a:p>
      </dsp:txBody>
      <dsp:txXfrm>
        <a:off x="1265095" y="4167579"/>
        <a:ext cx="131788" cy="131788"/>
      </dsp:txXfrm>
    </dsp:sp>
    <dsp:sp modelId="{F9111232-62E7-4BEF-9E36-F0FE75F3E175}">
      <dsp:nvSpPr>
        <dsp:cNvPr id="0" name=""/>
        <dsp:cNvSpPr/>
      </dsp:nvSpPr>
      <dsp:spPr>
        <a:xfrm>
          <a:off x="985048" y="2961799"/>
          <a:ext cx="691882" cy="1448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941" y="0"/>
              </a:lnTo>
              <a:lnTo>
                <a:pt x="345941" y="1448371"/>
              </a:lnTo>
              <a:lnTo>
                <a:pt x="691882" y="144837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600" kern="1200"/>
        </a:p>
      </dsp:txBody>
      <dsp:txXfrm>
        <a:off x="1290860" y="3645856"/>
        <a:ext cx="80257" cy="80257"/>
      </dsp:txXfrm>
    </dsp:sp>
    <dsp:sp modelId="{7ECE5393-FE7C-4965-936A-B1D0A9F5A8DC}">
      <dsp:nvSpPr>
        <dsp:cNvPr id="0" name=""/>
        <dsp:cNvSpPr/>
      </dsp:nvSpPr>
      <dsp:spPr>
        <a:xfrm>
          <a:off x="985048" y="2961799"/>
          <a:ext cx="691882" cy="353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941" y="0"/>
              </a:lnTo>
              <a:lnTo>
                <a:pt x="345941" y="353393"/>
              </a:lnTo>
              <a:lnTo>
                <a:pt x="691882" y="3533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500" kern="1200"/>
        </a:p>
      </dsp:txBody>
      <dsp:txXfrm>
        <a:off x="1311566" y="3119072"/>
        <a:ext cx="38845" cy="38845"/>
      </dsp:txXfrm>
    </dsp:sp>
    <dsp:sp modelId="{A02D6C49-C739-43BF-8F39-CF4575106EDE}">
      <dsp:nvSpPr>
        <dsp:cNvPr id="0" name=""/>
        <dsp:cNvSpPr/>
      </dsp:nvSpPr>
      <dsp:spPr>
        <a:xfrm>
          <a:off x="985048" y="2017304"/>
          <a:ext cx="691882" cy="944494"/>
        </a:xfrm>
        <a:custGeom>
          <a:avLst/>
          <a:gdLst/>
          <a:ahLst/>
          <a:cxnLst/>
          <a:rect l="0" t="0" r="0" b="0"/>
          <a:pathLst>
            <a:path>
              <a:moveTo>
                <a:pt x="0" y="944494"/>
              </a:moveTo>
              <a:lnTo>
                <a:pt x="345941" y="944494"/>
              </a:lnTo>
              <a:lnTo>
                <a:pt x="345941" y="0"/>
              </a:lnTo>
              <a:lnTo>
                <a:pt x="69188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500" kern="1200"/>
        </a:p>
      </dsp:txBody>
      <dsp:txXfrm>
        <a:off x="1301719" y="2460281"/>
        <a:ext cx="58539" cy="58539"/>
      </dsp:txXfrm>
    </dsp:sp>
    <dsp:sp modelId="{C0A116D1-CD32-4366-A880-925CD1864589}">
      <dsp:nvSpPr>
        <dsp:cNvPr id="0" name=""/>
        <dsp:cNvSpPr/>
      </dsp:nvSpPr>
      <dsp:spPr>
        <a:xfrm>
          <a:off x="985048" y="607529"/>
          <a:ext cx="691882" cy="2354269"/>
        </a:xfrm>
        <a:custGeom>
          <a:avLst/>
          <a:gdLst/>
          <a:ahLst/>
          <a:cxnLst/>
          <a:rect l="0" t="0" r="0" b="0"/>
          <a:pathLst>
            <a:path>
              <a:moveTo>
                <a:pt x="0" y="2354269"/>
              </a:moveTo>
              <a:lnTo>
                <a:pt x="345941" y="2354269"/>
              </a:lnTo>
              <a:lnTo>
                <a:pt x="345941" y="0"/>
              </a:lnTo>
              <a:lnTo>
                <a:pt x="69188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1269643" y="1723318"/>
        <a:ext cx="122691" cy="122691"/>
      </dsp:txXfrm>
    </dsp:sp>
    <dsp:sp modelId="{13575C3C-4140-43B2-A2A2-593B1AEDAB09}">
      <dsp:nvSpPr>
        <dsp:cNvPr id="0" name=""/>
        <dsp:cNvSpPr/>
      </dsp:nvSpPr>
      <dsp:spPr>
        <a:xfrm rot="16200000">
          <a:off x="-806910" y="2473686"/>
          <a:ext cx="2607694" cy="9762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200" b="1" kern="1200"/>
            <a:t>O</a:t>
          </a:r>
          <a:r>
            <a:rPr lang="vi-VN" sz="3200" b="1" kern="1200"/>
            <a:t>biective specifice</a:t>
          </a:r>
          <a:endParaRPr lang="en-GB" sz="3200" kern="1200" dirty="0"/>
        </a:p>
      </dsp:txBody>
      <dsp:txXfrm>
        <a:off x="-806910" y="2473686"/>
        <a:ext cx="2607694" cy="976224"/>
      </dsp:txXfrm>
    </dsp:sp>
    <dsp:sp modelId="{376A3797-D540-466E-ACA9-FC30A2D0CC44}">
      <dsp:nvSpPr>
        <dsp:cNvPr id="0" name=""/>
        <dsp:cNvSpPr/>
      </dsp:nvSpPr>
      <dsp:spPr>
        <a:xfrm>
          <a:off x="1676930" y="6134"/>
          <a:ext cx="6548156" cy="12027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just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35 de elevi de la învățământul liceal și profesional, public și special, vor obține rezultate ale învățării, la nivelul Standardelor de pregătire, pe parcursul unui stagiu de formare practică în </a:t>
          </a:r>
          <a:r>
            <a:rPr lang="it-IT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Portugalia </a:t>
          </a:r>
          <a:r>
            <a:rPr lang="ro-RO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ș</a:t>
          </a:r>
          <a:r>
            <a:rPr lang="it-IT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 Grecia, recunoscute </a:t>
          </a:r>
          <a:r>
            <a:rPr lang="ro-RO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ș</a:t>
          </a:r>
          <a:r>
            <a:rPr lang="it-IT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 validate prin Europass Mobility </a:t>
          </a:r>
          <a:endParaRPr lang="en-GB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6930" y="6134"/>
        <a:ext cx="6548156" cy="1202790"/>
      </dsp:txXfrm>
    </dsp:sp>
    <dsp:sp modelId="{2A3A560A-E579-461D-B0E3-809A09DFD5FF}">
      <dsp:nvSpPr>
        <dsp:cNvPr id="0" name=""/>
        <dsp:cNvSpPr/>
      </dsp:nvSpPr>
      <dsp:spPr>
        <a:xfrm>
          <a:off x="1676930" y="1324886"/>
          <a:ext cx="6549860" cy="138483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just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formarea competen</a:t>
          </a:r>
          <a:r>
            <a:rPr lang="ro-RO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it-IT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elor profesionale a 5 profesori de a utiliza strategii inovative </a:t>
          </a:r>
          <a:r>
            <a:rPr lang="ro-RO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î</a:t>
          </a:r>
          <a:r>
            <a:rPr lang="it-IT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n proiectarea</a:t>
          </a:r>
          <a:r>
            <a:rPr lang="ro-RO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lec</a:t>
          </a:r>
          <a:r>
            <a:rPr lang="ro-RO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it-IT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iilor care s</a:t>
          </a:r>
          <a:r>
            <a:rPr lang="ro-RO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it-IT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permit</a:t>
          </a:r>
          <a:r>
            <a:rPr lang="ro-RO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it-IT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elevilor facilitarea inser</a:t>
          </a:r>
          <a:r>
            <a:rPr lang="ro-RO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it-IT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iei pe pia</a:t>
          </a:r>
          <a:r>
            <a:rPr lang="ro-RO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it-IT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a muncii na</a:t>
          </a:r>
          <a:r>
            <a:rPr lang="ro-RO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it-IT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ional</a:t>
          </a:r>
          <a:r>
            <a:rPr lang="ro-RO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it-IT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ș</a:t>
          </a:r>
          <a:r>
            <a:rPr lang="it-IT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 european</a:t>
          </a:r>
          <a:r>
            <a:rPr lang="ro-RO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it-IT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î</a:t>
          </a:r>
          <a:r>
            <a:rPr lang="it-IT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ro-RO" sz="1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Portugalia</a:t>
          </a:r>
          <a:endParaRPr lang="en-GB" sz="14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6930" y="1324886"/>
        <a:ext cx="6549860" cy="1384835"/>
      </dsp:txXfrm>
    </dsp:sp>
    <dsp:sp modelId="{0FBB7D0E-9342-4FD0-A16E-B633DB6ADD29}">
      <dsp:nvSpPr>
        <dsp:cNvPr id="0" name=""/>
        <dsp:cNvSpPr/>
      </dsp:nvSpPr>
      <dsp:spPr>
        <a:xfrm>
          <a:off x="1676930" y="2825683"/>
          <a:ext cx="6549860" cy="9790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40 de participan</a:t>
          </a:r>
          <a:r>
            <a:rPr lang="ro-RO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it-IT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 vor acumula competen</a:t>
          </a:r>
          <a:r>
            <a:rPr lang="ro-RO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it-IT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 lingvistice, IT, sociale, interculturale </a:t>
          </a:r>
          <a:r>
            <a:rPr lang="ro-RO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ș</a:t>
          </a:r>
          <a:r>
            <a:rPr lang="it-IT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 civice pe</a:t>
          </a:r>
          <a:r>
            <a:rPr lang="ro-RO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parcursul mobilității</a:t>
          </a:r>
          <a:endParaRPr lang="en-GB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6930" y="2825683"/>
        <a:ext cx="6549860" cy="979016"/>
      </dsp:txXfrm>
    </dsp:sp>
    <dsp:sp modelId="{9715A039-F913-4232-8760-7B90E0340B43}">
      <dsp:nvSpPr>
        <dsp:cNvPr id="0" name=""/>
        <dsp:cNvSpPr/>
      </dsp:nvSpPr>
      <dsp:spPr>
        <a:xfrm>
          <a:off x="1676930" y="3920662"/>
          <a:ext cx="6549860" cy="9790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400" b="1" kern="1200" dirty="0">
              <a:latin typeface="Times New Roman" pitchFamily="18" charset="0"/>
              <a:cs typeface="Times New Roman" pitchFamily="18" charset="0"/>
            </a:rPr>
            <a:t>promovarea incluziunii, diversit</a:t>
          </a:r>
          <a:r>
            <a:rPr lang="ro-RO" sz="1400" b="1" kern="1200" dirty="0">
              <a:latin typeface="Times New Roman" pitchFamily="18" charset="0"/>
              <a:cs typeface="Times New Roman" pitchFamily="18" charset="0"/>
            </a:rPr>
            <a:t>ăț</a:t>
          </a:r>
          <a:r>
            <a:rPr lang="it-IT" sz="1400" b="1" kern="1200" dirty="0">
              <a:latin typeface="Times New Roman" pitchFamily="18" charset="0"/>
              <a:cs typeface="Times New Roman" pitchFamily="18" charset="0"/>
            </a:rPr>
            <a:t>ii, egalit</a:t>
          </a:r>
          <a:r>
            <a:rPr lang="ro-RO" sz="1400" b="1" kern="1200" dirty="0">
              <a:latin typeface="Times New Roman" pitchFamily="18" charset="0"/>
              <a:cs typeface="Times New Roman" pitchFamily="18" charset="0"/>
            </a:rPr>
            <a:t>ăț</a:t>
          </a:r>
          <a:r>
            <a:rPr lang="it-IT" sz="1400" b="1" kern="1200" dirty="0">
              <a:latin typeface="Times New Roman" pitchFamily="18" charset="0"/>
              <a:cs typeface="Times New Roman" pitchFamily="18" charset="0"/>
            </a:rPr>
            <a:t>ii </a:t>
          </a:r>
          <a:r>
            <a:rPr lang="ro-RO" sz="1400" b="1" kern="1200" dirty="0">
              <a:latin typeface="Times New Roman" pitchFamily="18" charset="0"/>
              <a:cs typeface="Times New Roman" pitchFamily="18" charset="0"/>
            </a:rPr>
            <a:t>ș</a:t>
          </a:r>
          <a:r>
            <a:rPr lang="it-IT" sz="1400" b="1" kern="1200" dirty="0">
              <a:latin typeface="Times New Roman" pitchFamily="18" charset="0"/>
              <a:cs typeface="Times New Roman" pitchFamily="18" charset="0"/>
            </a:rPr>
            <a:t>i non-discrimin</a:t>
          </a:r>
          <a:r>
            <a:rPr lang="ro-RO" sz="1400" b="1" kern="1200" dirty="0">
              <a:latin typeface="Times New Roman" pitchFamily="18" charset="0"/>
              <a:cs typeface="Times New Roman" pitchFamily="18" charset="0"/>
            </a:rPr>
            <a:t>ă</a:t>
          </a:r>
          <a:r>
            <a:rPr lang="it-IT" sz="1400" b="1" kern="1200" dirty="0">
              <a:latin typeface="Times New Roman" pitchFamily="18" charset="0"/>
              <a:cs typeface="Times New Roman" pitchFamily="18" charset="0"/>
            </a:rPr>
            <a:t>rii la un </a:t>
          </a:r>
          <a:r>
            <a:rPr lang="ro-RO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învățământ </a:t>
          </a:r>
          <a:r>
            <a:rPr lang="it-IT" sz="1400" b="1" kern="1200" dirty="0">
              <a:latin typeface="Times New Roman" pitchFamily="18" charset="0"/>
              <a:cs typeface="Times New Roman" pitchFamily="18" charset="0"/>
            </a:rPr>
            <a:t>tehnic </a:t>
          </a:r>
          <a:r>
            <a:rPr lang="ro-RO" sz="1400" b="1" kern="1200" dirty="0">
              <a:latin typeface="Times New Roman" pitchFamily="18" charset="0"/>
              <a:cs typeface="Times New Roman" pitchFamily="18" charset="0"/>
            </a:rPr>
            <a:t>ș</a:t>
          </a:r>
          <a:r>
            <a:rPr lang="it-IT" sz="1400" b="1" kern="1200" dirty="0">
              <a:latin typeface="Times New Roman" pitchFamily="18" charset="0"/>
              <a:cs typeface="Times New Roman" pitchFamily="18" charset="0"/>
            </a:rPr>
            <a:t>i</a:t>
          </a:r>
          <a:r>
            <a:rPr lang="ro-RO" sz="1400" b="1" kern="1200" dirty="0">
              <a:latin typeface="Times New Roman" pitchFamily="18" charset="0"/>
              <a:cs typeface="Times New Roman" pitchFamily="18" charset="0"/>
            </a:rPr>
            <a:t> profesional de calitate a elevilor din medii dezavantajate </a:t>
          </a:r>
          <a:endParaRPr lang="en-GB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76930" y="3920662"/>
        <a:ext cx="6549860" cy="979016"/>
      </dsp:txXfrm>
    </dsp:sp>
    <dsp:sp modelId="{A1475294-2731-4883-9441-B8E74BD3C4CF}">
      <dsp:nvSpPr>
        <dsp:cNvPr id="0" name=""/>
        <dsp:cNvSpPr/>
      </dsp:nvSpPr>
      <dsp:spPr>
        <a:xfrm>
          <a:off x="1676930" y="5015640"/>
          <a:ext cx="6551564" cy="9790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1400" b="1" kern="1200" dirty="0">
              <a:latin typeface="Times New Roman" pitchFamily="18" charset="0"/>
              <a:cs typeface="Times New Roman" pitchFamily="18" charset="0"/>
            </a:rPr>
            <a:t>i</a:t>
          </a:r>
          <a:r>
            <a:rPr lang="it-IT" sz="1400" b="1" kern="1200" dirty="0">
              <a:latin typeface="Times New Roman" pitchFamily="18" charset="0"/>
              <a:cs typeface="Times New Roman" pitchFamily="18" charset="0"/>
            </a:rPr>
            <a:t>nterna</a:t>
          </a:r>
          <a:r>
            <a:rPr lang="ro-RO" sz="1400" b="1" kern="1200" dirty="0">
              <a:latin typeface="Times New Roman" pitchFamily="18" charset="0"/>
              <a:cs typeface="Times New Roman" pitchFamily="18" charset="0"/>
            </a:rPr>
            <a:t>ț</a:t>
          </a:r>
          <a:r>
            <a:rPr lang="it-IT" sz="1400" b="1" kern="1200" dirty="0">
              <a:latin typeface="Times New Roman" pitchFamily="18" charset="0"/>
              <a:cs typeface="Times New Roman" pitchFamily="18" charset="0"/>
            </a:rPr>
            <a:t>ionalizarea </a:t>
          </a:r>
          <a:r>
            <a:rPr lang="ro-RO" sz="1400" b="1" kern="1200" dirty="0">
              <a:latin typeface="Times New Roman" pitchFamily="18" charset="0"/>
              <a:cs typeface="Times New Roman" pitchFamily="18" charset="0"/>
            </a:rPr>
            <a:t>ș</a:t>
          </a:r>
          <a:r>
            <a:rPr lang="it-IT" sz="1400" b="1" kern="1200" dirty="0">
              <a:latin typeface="Times New Roman" pitchFamily="18" charset="0"/>
              <a:cs typeface="Times New Roman" pitchFamily="18" charset="0"/>
            </a:rPr>
            <a:t>colii prin extinderea parteneriatelor </a:t>
          </a:r>
          <a:r>
            <a:rPr lang="ro-RO" sz="1400" b="1" kern="1200" dirty="0">
              <a:latin typeface="Times New Roman" pitchFamily="18" charset="0"/>
              <a:cs typeface="Times New Roman" pitchFamily="18" charset="0"/>
            </a:rPr>
            <a:t>î</a:t>
          </a:r>
          <a:r>
            <a:rPr lang="it-IT" sz="1400" b="1" kern="1200" dirty="0">
              <a:latin typeface="Times New Roman" pitchFamily="18" charset="0"/>
              <a:cs typeface="Times New Roman" pitchFamily="18" charset="0"/>
            </a:rPr>
            <a:t>n spa</a:t>
          </a:r>
          <a:r>
            <a:rPr lang="ro-RO" sz="1400" b="1" kern="1200" dirty="0">
              <a:latin typeface="Times New Roman" pitchFamily="18" charset="0"/>
              <a:cs typeface="Times New Roman" pitchFamily="18" charset="0"/>
            </a:rPr>
            <a:t>ț</a:t>
          </a:r>
          <a:r>
            <a:rPr lang="it-IT" sz="1400" b="1" kern="1200" dirty="0">
              <a:latin typeface="Times New Roman" pitchFamily="18" charset="0"/>
              <a:cs typeface="Times New Roman" pitchFamily="18" charset="0"/>
            </a:rPr>
            <a:t>iul european cu organiza</a:t>
          </a:r>
          <a:r>
            <a:rPr lang="ro-RO" sz="1400" b="1" kern="1200" dirty="0">
              <a:latin typeface="Times New Roman" pitchFamily="18" charset="0"/>
              <a:cs typeface="Times New Roman" pitchFamily="18" charset="0"/>
            </a:rPr>
            <a:t>ț</a:t>
          </a:r>
          <a:r>
            <a:rPr lang="it-IT" sz="1400" b="1" kern="1200" dirty="0">
              <a:latin typeface="Times New Roman" pitchFamily="18" charset="0"/>
              <a:cs typeface="Times New Roman" pitchFamily="18" charset="0"/>
            </a:rPr>
            <a:t>i</a:t>
          </a:r>
          <a:r>
            <a:rPr lang="ro-RO" sz="1400" b="1" kern="1200" dirty="0">
              <a:latin typeface="Times New Roman" pitchFamily="18" charset="0"/>
              <a:cs typeface="Times New Roman" pitchFamily="18" charset="0"/>
            </a:rPr>
            <a:t>i</a:t>
          </a:r>
          <a:r>
            <a:rPr lang="it-IT" sz="1400" b="1" kern="1200" dirty="0">
              <a:latin typeface="Times New Roman" pitchFamily="18" charset="0"/>
              <a:cs typeface="Times New Roman" pitchFamily="18" charset="0"/>
            </a:rPr>
            <a:t> din</a:t>
          </a:r>
          <a:r>
            <a:rPr lang="ro-RO" sz="1400" b="1" kern="1200" dirty="0">
              <a:latin typeface="Times New Roman" pitchFamily="18" charset="0"/>
              <a:cs typeface="Times New Roman" pitchFamily="18" charset="0"/>
            </a:rPr>
            <a:t> Portugalia și Grecia</a:t>
          </a:r>
          <a:endParaRPr lang="en-GB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76930" y="5015640"/>
        <a:ext cx="6551564" cy="979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7809E-BC8B-46F3-A138-FD1DB824C057}" type="datetimeFigureOut">
              <a:rPr lang="ro-RO" smtClean="0"/>
              <a:pPr/>
              <a:t>26.11.2021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A8178-67C6-4B9C-A808-AA90060E4B0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063043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5D7A4B5-0427-431B-9A14-4618067DBCD4}" type="datetimeFigureOut">
              <a:rPr lang="en-GB"/>
              <a:pPr>
                <a:defRPr/>
              </a:pPr>
              <a:t>26/11/2021</a:t>
            </a:fld>
            <a:endParaRPr lang="en-GB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noProof="0"/>
              <a:t>Clic pentru editare stiluri text Coordonator</a:t>
            </a:r>
          </a:p>
          <a:p>
            <a:pPr lvl="1"/>
            <a:r>
              <a:rPr lang="ro-RO" noProof="0"/>
              <a:t>Al doilea nivel</a:t>
            </a:r>
          </a:p>
          <a:p>
            <a:pPr lvl="2"/>
            <a:r>
              <a:rPr lang="ro-RO" noProof="0"/>
              <a:t>Al treilea nivel</a:t>
            </a:r>
          </a:p>
          <a:p>
            <a:pPr lvl="3"/>
            <a:r>
              <a:rPr lang="ro-RO" noProof="0"/>
              <a:t>Al patrulea nivel</a:t>
            </a:r>
          </a:p>
          <a:p>
            <a:pPr lvl="4"/>
            <a:r>
              <a:rPr lang="ro-RO" noProof="0"/>
              <a:t>Al cincilea nivel</a:t>
            </a:r>
            <a:endParaRPr lang="en-GB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1AAC051-48E8-4D02-B055-42A4471B60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2153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AAC051-48E8-4D02-B055-42A4471B60C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AC051-48E8-4D02-B055-42A4471B60C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029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AC051-48E8-4D02-B055-42A4471B60C1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447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79388" y="981075"/>
            <a:ext cx="8785225" cy="5400675"/>
          </a:xfrm>
          <a:prstGeom prst="roundRect">
            <a:avLst>
              <a:gd name="adj" fmla="val 16667"/>
            </a:avLst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blackWhite">
          <a:xfrm>
            <a:off x="0" y="73025"/>
            <a:ext cx="8991600" cy="1123950"/>
          </a:xfrm>
          <a:custGeom>
            <a:avLst/>
            <a:gdLst>
              <a:gd name="G0" fmla="+- 1000 0 0"/>
              <a:gd name="G1" fmla="+- 1000 0 0"/>
              <a:gd name="G2" fmla="+- G0 0 G1"/>
              <a:gd name="G3" fmla="*/ G1 1 2"/>
              <a:gd name="G4" fmla="+- G0 0 G3"/>
              <a:gd name="T0" fmla="*/ 0 w 1000"/>
              <a:gd name="T1" fmla="*/ 0 h 1000"/>
              <a:gd name="T2" fmla="*/ G4 w 1000"/>
              <a:gd name="T3" fmla="*/ G1 h 1000"/>
            </a:gdLst>
            <a:ahLst/>
            <a:cxnLst>
              <a:cxn ang="0">
                <a:pos x="0" y="0"/>
              </a:cxn>
              <a:cxn ang="0">
                <a:pos x="7499" y="0"/>
              </a:cxn>
              <a:cxn ang="0">
                <a:pos x="8000" y="500"/>
              </a:cxn>
              <a:cxn ang="0">
                <a:pos x="7500" y="1000"/>
              </a:cxn>
              <a:cxn ang="0">
                <a:pos x="0" y="1000"/>
              </a:cxn>
            </a:cxnLst>
            <a:rect l="T0" t="T1" r="T2" b="T3"/>
            <a:pathLst>
              <a:path w="8000" h="1000">
                <a:moveTo>
                  <a:pt x="0" y="0"/>
                </a:moveTo>
                <a:lnTo>
                  <a:pt x="7499" y="0"/>
                </a:lnTo>
                <a:cubicBezTo>
                  <a:pt x="7776" y="0"/>
                  <a:pt x="8000" y="223"/>
                  <a:pt x="8000" y="500"/>
                </a:cubicBezTo>
                <a:cubicBezTo>
                  <a:pt x="8000" y="776"/>
                  <a:pt x="7776" y="999"/>
                  <a:pt x="7500" y="1000"/>
                </a:cubicBezTo>
                <a:lnTo>
                  <a:pt x="0" y="100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3028950"/>
            <a:ext cx="83058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4" descr="final_tex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425"/>
            <a:ext cx="42846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68313" y="1268413"/>
            <a:ext cx="8077200" cy="922337"/>
          </a:xfrm>
        </p:spPr>
        <p:txBody>
          <a:bodyPr/>
          <a:lstStyle>
            <a:lvl1pPr>
              <a:defRPr sz="46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205038"/>
            <a:ext cx="8135937" cy="37449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o-RO"/>
              <a:t>Clic pentru a edita stilul de subtitlu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/>
              <a:t>LLP-LdV-VETPRO-2012-RO-076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8F3DF-66F3-4AB7-9B0B-3BAC832EC0E8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/>
              <a:t>LLP-LdV-VETPRO-2012-RO-076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90B2A-E818-411D-B3E2-E4C121A032A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613" y="1341438"/>
            <a:ext cx="2003425" cy="4678362"/>
          </a:xfrm>
        </p:spPr>
        <p:txBody>
          <a:bodyPr vert="eaVert"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341438"/>
            <a:ext cx="5859463" cy="4678362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/>
              <a:t>LLP-LdV-VETPRO-2012-RO-076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71587-25A3-4952-BA7D-E442FBD733B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u și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015288" cy="914400"/>
          </a:xfrm>
        </p:spPr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565400"/>
            <a:ext cx="7924800" cy="3454400"/>
          </a:xfrm>
        </p:spPr>
        <p:txBody>
          <a:bodyPr/>
          <a:lstStyle/>
          <a:p>
            <a:pPr lvl="0"/>
            <a:r>
              <a:rPr lang="ro-RO" noProof="0"/>
              <a:t>Faceți clic pe pictogramă pentru a adăuga un tabel</a:t>
            </a:r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/>
              <a:t>LLP-LdV-VETPRO-2012-RO-076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4E8D1-BED6-468A-97D9-BF7A29F3F167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u și nomogramă sau organigram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015288" cy="914400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2565400"/>
            <a:ext cx="7924800" cy="3454400"/>
          </a:xfrm>
        </p:spPr>
        <p:txBody>
          <a:bodyPr/>
          <a:lstStyle/>
          <a:p>
            <a:pPr lvl="0"/>
            <a:r>
              <a:rPr lang="ro-RO" noProof="0"/>
              <a:t>Faceți clic pe pictogramă pentru a adăuga o ilustrație SmartArt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/>
              <a:t>LLP-LdV-VETPRO-2012-RO-076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0939C-A352-4DC2-BD1A-AADC73A2672F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/>
              <a:t>LLP-LdV-VETPRO-2012-RO-076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24722-F453-4EF7-9913-349547197CA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/>
              <a:t>LLP-LdV-VETPRO-2012-RO-076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10FE2-ECB0-442E-A7D7-8FB8EE73B786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65400"/>
            <a:ext cx="38862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5400"/>
            <a:ext cx="38862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/>
              <a:t>LLP-LdV-VETPRO-2012-RO-076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CF1F-E127-4677-99A1-B0E28DA2864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/>
              <a:t>LLP-LdV-VETPRO-2012-RO-076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7BBE3-8637-4F0C-8FB6-47BF198884FE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/>
              <a:t>LLP-LdV-VETPRO-2012-RO-076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83FB5-58D8-4A5E-AF62-058CAD418E1F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/>
              <a:t>LLP-LdV-VETPRO-2012-RO-076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5BB6-66A0-466B-B5C1-93A46F01605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/>
              <a:t>LLP-LdV-VETPRO-2012-RO-076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B9D2E-9549-4205-8F7E-E604CD03DBFD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o-RO" noProof="0"/>
              <a:t>Faceți clic pe pictogramă pentru a adăuga o imagine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/>
              <a:t>LLP-LdV-VETPRO-2012-RO-076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2D78A-AD85-463F-BC75-9CD435ECC798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341438"/>
            <a:ext cx="8015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/>
              <a:t>Clic pentru editare stil titlu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565400"/>
            <a:ext cx="79248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ro-RO"/>
              <a:t>LLP-LdV-VETPRO-2012-RO-076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E8EB54AC-BF47-4634-B1D4-9A8BF6D2216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  <p:pic>
        <p:nvPicPr>
          <p:cNvPr id="1032" name="Picture 6" descr="final_text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98425"/>
            <a:ext cx="40671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transition spd="slow"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.jpeg"/><Relationship Id="rId7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4.jpeg"/><Relationship Id="rId7" Type="http://schemas.openxmlformats.org/officeDocument/2006/relationships/image" Target="../media/image6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2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4.jpeg"/><Relationship Id="rId9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4.jpeg"/><Relationship Id="rId7" Type="http://schemas.openxmlformats.org/officeDocument/2006/relationships/image" Target="../media/image7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4.jpeg"/><Relationship Id="rId7" Type="http://schemas.openxmlformats.org/officeDocument/2006/relationships/image" Target="../media/image8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9505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reptunghi 6"/>
          <p:cNvSpPr/>
          <p:nvPr/>
        </p:nvSpPr>
        <p:spPr>
          <a:xfrm>
            <a:off x="1219200" y="1524000"/>
            <a:ext cx="6781800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lang="it-IT" sz="3200" b="1" spc="-5" dirty="0">
                <a:solidFill>
                  <a:srgbClr val="3535A1"/>
                </a:solidFill>
                <a:latin typeface="Times New Roman"/>
                <a:cs typeface="Times New Roman"/>
              </a:rPr>
              <a:t>Profesionalizarea elevilor </a:t>
            </a:r>
            <a:r>
              <a:rPr lang="ro-RO" sz="3200" b="1" spc="-5" dirty="0">
                <a:solidFill>
                  <a:srgbClr val="3535A1"/>
                </a:solidFill>
                <a:latin typeface="Times New Roman"/>
                <a:cs typeface="Times New Roman"/>
              </a:rPr>
              <a:t>î</a:t>
            </a:r>
            <a:r>
              <a:rPr lang="it-IT" sz="3200" b="1" spc="-5" dirty="0">
                <a:solidFill>
                  <a:srgbClr val="3535A1"/>
                </a:solidFill>
                <a:latin typeface="Times New Roman"/>
                <a:cs typeface="Times New Roman"/>
              </a:rPr>
              <a:t>n scopul inser</a:t>
            </a:r>
            <a:r>
              <a:rPr lang="ro-RO" sz="3200" b="1" spc="-5" dirty="0">
                <a:solidFill>
                  <a:srgbClr val="3535A1"/>
                </a:solidFill>
                <a:latin typeface="Times New Roman"/>
                <a:cs typeface="Times New Roman"/>
              </a:rPr>
              <a:t>ț</a:t>
            </a:r>
            <a:r>
              <a:rPr lang="it-IT" sz="3200" b="1" spc="-5" dirty="0">
                <a:solidFill>
                  <a:srgbClr val="3535A1"/>
                </a:solidFill>
                <a:latin typeface="Times New Roman"/>
                <a:cs typeface="Times New Roman"/>
              </a:rPr>
              <a:t>iei pe</a:t>
            </a:r>
            <a:r>
              <a:rPr lang="ro-RO" sz="3200" b="1" spc="-5" dirty="0">
                <a:solidFill>
                  <a:srgbClr val="3535A1"/>
                </a:solidFill>
                <a:latin typeface="Times New Roman"/>
                <a:cs typeface="Times New Roman"/>
              </a:rPr>
              <a:t> </a:t>
            </a:r>
            <a:r>
              <a:rPr lang="it-IT" sz="3200" b="1" spc="-5" dirty="0">
                <a:solidFill>
                  <a:srgbClr val="3535A1"/>
                </a:solidFill>
                <a:latin typeface="Times New Roman"/>
                <a:cs typeface="Times New Roman"/>
              </a:rPr>
              <a:t>pia</a:t>
            </a:r>
            <a:r>
              <a:rPr lang="ro-RO" sz="3200" b="1" spc="-5" dirty="0">
                <a:solidFill>
                  <a:srgbClr val="3535A1"/>
                </a:solidFill>
                <a:latin typeface="Times New Roman"/>
                <a:cs typeface="Times New Roman"/>
              </a:rPr>
              <a:t>ț</a:t>
            </a:r>
            <a:r>
              <a:rPr lang="it-IT" sz="3200" b="1" spc="-5" dirty="0">
                <a:solidFill>
                  <a:srgbClr val="3535A1"/>
                </a:solidFill>
                <a:latin typeface="Times New Roman"/>
                <a:cs typeface="Times New Roman"/>
              </a:rPr>
              <a:t>a muncii</a:t>
            </a:r>
          </a:p>
        </p:txBody>
      </p:sp>
      <p:sp>
        <p:nvSpPr>
          <p:cNvPr id="8" name="Dreptunghi 7"/>
          <p:cNvSpPr/>
          <p:nvPr/>
        </p:nvSpPr>
        <p:spPr>
          <a:xfrm>
            <a:off x="2739994" y="6324600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1" descr="http://www.colegiultehnicionholban.ro/wp-content/uploads/2013/02/Colegiul_Tehnic_Ion_Holban_Iasi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714752"/>
            <a:ext cx="6357982" cy="205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371600" y="5791200"/>
            <a:ext cx="6115050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o-RO" sz="3600" kern="10" spc="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EXCELENŢĂ ÎN RECUPERARE, INTEGRARE, PROFESIONALIZARE</a:t>
            </a: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28600"/>
            <a:ext cx="3924300" cy="89832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71736" y="3286124"/>
            <a:ext cx="4100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KA102 - VET learner and staff mobility</a:t>
            </a:r>
            <a:endParaRPr lang="ro-RO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813"/>
            <a:ext cx="3411488" cy="7659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-94728" y="6488668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000" y="160444"/>
            <a:ext cx="3574655" cy="818283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6CA1B12-2E9A-4953-8F4F-AAE774920409}"/>
              </a:ext>
            </a:extLst>
          </p:cNvPr>
          <p:cNvSpPr/>
          <p:nvPr/>
        </p:nvSpPr>
        <p:spPr>
          <a:xfrm>
            <a:off x="-87868" y="910675"/>
            <a:ext cx="5102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600" b="1" dirty="0">
                <a:solidFill>
                  <a:srgbClr val="FF0000"/>
                </a:solidFill>
              </a:rPr>
              <a:t>Industrie textilă </a:t>
            </a:r>
            <a:r>
              <a:rPr lang="vi-VN" sz="1600" b="1" dirty="0">
                <a:solidFill>
                  <a:srgbClr val="FF0000"/>
                </a:solidFill>
              </a:rPr>
              <a:t>şi pielărie</a:t>
            </a:r>
            <a:r>
              <a:rPr lang="en-US" sz="1600" b="1" dirty="0">
                <a:solidFill>
                  <a:srgbClr val="FF0000"/>
                </a:solidFill>
              </a:rPr>
              <a:t> -    </a:t>
            </a:r>
            <a:r>
              <a:rPr lang="en-US" sz="1600" b="1" i="1" u="sng" dirty="0">
                <a:solidFill>
                  <a:srgbClr val="FF0000"/>
                </a:solidFill>
              </a:rPr>
              <a:t>IPODOMI GRECIA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8270356-BCF8-4908-B89A-D55B0F7C88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59931" y="1294508"/>
            <a:ext cx="3433244" cy="20814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60D5950-1205-4C42-8B6A-8A3DFA6B8D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8176" y="1010729"/>
            <a:ext cx="3543506" cy="293361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0BFEA29-FB0F-469D-9C85-7D0B10DD8371}"/>
              </a:ext>
            </a:extLst>
          </p:cNvPr>
          <p:cNvGrpSpPr/>
          <p:nvPr/>
        </p:nvGrpSpPr>
        <p:grpSpPr>
          <a:xfrm>
            <a:off x="19771" y="1890287"/>
            <a:ext cx="1440160" cy="1226565"/>
            <a:chOff x="4948500" y="0"/>
            <a:chExt cx="1147500" cy="19823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A8ABE71B-B4BC-4AE2-B388-E32F23A20990}"/>
                </a:ext>
              </a:extLst>
            </p:cNvPr>
            <p:cNvSpPr/>
            <p:nvPr/>
          </p:nvSpPr>
          <p:spPr>
            <a:xfrm>
              <a:off x="4948500" y="0"/>
              <a:ext cx="1147500" cy="198239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7DCA5D8-D586-4D8D-AA8D-4ECD75C6A1BD}"/>
                </a:ext>
              </a:extLst>
            </p:cNvPr>
            <p:cNvSpPr txBox="1"/>
            <p:nvPr/>
          </p:nvSpPr>
          <p:spPr>
            <a:xfrm>
              <a:off x="4948500" y="0"/>
              <a:ext cx="1147500" cy="19823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1600" b="1" kern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 pregătit </a:t>
              </a:r>
              <a:r>
                <a:rPr lang="ro-RO" sz="1600" kern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materialele pentru croit si au croit</a:t>
              </a:r>
              <a:endParaRPr lang="en-US" sz="1600" kern="1200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24DA556-BA88-4862-AE14-5C8B79B8D0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52929" y="4083290"/>
            <a:ext cx="3714197" cy="2614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F94E81-9A57-450A-AF42-F5E22A8AFE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996666" y="3703594"/>
            <a:ext cx="2933612" cy="249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205215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813"/>
            <a:ext cx="3411488" cy="7659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0" y="6381924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000" y="27260"/>
            <a:ext cx="3574655" cy="818283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6CA1B12-2E9A-4953-8F4F-AAE774920409}"/>
              </a:ext>
            </a:extLst>
          </p:cNvPr>
          <p:cNvSpPr/>
          <p:nvPr/>
        </p:nvSpPr>
        <p:spPr>
          <a:xfrm>
            <a:off x="21498" y="1321083"/>
            <a:ext cx="5102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600" b="1" dirty="0">
                <a:solidFill>
                  <a:srgbClr val="FF0000"/>
                </a:solidFill>
              </a:rPr>
              <a:t>Industrie textilă </a:t>
            </a:r>
            <a:r>
              <a:rPr lang="vi-VN" sz="1600" b="1" dirty="0">
                <a:solidFill>
                  <a:srgbClr val="FF0000"/>
                </a:solidFill>
              </a:rPr>
              <a:t>şi pielărie</a:t>
            </a:r>
            <a:r>
              <a:rPr lang="en-US" sz="1600" b="1" dirty="0">
                <a:solidFill>
                  <a:srgbClr val="FF0000"/>
                </a:solidFill>
              </a:rPr>
              <a:t> -    </a:t>
            </a:r>
            <a:r>
              <a:rPr lang="en-US" sz="1600" b="1" i="1" u="sng" dirty="0">
                <a:solidFill>
                  <a:srgbClr val="FF0000"/>
                </a:solidFill>
              </a:rPr>
              <a:t>IPODOMI GRECIA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6007BED-97A3-459D-B602-75F3307561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85256" y="1655930"/>
            <a:ext cx="2187910" cy="1823258"/>
          </a:xfrm>
          <a:prstGeom prst="rect">
            <a:avLst/>
          </a:prstGeom>
        </p:spPr>
      </p:pic>
      <p:pic>
        <p:nvPicPr>
          <p:cNvPr id="4098" name="Picture 2" descr="Nu este disponibilă nicio descriere.">
            <a:extLst>
              <a:ext uri="{FF2B5EF4-FFF2-40B4-BE49-F238E27FC236}">
                <a16:creationId xmlns:a16="http://schemas.microsoft.com/office/drawing/2014/main" xmlns="" id="{CC746AD9-FBDD-4011-B511-E0FFB0A0A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80651" y="3330367"/>
            <a:ext cx="2156186" cy="357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u este disponibilă nicio descriere.">
            <a:extLst>
              <a:ext uri="{FF2B5EF4-FFF2-40B4-BE49-F238E27FC236}">
                <a16:creationId xmlns:a16="http://schemas.microsoft.com/office/drawing/2014/main" xmlns="" id="{559432A0-CBFC-4B29-AE6A-B2B31959E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147566" y="1010729"/>
            <a:ext cx="2810783" cy="230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89A9291-9193-4F65-87F8-949CA1C91701}"/>
              </a:ext>
            </a:extLst>
          </p:cNvPr>
          <p:cNvGrpSpPr/>
          <p:nvPr/>
        </p:nvGrpSpPr>
        <p:grpSpPr>
          <a:xfrm>
            <a:off x="99299" y="1969991"/>
            <a:ext cx="1592381" cy="2183200"/>
            <a:chOff x="1948830" y="0"/>
            <a:chExt cx="1415727" cy="379033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B8FA3033-4600-4590-9B04-997D9E378499}"/>
                </a:ext>
              </a:extLst>
            </p:cNvPr>
            <p:cNvSpPr/>
            <p:nvPr/>
          </p:nvSpPr>
          <p:spPr>
            <a:xfrm>
              <a:off x="1948830" y="0"/>
              <a:ext cx="1415727" cy="3790337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66C96CA-1598-4A3A-83C3-2785706BA1DE}"/>
                </a:ext>
              </a:extLst>
            </p:cNvPr>
            <p:cNvSpPr txBox="1"/>
            <p:nvPr/>
          </p:nvSpPr>
          <p:spPr>
            <a:xfrm>
              <a:off x="1948830" y="0"/>
              <a:ext cx="1415727" cy="37903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1800" kern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 confecționat anumite produse textile prin operații de prelucrare, asamblare prin coasere și finisare finală.</a:t>
              </a:r>
              <a:endParaRPr lang="en-US" sz="1800" kern="1200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8BDDDFD-18A4-44A3-98FB-8471340B5D1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72320" y="3820766"/>
            <a:ext cx="4067844" cy="21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582583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813"/>
            <a:ext cx="3411488" cy="7659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-8317" y="6462502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000" y="27260"/>
            <a:ext cx="3574655" cy="818283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6CA1B12-2E9A-4953-8F4F-AAE774920409}"/>
              </a:ext>
            </a:extLst>
          </p:cNvPr>
          <p:cNvSpPr/>
          <p:nvPr/>
        </p:nvSpPr>
        <p:spPr>
          <a:xfrm>
            <a:off x="-4057" y="926052"/>
            <a:ext cx="5102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600" b="1" dirty="0">
                <a:solidFill>
                  <a:srgbClr val="FF0000"/>
                </a:solidFill>
              </a:rPr>
              <a:t>Industrie textilă </a:t>
            </a:r>
            <a:r>
              <a:rPr lang="vi-VN" sz="1600" b="1" dirty="0">
                <a:solidFill>
                  <a:srgbClr val="FF0000"/>
                </a:solidFill>
              </a:rPr>
              <a:t>şi pielărie</a:t>
            </a:r>
            <a:r>
              <a:rPr lang="en-US" sz="1600" b="1" dirty="0">
                <a:solidFill>
                  <a:srgbClr val="FF0000"/>
                </a:solidFill>
              </a:rPr>
              <a:t> -    </a:t>
            </a:r>
            <a:r>
              <a:rPr lang="en-US" sz="1600" b="1" i="1" u="sng" dirty="0">
                <a:solidFill>
                  <a:srgbClr val="FF0000"/>
                </a:solidFill>
              </a:rPr>
              <a:t>IPODOMI GRECIA</a:t>
            </a:r>
          </a:p>
        </p:txBody>
      </p:sp>
      <p:pic>
        <p:nvPicPr>
          <p:cNvPr id="6146" name="Picture 2" descr="Nu este disponibilă nicio descriere.">
            <a:extLst>
              <a:ext uri="{FF2B5EF4-FFF2-40B4-BE49-F238E27FC236}">
                <a16:creationId xmlns:a16="http://schemas.microsoft.com/office/drawing/2014/main" xmlns="" id="{8ED82A8E-D10A-4E90-891B-E40D7D878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9435" y="3953856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u este disponibilă nicio descriere.">
            <a:extLst>
              <a:ext uri="{FF2B5EF4-FFF2-40B4-BE49-F238E27FC236}">
                <a16:creationId xmlns:a16="http://schemas.microsoft.com/office/drawing/2014/main" xmlns="" id="{DF2A1993-0F84-4056-B24A-8233B6CAE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982471" y="3678775"/>
            <a:ext cx="2682094" cy="311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u este disponibilă nicio descriere.">
            <a:extLst>
              <a:ext uri="{FF2B5EF4-FFF2-40B4-BE49-F238E27FC236}">
                <a16:creationId xmlns:a16="http://schemas.microsoft.com/office/drawing/2014/main" xmlns="" id="{987B0347-66EB-40B6-A067-469392B12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5655" y="35715"/>
            <a:ext cx="1785941" cy="369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AAB1B8C-448B-4486-AA09-877D097D5907}"/>
              </a:ext>
            </a:extLst>
          </p:cNvPr>
          <p:cNvGrpSpPr/>
          <p:nvPr/>
        </p:nvGrpSpPr>
        <p:grpSpPr>
          <a:xfrm>
            <a:off x="81081" y="1700823"/>
            <a:ext cx="1206732" cy="2123033"/>
            <a:chOff x="2121665" y="0"/>
            <a:chExt cx="1206732" cy="21230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AE006EA7-34A5-4F73-A55D-8D409AEB290E}"/>
                </a:ext>
              </a:extLst>
            </p:cNvPr>
            <p:cNvSpPr/>
            <p:nvPr/>
          </p:nvSpPr>
          <p:spPr>
            <a:xfrm>
              <a:off x="2121665" y="0"/>
              <a:ext cx="1206732" cy="2123033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08E8B26-AEE9-43A8-AAA7-FFCF0CADD54F}"/>
                </a:ext>
              </a:extLst>
            </p:cNvPr>
            <p:cNvSpPr txBox="1"/>
            <p:nvPr/>
          </p:nvSpPr>
          <p:spPr>
            <a:xfrm>
              <a:off x="2121665" y="0"/>
              <a:ext cx="1206732" cy="21230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1800" b="1" kern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 u</a:t>
              </a:r>
              <a:r>
                <a:rPr lang="ro-RO" sz="1800" kern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tilizat tehnologii moderne pentru realizarea produselor</a:t>
              </a:r>
              <a:endParaRPr lang="en-US" sz="1800" kern="1200" dirty="0"/>
            </a:p>
          </p:txBody>
        </p:sp>
      </p:grpSp>
      <p:pic>
        <p:nvPicPr>
          <p:cNvPr id="20" name="Picture 4" descr="Nu este disponibilă nicio descriere.">
            <a:extLst>
              <a:ext uri="{FF2B5EF4-FFF2-40B4-BE49-F238E27FC236}">
                <a16:creationId xmlns:a16="http://schemas.microsoft.com/office/drawing/2014/main" xmlns="" id="{2B57B9D7-F88C-4B00-BFB5-5446ED61D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583593" y="1311267"/>
            <a:ext cx="3167127" cy="252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300102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813"/>
            <a:ext cx="3411488" cy="7659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1419" y="6423891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8221" y="5691"/>
            <a:ext cx="3069232" cy="702585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6CA1B12-2E9A-4953-8F4F-AAE774920409}"/>
              </a:ext>
            </a:extLst>
          </p:cNvPr>
          <p:cNvSpPr/>
          <p:nvPr/>
        </p:nvSpPr>
        <p:spPr>
          <a:xfrm>
            <a:off x="32454" y="946871"/>
            <a:ext cx="5102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600" b="1" dirty="0">
                <a:solidFill>
                  <a:srgbClr val="FF0000"/>
                </a:solidFill>
              </a:rPr>
              <a:t>Industrie textilă </a:t>
            </a:r>
            <a:r>
              <a:rPr lang="vi-VN" sz="1600" b="1" dirty="0">
                <a:solidFill>
                  <a:srgbClr val="FF0000"/>
                </a:solidFill>
              </a:rPr>
              <a:t>şi pielărie</a:t>
            </a:r>
            <a:r>
              <a:rPr lang="en-US" sz="1600" b="1" dirty="0">
                <a:solidFill>
                  <a:srgbClr val="FF0000"/>
                </a:solidFill>
              </a:rPr>
              <a:t> -    </a:t>
            </a:r>
            <a:r>
              <a:rPr lang="en-US" sz="1600" b="1" i="1" u="sng" dirty="0">
                <a:solidFill>
                  <a:srgbClr val="FF0000"/>
                </a:solidFill>
              </a:rPr>
              <a:t>IPODOMI GRECIA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4E75D1-A565-47D7-A41D-AC0E24CC34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58990" y="1317808"/>
            <a:ext cx="3367590" cy="25368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9ED303-5D3C-4F5B-9135-6CB25D2790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5447750" y="1144041"/>
            <a:ext cx="3769075" cy="285340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A89D005-A252-408F-9C83-576841F42C67}"/>
              </a:ext>
            </a:extLst>
          </p:cNvPr>
          <p:cNvGrpSpPr/>
          <p:nvPr/>
        </p:nvGrpSpPr>
        <p:grpSpPr>
          <a:xfrm>
            <a:off x="82237" y="1446610"/>
            <a:ext cx="1376753" cy="1982390"/>
            <a:chOff x="2065533" y="0"/>
            <a:chExt cx="1376753" cy="19823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6C896F6-FFA1-4CAE-B454-5962A82BB44E}"/>
                </a:ext>
              </a:extLst>
            </p:cNvPr>
            <p:cNvSpPr/>
            <p:nvPr/>
          </p:nvSpPr>
          <p:spPr>
            <a:xfrm>
              <a:off x="2065533" y="0"/>
              <a:ext cx="1376753" cy="198239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34DD796-2B73-43C0-AB9E-78343A0A99D0}"/>
                </a:ext>
              </a:extLst>
            </p:cNvPr>
            <p:cNvSpPr txBox="1"/>
            <p:nvPr/>
          </p:nvSpPr>
          <p:spPr>
            <a:xfrm>
              <a:off x="2065533" y="0"/>
              <a:ext cx="1376753" cy="19823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1600" b="1" kern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 s-au prezentat s</a:t>
              </a:r>
              <a:r>
                <a:rPr lang="ro-RO" sz="1600" kern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oft-uri utilizate in industria textila</a:t>
              </a:r>
              <a:endParaRPr lang="en-US" sz="1600" kern="12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677428-26B4-47D3-ADE3-DBA930C3204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3898825"/>
            <a:ext cx="2977902" cy="2316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6E8AA5-DB6C-4045-AB29-0CEA9549B2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93825" y="4208016"/>
            <a:ext cx="4223518" cy="258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097351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755" y="0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106914" y="6362052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8510" y="84973"/>
            <a:ext cx="3924300" cy="898321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6CA1B12-2E9A-4953-8F4F-AAE774920409}"/>
              </a:ext>
            </a:extLst>
          </p:cNvPr>
          <p:cNvSpPr/>
          <p:nvPr/>
        </p:nvSpPr>
        <p:spPr>
          <a:xfrm>
            <a:off x="0" y="949544"/>
            <a:ext cx="4606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rgbClr val="FF0000"/>
                </a:solidFill>
              </a:rPr>
              <a:t>Turism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ro-RO" sz="1600" b="1" dirty="0">
                <a:solidFill>
                  <a:srgbClr val="FF0000"/>
                </a:solidFill>
              </a:rPr>
              <a:t>și alimentație</a:t>
            </a:r>
            <a:r>
              <a:rPr lang="en-US" sz="1600" b="1" dirty="0">
                <a:solidFill>
                  <a:srgbClr val="FF0000"/>
                </a:solidFill>
              </a:rPr>
              <a:t> -    </a:t>
            </a:r>
            <a:r>
              <a:rPr lang="en-US" sz="1600" b="1" i="1" u="sng" dirty="0">
                <a:solidFill>
                  <a:srgbClr val="FF0000"/>
                </a:solidFill>
              </a:rPr>
              <a:t>IPODOMI GRECIA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BD59270-021C-4372-BE58-8B47739F6A48}"/>
              </a:ext>
            </a:extLst>
          </p:cNvPr>
          <p:cNvGrpSpPr/>
          <p:nvPr/>
        </p:nvGrpSpPr>
        <p:grpSpPr>
          <a:xfrm>
            <a:off x="32425" y="1399453"/>
            <a:ext cx="1947665" cy="1128556"/>
            <a:chOff x="1698000" y="1984"/>
            <a:chExt cx="2700000" cy="130968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D19DE800-1245-4B32-8668-B775B7003357}"/>
                </a:ext>
              </a:extLst>
            </p:cNvPr>
            <p:cNvSpPr/>
            <p:nvPr/>
          </p:nvSpPr>
          <p:spPr>
            <a:xfrm>
              <a:off x="1698000" y="1984"/>
              <a:ext cx="2700000" cy="1309687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5A3FB34-F0AB-4BE8-B361-636579AB1FE8}"/>
                </a:ext>
              </a:extLst>
            </p:cNvPr>
            <p:cNvSpPr txBox="1"/>
            <p:nvPr/>
          </p:nvSpPr>
          <p:spPr>
            <a:xfrm>
              <a:off x="1698000" y="1984"/>
              <a:ext cx="2700000" cy="13096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o-RO" b="1" dirty="0"/>
                <a:t>Au preparat salate traditionale grecesti, musaka</a:t>
              </a:r>
              <a:endParaRPr lang="en-US" sz="16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76CD22D-F4D1-4331-935D-3125B96F27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2791588"/>
            <a:ext cx="1927875" cy="3429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09971D2-B175-4234-BFC5-32BDABB694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48827" y="1556792"/>
            <a:ext cx="2051353" cy="27351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C0224E0-A8D5-4368-9BDA-AE4F801868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20271" y="1110691"/>
            <a:ext cx="2051352" cy="27351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111B535-D5BB-4E7A-A5B0-E0EFC62F5B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48137" y="1117116"/>
            <a:ext cx="2144837" cy="381304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BE9D3E6-B8CF-4444-9629-E2A551B3708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13533" y="4317690"/>
            <a:ext cx="1563638" cy="20848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DFCEEE46-3D96-4A88-9E8A-E02E2379AF8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68510" y="5509206"/>
            <a:ext cx="3474697" cy="12915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7D8A92C-5F53-431A-87AB-74BA6265719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973024" y="3967748"/>
            <a:ext cx="2098599" cy="129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93149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755" y="0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296295" y="6402136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8375"/>
            <a:ext cx="3924300" cy="898321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6CA1B12-2E9A-4953-8F4F-AAE774920409}"/>
              </a:ext>
            </a:extLst>
          </p:cNvPr>
          <p:cNvSpPr/>
          <p:nvPr/>
        </p:nvSpPr>
        <p:spPr>
          <a:xfrm>
            <a:off x="0" y="949544"/>
            <a:ext cx="4606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rgbClr val="FF0000"/>
                </a:solidFill>
              </a:rPr>
              <a:t>Turism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ro-RO" sz="1600" b="1" dirty="0">
                <a:solidFill>
                  <a:srgbClr val="FF0000"/>
                </a:solidFill>
              </a:rPr>
              <a:t>și alimentație</a:t>
            </a:r>
            <a:r>
              <a:rPr lang="en-US" sz="1600" b="1" dirty="0">
                <a:solidFill>
                  <a:srgbClr val="FF0000"/>
                </a:solidFill>
              </a:rPr>
              <a:t> -    </a:t>
            </a:r>
            <a:r>
              <a:rPr lang="en-US" sz="1600" b="1" i="1" u="sng" dirty="0">
                <a:solidFill>
                  <a:srgbClr val="FF0000"/>
                </a:solidFill>
              </a:rPr>
              <a:t>IPODOMI GRECIA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BD59270-021C-4372-BE58-8B47739F6A48}"/>
              </a:ext>
            </a:extLst>
          </p:cNvPr>
          <p:cNvGrpSpPr/>
          <p:nvPr/>
        </p:nvGrpSpPr>
        <p:grpSpPr>
          <a:xfrm>
            <a:off x="171400" y="1621645"/>
            <a:ext cx="1947665" cy="1128556"/>
            <a:chOff x="1698000" y="1984"/>
            <a:chExt cx="2700000" cy="130968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D19DE800-1245-4B32-8668-B775B7003357}"/>
                </a:ext>
              </a:extLst>
            </p:cNvPr>
            <p:cNvSpPr/>
            <p:nvPr/>
          </p:nvSpPr>
          <p:spPr>
            <a:xfrm>
              <a:off x="1698000" y="1984"/>
              <a:ext cx="2700000" cy="1309687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5A3FB34-F0AB-4BE8-B361-636579AB1FE8}"/>
                </a:ext>
              </a:extLst>
            </p:cNvPr>
            <p:cNvSpPr txBox="1"/>
            <p:nvPr/>
          </p:nvSpPr>
          <p:spPr>
            <a:xfrm>
              <a:off x="1698000" y="1984"/>
              <a:ext cx="2700000" cy="13096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o-RO" b="1" dirty="0"/>
                <a:t>Au realizat Preparate din peste si fructe de mare </a:t>
              </a:r>
              <a:endParaRPr lang="en-US" sz="16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27E0060-E188-408F-A5D1-5050755442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74284" y="1399453"/>
            <a:ext cx="2872311" cy="38297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FF995A1-A2C3-4E69-825C-3F304E379E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6295" y="3244871"/>
            <a:ext cx="1852428" cy="24699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C8CB819-C113-4074-8E71-1F66B511E4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40152" y="2194048"/>
            <a:ext cx="3032448" cy="404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87869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755" y="0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2739994" y="6324600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8375"/>
            <a:ext cx="3924300" cy="898321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6CA1B12-2E9A-4953-8F4F-AAE774920409}"/>
              </a:ext>
            </a:extLst>
          </p:cNvPr>
          <p:cNvSpPr/>
          <p:nvPr/>
        </p:nvSpPr>
        <p:spPr>
          <a:xfrm>
            <a:off x="0" y="949544"/>
            <a:ext cx="4606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rgbClr val="FF0000"/>
                </a:solidFill>
              </a:rPr>
              <a:t>Turism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ro-RO" sz="1600" b="1" dirty="0">
                <a:solidFill>
                  <a:srgbClr val="FF0000"/>
                </a:solidFill>
              </a:rPr>
              <a:t>și alimentație</a:t>
            </a:r>
            <a:r>
              <a:rPr lang="en-US" sz="1600" b="1" dirty="0">
                <a:solidFill>
                  <a:srgbClr val="FF0000"/>
                </a:solidFill>
              </a:rPr>
              <a:t> -    </a:t>
            </a:r>
            <a:r>
              <a:rPr lang="en-US" sz="1600" b="1" i="1" u="sng" dirty="0">
                <a:solidFill>
                  <a:srgbClr val="FF0000"/>
                </a:solidFill>
              </a:rPr>
              <a:t>IPODOMI GRECIA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BD59270-021C-4372-BE58-8B47739F6A48}"/>
              </a:ext>
            </a:extLst>
          </p:cNvPr>
          <p:cNvGrpSpPr/>
          <p:nvPr/>
        </p:nvGrpSpPr>
        <p:grpSpPr>
          <a:xfrm>
            <a:off x="32425" y="1456362"/>
            <a:ext cx="2238390" cy="1089551"/>
            <a:chOff x="1698000" y="-33097"/>
            <a:chExt cx="2793705" cy="134476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D19DE800-1245-4B32-8668-B775B7003357}"/>
                </a:ext>
              </a:extLst>
            </p:cNvPr>
            <p:cNvSpPr/>
            <p:nvPr/>
          </p:nvSpPr>
          <p:spPr>
            <a:xfrm>
              <a:off x="1698000" y="1984"/>
              <a:ext cx="2700000" cy="1309687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5A3FB34-F0AB-4BE8-B361-636579AB1FE8}"/>
                </a:ext>
              </a:extLst>
            </p:cNvPr>
            <p:cNvSpPr txBox="1"/>
            <p:nvPr/>
          </p:nvSpPr>
          <p:spPr>
            <a:xfrm>
              <a:off x="1791705" y="-33097"/>
              <a:ext cx="2700000" cy="13096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endParaRPr lang="ro-RO" sz="1600" b="1" dirty="0"/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o-RO" sz="1600" b="1" dirty="0"/>
                <a:t>Au realizat </a:t>
              </a:r>
              <a:r>
                <a:rPr lang="ro-RO" sz="1600" dirty="0"/>
                <a:t>preparate traditionale: „gyros”,  puiul „souvlaki” și burgerul umplut</a:t>
              </a:r>
              <a:endParaRPr lang="en-US" sz="1600" dirty="0"/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endParaRPr lang="en-US" sz="14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17CF93-D306-4C24-A35A-BA10A8B20C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2830259"/>
            <a:ext cx="2759256" cy="3679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2D0840-4923-4B07-9DAF-09A8B2FA83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04226" y="1605302"/>
            <a:ext cx="3041960" cy="40559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9298653-76B0-46D9-ABFE-6A7A3C7D89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88699" y="984925"/>
            <a:ext cx="27477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373554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755" y="0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296295" y="6340828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8375"/>
            <a:ext cx="3924300" cy="898321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6CA1B12-2E9A-4953-8F4F-AAE774920409}"/>
              </a:ext>
            </a:extLst>
          </p:cNvPr>
          <p:cNvSpPr/>
          <p:nvPr/>
        </p:nvSpPr>
        <p:spPr>
          <a:xfrm>
            <a:off x="0" y="949544"/>
            <a:ext cx="4606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rgbClr val="FF0000"/>
                </a:solidFill>
              </a:rPr>
              <a:t>Turism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ro-RO" sz="1600" b="1" dirty="0">
                <a:solidFill>
                  <a:srgbClr val="FF0000"/>
                </a:solidFill>
              </a:rPr>
              <a:t>și alimentație</a:t>
            </a:r>
            <a:r>
              <a:rPr lang="en-US" sz="1600" b="1" dirty="0">
                <a:solidFill>
                  <a:srgbClr val="FF0000"/>
                </a:solidFill>
              </a:rPr>
              <a:t> -    </a:t>
            </a:r>
            <a:r>
              <a:rPr lang="en-US" sz="1600" b="1" i="1" u="sng" dirty="0">
                <a:solidFill>
                  <a:srgbClr val="FF0000"/>
                </a:solidFill>
              </a:rPr>
              <a:t>IPODOMI GRECIA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BD59270-021C-4372-BE58-8B47739F6A48}"/>
              </a:ext>
            </a:extLst>
          </p:cNvPr>
          <p:cNvGrpSpPr/>
          <p:nvPr/>
        </p:nvGrpSpPr>
        <p:grpSpPr>
          <a:xfrm>
            <a:off x="129816" y="1424706"/>
            <a:ext cx="2238390" cy="1089551"/>
            <a:chOff x="1698000" y="-33097"/>
            <a:chExt cx="2793705" cy="134476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D19DE800-1245-4B32-8668-B775B7003357}"/>
                </a:ext>
              </a:extLst>
            </p:cNvPr>
            <p:cNvSpPr/>
            <p:nvPr/>
          </p:nvSpPr>
          <p:spPr>
            <a:xfrm>
              <a:off x="1698000" y="1984"/>
              <a:ext cx="2700000" cy="1309687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5A3FB34-F0AB-4BE8-B361-636579AB1FE8}"/>
                </a:ext>
              </a:extLst>
            </p:cNvPr>
            <p:cNvSpPr txBox="1"/>
            <p:nvPr/>
          </p:nvSpPr>
          <p:spPr>
            <a:xfrm>
              <a:off x="1791705" y="-33097"/>
              <a:ext cx="2700000" cy="13096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o-RO" b="1" dirty="0"/>
                <a:t>Au realizat </a:t>
              </a:r>
              <a:r>
                <a:rPr lang="ro-RO" dirty="0"/>
                <a:t>deserturi traditionale grecesti</a:t>
              </a:r>
              <a:endParaRPr lang="en-US" sz="16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E684B78-A849-42F8-921E-A490D275D0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1318" y="2685753"/>
            <a:ext cx="2680522" cy="3574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5F9872-0F2B-420F-BD54-42DA70B5D5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476872" y="1393688"/>
            <a:ext cx="3240360" cy="2520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6CF6A41-4382-45D5-B86E-3C9E46E424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0646" y="4024097"/>
            <a:ext cx="2680522" cy="265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770073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296295" y="6340828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8375"/>
            <a:ext cx="3924300" cy="898321"/>
          </a:xfrm>
          <a:prstGeom prst="rect">
            <a:avLst/>
          </a:prstGeom>
          <a:noFill/>
        </p:spPr>
      </p:pic>
      <p:pic>
        <p:nvPicPr>
          <p:cNvPr id="13" name="Picture 2" descr="D:\School\An scolar 2019-2020\Erasmus+\braga\thumbnail.jpg">
            <a:extLst>
              <a:ext uri="{FF2B5EF4-FFF2-40B4-BE49-F238E27FC236}">
                <a16:creationId xmlns:a16="http://schemas.microsoft.com/office/drawing/2014/main" xmlns="" id="{3D4A93E9-7175-42F8-8551-4B026EFC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5605" y="2636912"/>
            <a:ext cx="4083925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011797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881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-60293" y="6258929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5001"/>
            <a:ext cx="3924300" cy="898321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F87A4C2-AFAB-4860-A74E-454B45E35297}"/>
              </a:ext>
            </a:extLst>
          </p:cNvPr>
          <p:cNvSpPr/>
          <p:nvPr/>
        </p:nvSpPr>
        <p:spPr>
          <a:xfrm>
            <a:off x="467544" y="1334547"/>
            <a:ext cx="731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Estetica </a:t>
            </a:r>
            <a:r>
              <a:rPr lang="ro-RO" b="1" dirty="0">
                <a:solidFill>
                  <a:srgbClr val="FF0000"/>
                </a:solidFill>
              </a:rPr>
              <a:t>și igiena corpului omenesc – BRAGA –PORTUGALIA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823C9207-7B6D-49C1-9D43-E75D91D4AE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0FFEB5F-D81B-442E-851C-7B8BAC746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6604" y="3276600"/>
            <a:ext cx="2282552" cy="28860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9D1883-E0EA-419F-B8A4-A11F6E9164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01214" y="1779849"/>
            <a:ext cx="2335492" cy="41519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733436A-2811-4121-BE71-B5CF26A8846D}"/>
              </a:ext>
            </a:extLst>
          </p:cNvPr>
          <p:cNvSpPr/>
          <p:nvPr/>
        </p:nvSpPr>
        <p:spPr>
          <a:xfrm>
            <a:off x="245829" y="1750220"/>
            <a:ext cx="3061467" cy="10895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ro-RO" b="1" dirty="0">
                <a:solidFill>
                  <a:schemeClr val="bg1"/>
                </a:solidFill>
              </a:rPr>
              <a:t>Au </a:t>
            </a:r>
            <a:r>
              <a:rPr lang="ro-RO" b="1" noProof="1">
                <a:solidFill>
                  <a:schemeClr val="bg1"/>
                </a:solidFill>
              </a:rPr>
              <a:t>realizat</a:t>
            </a:r>
            <a:r>
              <a:rPr lang="ro-RO" b="1" dirty="0">
                <a:solidFill>
                  <a:schemeClr val="bg1"/>
                </a:solidFill>
              </a:rPr>
              <a:t> operații de s</a:t>
            </a:r>
            <a:r>
              <a:rPr lang="ro-RO" noProof="1">
                <a:solidFill>
                  <a:schemeClr val="bg1"/>
                </a:solidFill>
              </a:rPr>
              <a:t>pălare</a:t>
            </a:r>
            <a:r>
              <a:rPr lang="ro-RO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noProof="1">
                <a:solidFill>
                  <a:schemeClr val="bg1"/>
                </a:solidFill>
              </a:rPr>
              <a:t>părului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o-RO" noProof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o-RO" noProof="1">
                <a:solidFill>
                  <a:schemeClr val="bg1"/>
                </a:solidFill>
              </a:rPr>
              <a:t>vederea executării diferitelor operaţii </a:t>
            </a:r>
            <a:r>
              <a:rPr lang="en-US" dirty="0">
                <a:solidFill>
                  <a:schemeClr val="bg1"/>
                </a:solidFill>
              </a:rPr>
              <a:t>de </a:t>
            </a:r>
            <a:r>
              <a:rPr lang="ro-RO" dirty="0">
                <a:solidFill>
                  <a:schemeClr val="bg1"/>
                </a:solidFill>
              </a:rPr>
              <a:t>coafură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B302014-F0E4-45E1-A0C8-2158B1C77D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762999"/>
            <a:ext cx="212272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12545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9505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2739994" y="6324600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8596" y="1643050"/>
            <a:ext cx="8077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rgbClr val="3535A1"/>
                </a:solidFill>
                <a:effectLst/>
                <a:latin typeface="Arial" pitchFamily="34" charset="0"/>
              </a:rPr>
              <a:t>Beneficiar</a:t>
            </a:r>
            <a:r>
              <a:rPr lang="ro-RO" sz="2000" dirty="0">
                <a:solidFill>
                  <a:srgbClr val="3535A1"/>
                </a:solidFill>
                <a:latin typeface="Arial" pitchFamily="34" charset="0"/>
              </a:rPr>
              <a:t>: Colegiul Tehnic "Ion Holban“</a:t>
            </a:r>
          </a:p>
          <a:p>
            <a:pPr algn="just"/>
            <a:endParaRPr kumimoji="0" lang="ro-RO" sz="2000" b="0" i="0" u="none" strike="noStrike" cap="none" normalizeH="0" baseline="0" dirty="0">
              <a:ln>
                <a:noFill/>
              </a:ln>
              <a:solidFill>
                <a:srgbClr val="3535A1"/>
              </a:solidFill>
              <a:effectLst/>
              <a:latin typeface="Arial" pitchFamily="34" charset="0"/>
            </a:endParaRPr>
          </a:p>
          <a:p>
            <a:pPr lvl="0" algn="just"/>
            <a:endParaRPr lang="ro-RO" sz="2000" dirty="0">
              <a:solidFill>
                <a:srgbClr val="3535A1"/>
              </a:solidFill>
              <a:latin typeface="Arial" pitchFamily="34" charset="0"/>
            </a:endParaRPr>
          </a:p>
          <a:p>
            <a:pPr algn="just"/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rgbClr val="3535A1"/>
                </a:solidFill>
                <a:effectLst/>
                <a:latin typeface="Arial" pitchFamily="34" charset="0"/>
              </a:rPr>
              <a:t>Grant </a:t>
            </a:r>
            <a:r>
              <a:rPr lang="ro-RO" sz="2000" dirty="0">
                <a:solidFill>
                  <a:srgbClr val="3535A1"/>
                </a:solidFill>
                <a:latin typeface="Arial" pitchFamily="34" charset="0"/>
              </a:rPr>
              <a:t>aprobat: 96 600 EUR</a:t>
            </a:r>
          </a:p>
          <a:p>
            <a:pPr algn="just"/>
            <a:endParaRPr kumimoji="0" lang="ro-RO" sz="2000" b="0" i="0" u="none" strike="noStrike" cap="none" normalizeH="0" baseline="0" dirty="0">
              <a:ln>
                <a:noFill/>
              </a:ln>
              <a:solidFill>
                <a:srgbClr val="3535A1"/>
              </a:solidFill>
              <a:effectLst/>
              <a:latin typeface="Arial" pitchFamily="34" charset="0"/>
            </a:endParaRPr>
          </a:p>
          <a:p>
            <a:pPr lvl="0" algn="just"/>
            <a:endParaRPr lang="ro-RO" sz="2000" dirty="0">
              <a:solidFill>
                <a:srgbClr val="3535A1"/>
              </a:solidFill>
              <a:latin typeface="Arial" pitchFamily="34" charset="0"/>
            </a:endParaRPr>
          </a:p>
          <a:p>
            <a:pPr algn="just"/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rgbClr val="3535A1"/>
                </a:solidFill>
                <a:effectLst/>
                <a:latin typeface="Arial" pitchFamily="34" charset="0"/>
              </a:rPr>
              <a:t>Perioada de desfășurare a proiectului:</a:t>
            </a:r>
            <a:r>
              <a:rPr lang="ro-RO" sz="2000" dirty="0">
                <a:solidFill>
                  <a:srgbClr val="3535A1"/>
                </a:solidFill>
                <a:latin typeface="Arial" pitchFamily="34" charset="0"/>
              </a:rPr>
              <a:t> 1/10/2019 - 30/09/2022</a:t>
            </a:r>
            <a:endParaRPr kumimoji="0" lang="ro-RO" sz="2000" b="0" i="0" u="none" strike="noStrike" cap="none" normalizeH="0" dirty="0">
              <a:ln>
                <a:noFill/>
              </a:ln>
              <a:solidFill>
                <a:srgbClr val="3535A1"/>
              </a:solidFill>
              <a:effectLst/>
              <a:latin typeface="Arial" pitchFamily="34" charset="0"/>
            </a:endParaRPr>
          </a:p>
          <a:p>
            <a:pPr lvl="0" algn="just"/>
            <a:endParaRPr lang="ro-RO" sz="2000" dirty="0">
              <a:solidFill>
                <a:srgbClr val="3535A1"/>
              </a:solidFill>
              <a:latin typeface="Arial" pitchFamily="34" charset="0"/>
            </a:endParaRPr>
          </a:p>
          <a:p>
            <a:pPr lvl="0" algn="just"/>
            <a:endParaRPr lang="ro-RO" sz="2000" dirty="0">
              <a:solidFill>
                <a:srgbClr val="3535A1"/>
              </a:solidFill>
              <a:latin typeface="Arial" pitchFamily="34" charset="0"/>
            </a:endParaRPr>
          </a:p>
          <a:p>
            <a:pPr lvl="0" algn="just"/>
            <a:r>
              <a:rPr kumimoji="0" lang="ro-RO" sz="2000" b="0" i="0" u="none" strike="noStrike" cap="none" normalizeH="0" dirty="0">
                <a:ln>
                  <a:noFill/>
                </a:ln>
                <a:solidFill>
                  <a:srgbClr val="3535A1"/>
                </a:solidFill>
                <a:effectLst/>
                <a:latin typeface="Arial" pitchFamily="34" charset="0"/>
              </a:rPr>
              <a:t>Organizații partenere:</a:t>
            </a:r>
            <a:endParaRPr lang="ro-RO" sz="2000" baseline="0" dirty="0">
              <a:solidFill>
                <a:srgbClr val="3535A1"/>
              </a:solidFill>
              <a:latin typeface="Arial" pitchFamily="34" charset="0"/>
            </a:endParaRPr>
          </a:p>
          <a:p>
            <a:pPr lvl="0" algn="just"/>
            <a:endParaRPr kumimoji="0" lang="ro-RO" sz="2000" b="0" i="0" u="none" strike="noStrike" cap="none" normalizeH="0" baseline="0" dirty="0">
              <a:ln>
                <a:noFill/>
              </a:ln>
              <a:solidFill>
                <a:srgbClr val="3535A1"/>
              </a:solidFill>
              <a:effectLst/>
              <a:latin typeface="Arial" pitchFamily="34" charset="0"/>
            </a:endParaRPr>
          </a:p>
          <a:p>
            <a:pPr lvl="0" algn="just"/>
            <a:endParaRPr kumimoji="0" lang="ro-RO" sz="2000" b="0" i="0" u="none" strike="noStrike" cap="none" normalizeH="0" baseline="0" dirty="0">
              <a:ln>
                <a:noFill/>
              </a:ln>
              <a:solidFill>
                <a:srgbClr val="3535A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8600"/>
            <a:ext cx="3924300" cy="898321"/>
          </a:xfrm>
          <a:prstGeom prst="rect">
            <a:avLst/>
          </a:prstGeom>
          <a:noFill/>
        </p:spPr>
      </p:pic>
      <p:pic>
        <p:nvPicPr>
          <p:cNvPr id="1026" name="Picture 2" descr="D:\School\An scolar 2019-2020\Erasmus+\BragaMob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00636"/>
            <a:ext cx="4149699" cy="823300"/>
          </a:xfrm>
          <a:prstGeom prst="rect">
            <a:avLst/>
          </a:prstGeom>
          <a:noFill/>
        </p:spPr>
      </p:pic>
      <p:pic>
        <p:nvPicPr>
          <p:cNvPr id="3" name="Picture 3" descr="D:\School\An scolar 2019-2020\Erasmus+\mai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5000636"/>
            <a:ext cx="3305168" cy="705262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1428736"/>
            <a:ext cx="2027801" cy="199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56" y="85603"/>
            <a:ext cx="3745173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981"/>
            <a:ext cx="3924300" cy="898321"/>
          </a:xfrm>
          <a:prstGeom prst="rect">
            <a:avLst/>
          </a:prstGeom>
          <a:noFill/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823C9207-7B6D-49C1-9D43-E75D91D4AE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733436A-2811-4121-BE71-B5CF26A8846D}"/>
              </a:ext>
            </a:extLst>
          </p:cNvPr>
          <p:cNvSpPr/>
          <p:nvPr/>
        </p:nvSpPr>
        <p:spPr>
          <a:xfrm>
            <a:off x="317391" y="1763645"/>
            <a:ext cx="1796539" cy="10895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ro-RO" b="1" dirty="0">
                <a:solidFill>
                  <a:schemeClr val="bg1"/>
                </a:solidFill>
              </a:rPr>
              <a:t>Au </a:t>
            </a:r>
            <a:r>
              <a:rPr lang="ro-RO" b="1" noProof="1">
                <a:solidFill>
                  <a:schemeClr val="bg1"/>
                </a:solidFill>
              </a:rPr>
              <a:t>realizat diverse coafuri și tunsori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xmlns="" id="{30D699A0-F476-4F87-BCBD-8E41C948C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29900" y="1911963"/>
            <a:ext cx="2026374" cy="43872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DEE389-A267-4611-9043-2661220AEC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113930" y="1627681"/>
            <a:ext cx="2536674" cy="27459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EA018FF-0ABA-4E2D-89B6-953C66810B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37565" y="3721789"/>
            <a:ext cx="1803490" cy="216843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3D7BF3-848B-4A09-B761-434FC1E01996}"/>
              </a:ext>
            </a:extLst>
          </p:cNvPr>
          <p:cNvSpPr/>
          <p:nvPr/>
        </p:nvSpPr>
        <p:spPr>
          <a:xfrm>
            <a:off x="415575" y="1364097"/>
            <a:ext cx="5783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b="1" dirty="0">
                <a:solidFill>
                  <a:srgbClr val="FF0000"/>
                </a:solidFill>
              </a:rPr>
              <a:t>Estetica </a:t>
            </a:r>
            <a:r>
              <a:rPr lang="ro-RO" sz="1400" b="1" dirty="0">
                <a:solidFill>
                  <a:srgbClr val="FF0000"/>
                </a:solidFill>
              </a:rPr>
              <a:t>și igiena corpului omenesc – BRAGA –PORTUGALIA 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7B5999C5-C002-4EF6-9B52-CD8995EBA2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2948" y="4558240"/>
            <a:ext cx="1380276" cy="1840368"/>
          </a:xfrm>
          <a:prstGeom prst="rect">
            <a:avLst/>
          </a:prstGeom>
        </p:spPr>
      </p:pic>
      <p:sp>
        <p:nvSpPr>
          <p:cNvPr id="21" name="Dreptunghi 20">
            <a:extLst>
              <a:ext uri="{FF2B5EF4-FFF2-40B4-BE49-F238E27FC236}">
                <a16:creationId xmlns:a16="http://schemas.microsoft.com/office/drawing/2014/main" xmlns="" id="{3C611CB9-E874-49CB-A692-602D166BB74E}"/>
              </a:ext>
            </a:extLst>
          </p:cNvPr>
          <p:cNvSpPr/>
          <p:nvPr/>
        </p:nvSpPr>
        <p:spPr>
          <a:xfrm>
            <a:off x="5628817" y="6453364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xmlns="" id="{9B350C57-D260-4D55-B003-A9EDB4D7BB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07" y="3185275"/>
            <a:ext cx="1268275" cy="2745929"/>
          </a:xfrm>
          <a:prstGeom prst="rect">
            <a:avLst/>
          </a:prstGeom>
        </p:spPr>
      </p:pic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xmlns="" id="{875E56D1-4979-413C-AEDA-D7B322CE1F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049080" y="1775384"/>
            <a:ext cx="2026374" cy="151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1830529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56" y="85603"/>
            <a:ext cx="3745173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26981"/>
            <a:ext cx="3924300" cy="898321"/>
          </a:xfrm>
          <a:prstGeom prst="rect">
            <a:avLst/>
          </a:prstGeom>
          <a:noFill/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823C9207-7B6D-49C1-9D43-E75D91D4AE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733436A-2811-4121-BE71-B5CF26A8846D}"/>
              </a:ext>
            </a:extLst>
          </p:cNvPr>
          <p:cNvSpPr/>
          <p:nvPr/>
        </p:nvSpPr>
        <p:spPr>
          <a:xfrm>
            <a:off x="317391" y="1763645"/>
            <a:ext cx="1796539" cy="183742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ro-RO" b="1" dirty="0">
                <a:solidFill>
                  <a:schemeClr val="bg1"/>
                </a:solidFill>
              </a:rPr>
              <a:t>Au </a:t>
            </a:r>
            <a:r>
              <a:rPr lang="en-US" b="1" dirty="0" err="1">
                <a:solidFill>
                  <a:schemeClr val="bg1"/>
                </a:solidFill>
              </a:rPr>
              <a:t>realizat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întinderea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părului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diferite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tehnici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și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ondularea</a:t>
            </a:r>
            <a:r>
              <a:rPr lang="en-US" b="1" dirty="0">
                <a:solidFill>
                  <a:schemeClr val="bg1"/>
                </a:solidFill>
              </a:rPr>
              <a:t> cu </a:t>
            </a:r>
            <a:r>
              <a:rPr lang="en-US" b="1" dirty="0" err="1">
                <a:solidFill>
                  <a:schemeClr val="bg1"/>
                </a:solidFill>
              </a:rPr>
              <a:t>apă</a:t>
            </a:r>
            <a:r>
              <a:rPr lang="en-US" b="1" dirty="0">
                <a:solidFill>
                  <a:schemeClr val="bg1"/>
                </a:solidFill>
              </a:rPr>
              <a:t> a </a:t>
            </a:r>
            <a:r>
              <a:rPr lang="en-US" b="1" dirty="0" err="1">
                <a:solidFill>
                  <a:schemeClr val="bg1"/>
                </a:solidFill>
              </a:rPr>
              <a:t>părului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DEE389-A267-4611-9043-2661220AE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2050" y="1790969"/>
            <a:ext cx="1805350" cy="24071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E97B3DA-B877-4E80-8A9E-FFCF9DD3FE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1467" y="4005064"/>
            <a:ext cx="1737241" cy="23163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3D7BF3-848B-4A09-B761-434FC1E01996}"/>
              </a:ext>
            </a:extLst>
          </p:cNvPr>
          <p:cNvSpPr/>
          <p:nvPr/>
        </p:nvSpPr>
        <p:spPr>
          <a:xfrm>
            <a:off x="415575" y="1364097"/>
            <a:ext cx="5783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b="1" dirty="0">
                <a:solidFill>
                  <a:srgbClr val="FF0000"/>
                </a:solidFill>
              </a:rPr>
              <a:t>Estetica </a:t>
            </a:r>
            <a:r>
              <a:rPr lang="ro-RO" sz="1400" b="1" dirty="0">
                <a:solidFill>
                  <a:srgbClr val="FF0000"/>
                </a:solidFill>
              </a:rPr>
              <a:t>și igiena corpului omenesc – BRAGA –PORTUGALIA 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Dreptunghi 20">
            <a:extLst>
              <a:ext uri="{FF2B5EF4-FFF2-40B4-BE49-F238E27FC236}">
                <a16:creationId xmlns:a16="http://schemas.microsoft.com/office/drawing/2014/main" xmlns="" id="{3C611CB9-E874-49CB-A692-602D166BB74E}"/>
              </a:ext>
            </a:extLst>
          </p:cNvPr>
          <p:cNvSpPr/>
          <p:nvPr/>
        </p:nvSpPr>
        <p:spPr>
          <a:xfrm>
            <a:off x="5628817" y="6453364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xmlns="" id="{619E8BEE-4E77-4928-9D8D-57A49C70877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2575" y="3886101"/>
            <a:ext cx="2059446" cy="2745929"/>
          </a:xfrm>
          <a:prstGeom prst="rect">
            <a:avLst/>
          </a:prstGeom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xmlns="" id="{6C3DD5FA-E0F8-4024-BA78-7514632F14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07703" y="1638876"/>
            <a:ext cx="2005566" cy="2316322"/>
          </a:xfrm>
          <a:prstGeom prst="rect">
            <a:avLst/>
          </a:prstGeom>
        </p:spPr>
      </p:pic>
      <p:pic>
        <p:nvPicPr>
          <p:cNvPr id="8" name="Substituent conținut 7">
            <a:extLst>
              <a:ext uri="{FF2B5EF4-FFF2-40B4-BE49-F238E27FC236}">
                <a16:creationId xmlns:a16="http://schemas.microsoft.com/office/drawing/2014/main" xmlns="" id="{4296843B-AEF1-40A1-8E64-945D3DCB7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5885" y="4315707"/>
            <a:ext cx="1302932" cy="2316323"/>
          </a:xfrm>
        </p:spPr>
      </p:pic>
    </p:spTree>
    <p:extLst>
      <p:ext uri="{BB962C8B-B14F-4D97-AF65-F5344CB8AC3E}">
        <p14:creationId xmlns:p14="http://schemas.microsoft.com/office/powerpoint/2010/main" xmlns="" val="3216512127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56" y="85603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-60293" y="6258929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981"/>
            <a:ext cx="3924300" cy="898321"/>
          </a:xfrm>
          <a:prstGeom prst="rect">
            <a:avLst/>
          </a:prstGeom>
          <a:noFill/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823C9207-7B6D-49C1-9D43-E75D91D4AE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733436A-2811-4121-BE71-B5CF26A8846D}"/>
              </a:ext>
            </a:extLst>
          </p:cNvPr>
          <p:cNvSpPr/>
          <p:nvPr/>
        </p:nvSpPr>
        <p:spPr>
          <a:xfrm>
            <a:off x="492391" y="1700723"/>
            <a:ext cx="1796539" cy="8402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ro-RO" b="1" dirty="0">
                <a:solidFill>
                  <a:schemeClr val="bg1"/>
                </a:solidFill>
              </a:rPr>
              <a:t>Au </a:t>
            </a:r>
            <a:r>
              <a:rPr lang="en-US" b="1" dirty="0" err="1">
                <a:solidFill>
                  <a:schemeClr val="bg1"/>
                </a:solidFill>
              </a:rPr>
              <a:t>sortat</a:t>
            </a:r>
            <a:r>
              <a:rPr lang="ro-RO" b="1" dirty="0">
                <a:solidFill>
                  <a:schemeClr val="bg1"/>
                </a:solidFill>
              </a:rPr>
              <a:t> și  </a:t>
            </a:r>
            <a:r>
              <a:rPr lang="ro-RO" b="1" dirty="0" err="1">
                <a:solidFill>
                  <a:schemeClr val="bg1"/>
                </a:solidFill>
              </a:rPr>
              <a:t>etichet</a:t>
            </a:r>
            <a:r>
              <a:rPr lang="en-US" b="1" dirty="0">
                <a:solidFill>
                  <a:schemeClr val="bg1"/>
                </a:solidFill>
              </a:rPr>
              <a:t>at </a:t>
            </a:r>
            <a:r>
              <a:rPr lang="en-US" b="1" dirty="0" err="1">
                <a:solidFill>
                  <a:schemeClr val="bg1"/>
                </a:solidFill>
              </a:rPr>
              <a:t>mărfurile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9697B2D-12C1-4030-9C0F-5F14B54A1D23}"/>
              </a:ext>
            </a:extLst>
          </p:cNvPr>
          <p:cNvSpPr/>
          <p:nvPr/>
        </p:nvSpPr>
        <p:spPr>
          <a:xfrm>
            <a:off x="468435" y="1388404"/>
            <a:ext cx="4508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FF0000"/>
                </a:solidFill>
              </a:rPr>
              <a:t>Economic – BRAGA –PORTUGALIA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DF7060-8E0F-454C-8747-486F4657AB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0563" y="2642927"/>
            <a:ext cx="2397332" cy="31964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666DC84-53A7-4106-ACE4-1CB534CECE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68213" y="1632167"/>
            <a:ext cx="3129110" cy="23468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B93440D-187F-4E80-B196-D34D740F71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92796" y="2044371"/>
            <a:ext cx="2622813" cy="3497083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00B19121-5B04-4CD9-865A-658AB2D70D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4362" y="4216532"/>
            <a:ext cx="3029513" cy="227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6729258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56" y="85603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5749624" y="6261282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981"/>
            <a:ext cx="3924300" cy="898321"/>
          </a:xfrm>
          <a:prstGeom prst="rect">
            <a:avLst/>
          </a:prstGeom>
          <a:noFill/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823C9207-7B6D-49C1-9D43-E75D91D4AE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733436A-2811-4121-BE71-B5CF26A8846D}"/>
              </a:ext>
            </a:extLst>
          </p:cNvPr>
          <p:cNvSpPr/>
          <p:nvPr/>
        </p:nvSpPr>
        <p:spPr>
          <a:xfrm>
            <a:off x="239949" y="1507232"/>
            <a:ext cx="2193708" cy="8402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ro-RO" b="1" dirty="0">
                <a:solidFill>
                  <a:schemeClr val="bg1"/>
                </a:solidFill>
              </a:rPr>
              <a:t>Au </a:t>
            </a:r>
            <a:r>
              <a:rPr lang="en-US" b="1" dirty="0" err="1">
                <a:solidFill>
                  <a:schemeClr val="bg1"/>
                </a:solidFill>
              </a:rPr>
              <a:t>expus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mărfurile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pentru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vânzare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9697B2D-12C1-4030-9C0F-5F14B54A1D23}"/>
              </a:ext>
            </a:extLst>
          </p:cNvPr>
          <p:cNvSpPr/>
          <p:nvPr/>
        </p:nvSpPr>
        <p:spPr>
          <a:xfrm>
            <a:off x="-32791" y="896982"/>
            <a:ext cx="4508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FF0000"/>
                </a:solidFill>
              </a:rPr>
              <a:t>Economic – BRAGA –PORTUGALIA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F4E68F-2153-4441-A054-D6F2697756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70291" y="1772816"/>
            <a:ext cx="2816417" cy="37552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595C866-9988-4635-B5F8-5C816894B2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406565" y="4278638"/>
            <a:ext cx="2239785" cy="22247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D5C600A-E306-4633-9A5C-EC6B25AB1E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88653" y="1507232"/>
            <a:ext cx="1981622" cy="2642163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80F8AE4D-958A-4595-8E98-F117731180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86631"/>
            <a:ext cx="2193708" cy="396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40715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56" y="85603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-60293" y="6258929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981"/>
            <a:ext cx="3924300" cy="898321"/>
          </a:xfrm>
          <a:prstGeom prst="rect">
            <a:avLst/>
          </a:prstGeom>
          <a:noFill/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823C9207-7B6D-49C1-9D43-E75D91D4AE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733436A-2811-4121-BE71-B5CF26A8846D}"/>
              </a:ext>
            </a:extLst>
          </p:cNvPr>
          <p:cNvSpPr/>
          <p:nvPr/>
        </p:nvSpPr>
        <p:spPr>
          <a:xfrm>
            <a:off x="179512" y="1824540"/>
            <a:ext cx="1619229" cy="8402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ro-RO" b="1" dirty="0">
                <a:solidFill>
                  <a:schemeClr val="bg1"/>
                </a:solidFill>
              </a:rPr>
              <a:t>Au preparat produse tradiționale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9697B2D-12C1-4030-9C0F-5F14B54A1D23}"/>
              </a:ext>
            </a:extLst>
          </p:cNvPr>
          <p:cNvSpPr/>
          <p:nvPr/>
        </p:nvSpPr>
        <p:spPr>
          <a:xfrm>
            <a:off x="328232" y="1340768"/>
            <a:ext cx="5683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FF0000"/>
                </a:solidFill>
              </a:rPr>
              <a:t>Turism și alimentație – BRAGA –PORTUGALIA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CDDA367-9872-44EF-AE95-88ED7F97FA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24478" y="1709000"/>
            <a:ext cx="2106449" cy="3744799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10061B12-493B-43DF-A1EC-0C508B9C99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0626" y="1756270"/>
            <a:ext cx="1435124" cy="2551331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xmlns="" id="{C9646FE6-E4A6-449D-8987-ED7074DFB9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776" y="2943356"/>
            <a:ext cx="2457450" cy="3276600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xmlns="" id="{AAC17683-9E8D-48B4-85A9-CADAC0BCF1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1190" y="4671218"/>
            <a:ext cx="1329283" cy="1772377"/>
          </a:xfrm>
          <a:prstGeom prst="rect">
            <a:avLst/>
          </a:prstGeom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xmlns="" id="{435C3DE2-E584-4263-A528-8C1B0FA082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4560" y="1824540"/>
            <a:ext cx="1508911" cy="2682507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xmlns="" id="{5B980266-4F07-45BF-A3BB-2262DFD957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240659" y="4742179"/>
            <a:ext cx="1118723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226671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56" y="85603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-60293" y="6258929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981"/>
            <a:ext cx="3924300" cy="898321"/>
          </a:xfrm>
          <a:prstGeom prst="rect">
            <a:avLst/>
          </a:prstGeom>
          <a:noFill/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823C9207-7B6D-49C1-9D43-E75D91D4AE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733436A-2811-4121-BE71-B5CF26A8846D}"/>
              </a:ext>
            </a:extLst>
          </p:cNvPr>
          <p:cNvSpPr/>
          <p:nvPr/>
        </p:nvSpPr>
        <p:spPr>
          <a:xfrm>
            <a:off x="179512" y="1824540"/>
            <a:ext cx="1619229" cy="10895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ro-RO" b="1" dirty="0">
                <a:solidFill>
                  <a:schemeClr val="bg1"/>
                </a:solidFill>
              </a:rPr>
              <a:t>Au </a:t>
            </a:r>
            <a:r>
              <a:rPr lang="en-US" b="1" dirty="0" err="1">
                <a:solidFill>
                  <a:schemeClr val="bg1"/>
                </a:solidFill>
              </a:rPr>
              <a:t>montat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preparatele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pentru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servire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9697B2D-12C1-4030-9C0F-5F14B54A1D23}"/>
              </a:ext>
            </a:extLst>
          </p:cNvPr>
          <p:cNvSpPr/>
          <p:nvPr/>
        </p:nvSpPr>
        <p:spPr>
          <a:xfrm>
            <a:off x="328232" y="1340768"/>
            <a:ext cx="5683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FF0000"/>
                </a:solidFill>
              </a:rPr>
              <a:t>Turism și alimentație – BRAGA –PORTUGALIA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21E22C1E-7FD1-4D19-A32F-1C0C52AAFA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8551" y="1854380"/>
            <a:ext cx="1889033" cy="3358280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xmlns="" id="{3C61892F-69C6-4472-A4B9-0251584F35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982329"/>
            <a:ext cx="1843088" cy="3276600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AE742277-056A-48A1-BD8A-B76541EE19D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9529" y="3276600"/>
            <a:ext cx="1640413" cy="2916289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xmlns="" id="{DE501D6E-2733-432E-BF32-23B374BB5E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906859" y="1440175"/>
            <a:ext cx="2860374" cy="1608960"/>
          </a:xfrm>
          <a:prstGeom prst="rect">
            <a:avLst/>
          </a:prstGeom>
        </p:spPr>
      </p:pic>
      <p:pic>
        <p:nvPicPr>
          <p:cNvPr id="16" name="Imagine 15">
            <a:extLst>
              <a:ext uri="{FF2B5EF4-FFF2-40B4-BE49-F238E27FC236}">
                <a16:creationId xmlns:a16="http://schemas.microsoft.com/office/drawing/2014/main" xmlns="" id="{EDC7E5B9-EC09-4A05-A06A-5F44801790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3394461"/>
            <a:ext cx="1715138" cy="304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936561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56" y="85603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-60293" y="6258929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981"/>
            <a:ext cx="3924300" cy="898321"/>
          </a:xfrm>
          <a:prstGeom prst="rect">
            <a:avLst/>
          </a:prstGeom>
          <a:noFill/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823C9207-7B6D-49C1-9D43-E75D91D4AE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9697B2D-12C1-4030-9C0F-5F14B54A1D23}"/>
              </a:ext>
            </a:extLst>
          </p:cNvPr>
          <p:cNvSpPr/>
          <p:nvPr/>
        </p:nvSpPr>
        <p:spPr>
          <a:xfrm>
            <a:off x="332288" y="1348576"/>
            <a:ext cx="8073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FF0000"/>
                </a:solidFill>
              </a:rPr>
              <a:t>Profesioniști VET</a:t>
            </a:r>
            <a:r>
              <a:rPr lang="ro-RO" dirty="0">
                <a:solidFill>
                  <a:srgbClr val="FF0000"/>
                </a:solidFill>
              </a:rPr>
              <a:t>: activități de job shadowing</a:t>
            </a:r>
            <a:r>
              <a:rPr lang="ro-RO" b="1" dirty="0">
                <a:solidFill>
                  <a:srgbClr val="FF0000"/>
                </a:solidFill>
              </a:rPr>
              <a:t>– BRAGA –PORTUGALIA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6E0734-025F-42E5-9442-EC2E9B3A3DB6}"/>
              </a:ext>
            </a:extLst>
          </p:cNvPr>
          <p:cNvSpPr txBox="1"/>
          <p:nvPr/>
        </p:nvSpPr>
        <p:spPr>
          <a:xfrm>
            <a:off x="437253" y="1770044"/>
            <a:ext cx="447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solidFill>
                  <a:srgbClr val="3333FF"/>
                </a:solidFill>
              </a:rPr>
              <a:t>Escola de Hotelaria e Turismo do Porto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xmlns="" id="{CB2D2252-CFD8-4B95-A660-7A04F96CC723}"/>
              </a:ext>
            </a:extLst>
          </p:cNvPr>
          <p:cNvSpPr/>
          <p:nvPr/>
        </p:nvSpPr>
        <p:spPr>
          <a:xfrm>
            <a:off x="5023748" y="1770044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solidFill>
                  <a:schemeClr val="accent2">
                    <a:lumMod val="50000"/>
                  </a:schemeClr>
                </a:solidFill>
              </a:rPr>
              <a:t>EPB Professional Braga School</a:t>
            </a:r>
          </a:p>
        </p:txBody>
      </p:sp>
      <p:pic>
        <p:nvPicPr>
          <p:cNvPr id="12" name="Picture 4" descr="Ar putea fi o imagine cu unul sau mai mulţi oameni, persoane în picioare şi text care spune „SMO DE TUGAL Y Erasmus+”">
            <a:extLst>
              <a:ext uri="{FF2B5EF4-FFF2-40B4-BE49-F238E27FC236}">
                <a16:creationId xmlns:a16="http://schemas.microsoft.com/office/drawing/2014/main" xmlns="" id="{F3119BDB-0813-44B3-9C7B-C421FC5ED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21265" y="2388038"/>
            <a:ext cx="3508394" cy="274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4D72A37F-CBBE-488D-8AA6-73C9D02CBE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24431" y="2410382"/>
            <a:ext cx="3665083" cy="27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6440108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8755" y="85603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5508104" y="6341347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126981"/>
            <a:ext cx="3924300" cy="898321"/>
          </a:xfrm>
          <a:prstGeom prst="rect">
            <a:avLst/>
          </a:prstGeom>
          <a:noFill/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823C9207-7B6D-49C1-9D43-E75D91D4AE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9697B2D-12C1-4030-9C0F-5F14B54A1D23}"/>
              </a:ext>
            </a:extLst>
          </p:cNvPr>
          <p:cNvSpPr/>
          <p:nvPr/>
        </p:nvSpPr>
        <p:spPr>
          <a:xfrm>
            <a:off x="332288" y="1348576"/>
            <a:ext cx="8073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FF0000"/>
                </a:solidFill>
              </a:rPr>
              <a:t>Profesioniști VET</a:t>
            </a:r>
            <a:r>
              <a:rPr lang="ro-RO" dirty="0">
                <a:solidFill>
                  <a:srgbClr val="FF0000"/>
                </a:solidFill>
              </a:rPr>
              <a:t>: activități de job shadowing</a:t>
            </a:r>
            <a:r>
              <a:rPr lang="ro-RO" b="1" dirty="0">
                <a:solidFill>
                  <a:srgbClr val="FF0000"/>
                </a:solidFill>
              </a:rPr>
              <a:t>– BRAGA –PORTUGALIA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xmlns="" id="{55CD0A08-8E22-4421-8537-BFFEEAD13A3E}"/>
              </a:ext>
            </a:extLst>
          </p:cNvPr>
          <p:cNvSpPr/>
          <p:nvPr/>
        </p:nvSpPr>
        <p:spPr>
          <a:xfrm>
            <a:off x="96454" y="1756173"/>
            <a:ext cx="3054094" cy="8402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ro-RO" b="1" dirty="0">
                <a:solidFill>
                  <a:schemeClr val="bg1"/>
                </a:solidFill>
              </a:rPr>
              <a:t>au observat baza materiala, </a:t>
            </a:r>
            <a:r>
              <a:rPr lang="ro-RO" b="1" dirty="0" err="1">
                <a:solidFill>
                  <a:schemeClr val="bg1"/>
                </a:solidFill>
              </a:rPr>
              <a:t>salile</a:t>
            </a:r>
            <a:r>
              <a:rPr lang="ro-RO" b="1" dirty="0">
                <a:solidFill>
                  <a:schemeClr val="bg1"/>
                </a:solidFill>
              </a:rPr>
              <a:t> de clasa, atelierele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FCC2979F-F99A-4E8D-A179-C2FB4BA7FA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2064" y="1934029"/>
            <a:ext cx="3054094" cy="1515986"/>
          </a:xfrm>
          <a:prstGeom prst="rect">
            <a:avLst/>
          </a:prstGeom>
        </p:spPr>
      </p:pic>
      <p:pic>
        <p:nvPicPr>
          <p:cNvPr id="18" name="Imagine 17">
            <a:extLst>
              <a:ext uri="{FF2B5EF4-FFF2-40B4-BE49-F238E27FC236}">
                <a16:creationId xmlns:a16="http://schemas.microsoft.com/office/drawing/2014/main" xmlns="" id="{C50E0005-3720-429F-99F9-A6F7FD1C22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131" y="2711934"/>
            <a:ext cx="3256731" cy="1905000"/>
          </a:xfrm>
          <a:prstGeom prst="rect">
            <a:avLst/>
          </a:prstGeom>
        </p:spPr>
      </p:pic>
      <p:pic>
        <p:nvPicPr>
          <p:cNvPr id="21" name="Imagine 20">
            <a:extLst>
              <a:ext uri="{FF2B5EF4-FFF2-40B4-BE49-F238E27FC236}">
                <a16:creationId xmlns:a16="http://schemas.microsoft.com/office/drawing/2014/main" xmlns="" id="{66E0F815-E124-4EC3-A369-F811E7B3D2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9915" y="4750557"/>
            <a:ext cx="3628562" cy="2021840"/>
          </a:xfrm>
          <a:prstGeom prst="rect">
            <a:avLst/>
          </a:prstGeom>
        </p:spPr>
      </p:pic>
      <p:pic>
        <p:nvPicPr>
          <p:cNvPr id="25" name="Imagine 24">
            <a:extLst>
              <a:ext uri="{FF2B5EF4-FFF2-40B4-BE49-F238E27FC236}">
                <a16:creationId xmlns:a16="http://schemas.microsoft.com/office/drawing/2014/main" xmlns="" id="{386062CC-C00E-4F17-A0C3-E164390B4B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1142" y="1988605"/>
            <a:ext cx="2123727" cy="1592795"/>
          </a:xfrm>
          <a:prstGeom prst="rect">
            <a:avLst/>
          </a:prstGeom>
        </p:spPr>
      </p:pic>
      <p:pic>
        <p:nvPicPr>
          <p:cNvPr id="27" name="Imagine 26">
            <a:extLst>
              <a:ext uri="{FF2B5EF4-FFF2-40B4-BE49-F238E27FC236}">
                <a16:creationId xmlns:a16="http://schemas.microsoft.com/office/drawing/2014/main" xmlns="" id="{70B3BF2E-3790-4EBC-A88D-34B562BE46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4971" y="3963302"/>
            <a:ext cx="3729634" cy="206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15661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8755" y="85603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614909" y="6403065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126981"/>
            <a:ext cx="3924300" cy="898321"/>
          </a:xfrm>
          <a:prstGeom prst="rect">
            <a:avLst/>
          </a:prstGeom>
          <a:noFill/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823C9207-7B6D-49C1-9D43-E75D91D4AE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9697B2D-12C1-4030-9C0F-5F14B54A1D23}"/>
              </a:ext>
            </a:extLst>
          </p:cNvPr>
          <p:cNvSpPr/>
          <p:nvPr/>
        </p:nvSpPr>
        <p:spPr>
          <a:xfrm>
            <a:off x="332288" y="1348576"/>
            <a:ext cx="8073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FF0000"/>
                </a:solidFill>
              </a:rPr>
              <a:t>Profesioniști VET</a:t>
            </a:r>
            <a:r>
              <a:rPr lang="ro-RO" dirty="0">
                <a:solidFill>
                  <a:srgbClr val="FF0000"/>
                </a:solidFill>
              </a:rPr>
              <a:t>: activități de job shadowing</a:t>
            </a:r>
            <a:r>
              <a:rPr lang="ro-RO" b="1" dirty="0">
                <a:solidFill>
                  <a:srgbClr val="FF0000"/>
                </a:solidFill>
              </a:rPr>
              <a:t>– BRAGA –PORTUGALIA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xmlns="" id="{D458434E-3734-4832-91EB-B0414D9EA74A}"/>
              </a:ext>
            </a:extLst>
          </p:cNvPr>
          <p:cNvSpPr/>
          <p:nvPr/>
        </p:nvSpPr>
        <p:spPr>
          <a:xfrm>
            <a:off x="178755" y="2084035"/>
            <a:ext cx="1619229" cy="8402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ro-RO" b="1" dirty="0">
                <a:solidFill>
                  <a:schemeClr val="bg1"/>
                </a:solidFill>
              </a:rPr>
              <a:t>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facut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schimb</a:t>
            </a:r>
            <a:r>
              <a:rPr lang="fr-FR" b="1" dirty="0">
                <a:solidFill>
                  <a:schemeClr val="bg1"/>
                </a:solidFill>
              </a:rPr>
              <a:t> de </a:t>
            </a:r>
            <a:r>
              <a:rPr lang="fr-FR" b="1" dirty="0" err="1">
                <a:solidFill>
                  <a:schemeClr val="bg1"/>
                </a:solidFill>
              </a:rPr>
              <a:t>bune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practici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8" descr="Ar putea fi o imagine cu unul sau mai mulţi oameni, persoane stând jos şi interior">
            <a:extLst>
              <a:ext uri="{FF2B5EF4-FFF2-40B4-BE49-F238E27FC236}">
                <a16:creationId xmlns:a16="http://schemas.microsoft.com/office/drawing/2014/main" xmlns="" id="{4734F466-A365-49B3-B352-F8DA211DF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12229" y="4538728"/>
            <a:ext cx="4102157" cy="215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ine 19">
            <a:extLst>
              <a:ext uri="{FF2B5EF4-FFF2-40B4-BE49-F238E27FC236}">
                <a16:creationId xmlns:a16="http://schemas.microsoft.com/office/drawing/2014/main" xmlns="" id="{6C53151A-49FC-4F85-BAA5-F8E07F069E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715856"/>
            <a:ext cx="3456384" cy="2640043"/>
          </a:xfrm>
          <a:prstGeom prst="rect">
            <a:avLst/>
          </a:prstGeom>
        </p:spPr>
      </p:pic>
      <p:pic>
        <p:nvPicPr>
          <p:cNvPr id="22" name="Imagine 21">
            <a:extLst>
              <a:ext uri="{FF2B5EF4-FFF2-40B4-BE49-F238E27FC236}">
                <a16:creationId xmlns:a16="http://schemas.microsoft.com/office/drawing/2014/main" xmlns="" id="{FF1CDE06-27D6-4EEF-8B7B-AC5041C269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1451" y="1940856"/>
            <a:ext cx="3096057" cy="1905266"/>
          </a:xfrm>
          <a:prstGeom prst="rect">
            <a:avLst/>
          </a:prstGeom>
        </p:spPr>
      </p:pic>
      <p:pic>
        <p:nvPicPr>
          <p:cNvPr id="24" name="Imagine 23">
            <a:extLst>
              <a:ext uri="{FF2B5EF4-FFF2-40B4-BE49-F238E27FC236}">
                <a16:creationId xmlns:a16="http://schemas.microsoft.com/office/drawing/2014/main" xmlns="" id="{77609AAC-69CA-4370-BFCE-2249653382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614" y="4508379"/>
            <a:ext cx="4224268" cy="19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8203277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8755" y="85603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-60293" y="6258929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126981"/>
            <a:ext cx="3924300" cy="898321"/>
          </a:xfrm>
          <a:prstGeom prst="rect">
            <a:avLst/>
          </a:prstGeom>
          <a:noFill/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823C9207-7B6D-49C1-9D43-E75D91D4AE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9697B2D-12C1-4030-9C0F-5F14B54A1D23}"/>
              </a:ext>
            </a:extLst>
          </p:cNvPr>
          <p:cNvSpPr/>
          <p:nvPr/>
        </p:nvSpPr>
        <p:spPr>
          <a:xfrm>
            <a:off x="332288" y="1348576"/>
            <a:ext cx="8073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FF0000"/>
                </a:solidFill>
              </a:rPr>
              <a:t>Profesioniști VET</a:t>
            </a:r>
            <a:r>
              <a:rPr lang="ro-RO" dirty="0">
                <a:solidFill>
                  <a:srgbClr val="FF0000"/>
                </a:solidFill>
              </a:rPr>
              <a:t>: activități de job shadowing</a:t>
            </a:r>
            <a:r>
              <a:rPr lang="ro-RO" b="1" dirty="0">
                <a:solidFill>
                  <a:srgbClr val="FF0000"/>
                </a:solidFill>
              </a:rPr>
              <a:t>– BRAGA –PORTUGALIA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xmlns="" id="{D458434E-3734-4832-91EB-B0414D9EA74A}"/>
              </a:ext>
            </a:extLst>
          </p:cNvPr>
          <p:cNvSpPr/>
          <p:nvPr/>
        </p:nvSpPr>
        <p:spPr>
          <a:xfrm>
            <a:off x="781289" y="2026878"/>
            <a:ext cx="3128541" cy="5909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ro-RO" b="1" dirty="0">
                <a:solidFill>
                  <a:schemeClr val="bg1"/>
                </a:solidFill>
              </a:rPr>
              <a:t>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asistat</a:t>
            </a:r>
            <a:r>
              <a:rPr lang="fr-FR" b="1" dirty="0">
                <a:solidFill>
                  <a:schemeClr val="bg1"/>
                </a:solidFill>
              </a:rPr>
              <a:t> la </a:t>
            </a:r>
            <a:r>
              <a:rPr lang="fr-FR" b="1" dirty="0" err="1">
                <a:solidFill>
                  <a:schemeClr val="bg1"/>
                </a:solidFill>
              </a:rPr>
              <a:t>activitățile</a:t>
            </a:r>
            <a:r>
              <a:rPr lang="fr-FR" b="1" dirty="0">
                <a:solidFill>
                  <a:schemeClr val="bg1"/>
                </a:solidFill>
              </a:rPr>
              <a:t> de </a:t>
            </a:r>
            <a:r>
              <a:rPr lang="fr-FR" b="1" dirty="0" err="1">
                <a:solidFill>
                  <a:schemeClr val="bg1"/>
                </a:solidFill>
              </a:rPr>
              <a:t>predare-învățare</a:t>
            </a:r>
            <a:r>
              <a:rPr lang="fr-FR" b="1" dirty="0">
                <a:solidFill>
                  <a:schemeClr val="bg1"/>
                </a:solidFill>
              </a:rPr>
              <a:t> -</a:t>
            </a:r>
            <a:r>
              <a:rPr lang="fr-FR" b="1" dirty="0" err="1">
                <a:solidFill>
                  <a:schemeClr val="bg1"/>
                </a:solidFill>
              </a:rPr>
              <a:t>evaluare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xmlns="" id="{E188D81A-2D18-4488-91EE-885C1A1DCE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0457" y="1772816"/>
            <a:ext cx="4125507" cy="1856478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2DE305F3-117A-470D-9F63-3717F338D3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926779"/>
            <a:ext cx="3952056" cy="2685686"/>
          </a:xfrm>
          <a:prstGeom prst="rect">
            <a:avLst/>
          </a:prstGeom>
        </p:spPr>
      </p:pic>
      <p:pic>
        <p:nvPicPr>
          <p:cNvPr id="20" name="Imagine 19">
            <a:extLst>
              <a:ext uri="{FF2B5EF4-FFF2-40B4-BE49-F238E27FC236}">
                <a16:creationId xmlns:a16="http://schemas.microsoft.com/office/drawing/2014/main" xmlns="" id="{B825A2ED-0F41-4009-AC1E-F795B4F85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1501" y="3789040"/>
            <a:ext cx="3791479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83929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9505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2739994" y="6324600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1500174"/>
            <a:ext cx="8077200" cy="188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2000" b="1" u="sng" dirty="0">
                <a:solidFill>
                  <a:srgbClr val="3535A1"/>
                </a:solidFill>
                <a:latin typeface="Arial" pitchFamily="34" charset="0"/>
              </a:rPr>
              <a:t>Scopul proiectului</a:t>
            </a:r>
            <a:r>
              <a:rPr lang="ro-RO" sz="2000" b="1" dirty="0">
                <a:solidFill>
                  <a:srgbClr val="3535A1"/>
                </a:solidFill>
                <a:latin typeface="Arial" pitchFamily="34" charset="0"/>
              </a:rPr>
              <a:t> </a:t>
            </a:r>
            <a:r>
              <a:rPr lang="ro-RO" sz="2000" dirty="0">
                <a:solidFill>
                  <a:srgbClr val="3535A1"/>
                </a:solidFill>
                <a:latin typeface="Arial" pitchFamily="34" charset="0"/>
              </a:rPr>
              <a:t>este</a:t>
            </a:r>
            <a:r>
              <a:rPr lang="ro-RO" sz="2000" b="1" dirty="0">
                <a:solidFill>
                  <a:srgbClr val="3535A1"/>
                </a:solidFill>
                <a:latin typeface="Arial" pitchFamily="34" charset="0"/>
              </a:rPr>
              <a:t> </a:t>
            </a:r>
            <a:r>
              <a:rPr lang="it-IT" sz="2000" dirty="0">
                <a:solidFill>
                  <a:srgbClr val="3535A1"/>
                </a:solidFill>
                <a:latin typeface="Arial" pitchFamily="34" charset="0"/>
              </a:rPr>
              <a:t>profesionalizarea elevilor </a:t>
            </a:r>
            <a:r>
              <a:rPr lang="ro-RO" sz="2000" dirty="0">
                <a:solidFill>
                  <a:srgbClr val="3535A1"/>
                </a:solidFill>
                <a:latin typeface="Arial" pitchFamily="34" charset="0"/>
              </a:rPr>
              <a:t>î</a:t>
            </a:r>
            <a:r>
              <a:rPr lang="it-IT" sz="2000" dirty="0">
                <a:solidFill>
                  <a:srgbClr val="3535A1"/>
                </a:solidFill>
                <a:latin typeface="Arial" pitchFamily="34" charset="0"/>
              </a:rPr>
              <a:t>n scopul inser</a:t>
            </a:r>
            <a:r>
              <a:rPr lang="ro-RO" sz="2000" dirty="0">
                <a:solidFill>
                  <a:srgbClr val="3535A1"/>
                </a:solidFill>
                <a:latin typeface="Arial" pitchFamily="34" charset="0"/>
              </a:rPr>
              <a:t>ț</a:t>
            </a:r>
            <a:r>
              <a:rPr lang="it-IT" sz="2000" dirty="0">
                <a:solidFill>
                  <a:srgbClr val="3535A1"/>
                </a:solidFill>
                <a:latin typeface="Arial" pitchFamily="34" charset="0"/>
              </a:rPr>
              <a:t>iei pe pia</a:t>
            </a:r>
            <a:r>
              <a:rPr lang="ro-RO" sz="2000" dirty="0">
                <a:solidFill>
                  <a:srgbClr val="3535A1"/>
                </a:solidFill>
                <a:latin typeface="Arial" pitchFamily="34" charset="0"/>
              </a:rPr>
              <a:t>ț</a:t>
            </a:r>
            <a:r>
              <a:rPr lang="it-IT" sz="2000" dirty="0">
                <a:solidFill>
                  <a:srgbClr val="3535A1"/>
                </a:solidFill>
                <a:latin typeface="Arial" pitchFamily="34" charset="0"/>
              </a:rPr>
              <a:t>a muncii na</a:t>
            </a:r>
            <a:r>
              <a:rPr lang="ro-RO" sz="2000" dirty="0">
                <a:solidFill>
                  <a:srgbClr val="3535A1"/>
                </a:solidFill>
                <a:latin typeface="Arial" pitchFamily="34" charset="0"/>
              </a:rPr>
              <a:t>ț</a:t>
            </a:r>
            <a:r>
              <a:rPr lang="it-IT" sz="2000" dirty="0">
                <a:solidFill>
                  <a:srgbClr val="3535A1"/>
                </a:solidFill>
                <a:latin typeface="Arial" pitchFamily="34" charset="0"/>
              </a:rPr>
              <a:t>ionale </a:t>
            </a:r>
            <a:r>
              <a:rPr lang="ro-RO" sz="2000" dirty="0">
                <a:solidFill>
                  <a:srgbClr val="3535A1"/>
                </a:solidFill>
                <a:latin typeface="Arial" pitchFamily="34" charset="0"/>
              </a:rPr>
              <a:t>ș</a:t>
            </a:r>
            <a:r>
              <a:rPr lang="it-IT" sz="2000" dirty="0">
                <a:solidFill>
                  <a:srgbClr val="3535A1"/>
                </a:solidFill>
                <a:latin typeface="Arial" pitchFamily="34" charset="0"/>
              </a:rPr>
              <a:t>i</a:t>
            </a:r>
            <a:r>
              <a:rPr lang="ro-RO" sz="2000" dirty="0">
                <a:solidFill>
                  <a:srgbClr val="3535A1"/>
                </a:solidFill>
                <a:latin typeface="Arial" pitchFamily="34" charset="0"/>
              </a:rPr>
              <a:t> </a:t>
            </a:r>
            <a:r>
              <a:rPr lang="it-IT" sz="2000" dirty="0">
                <a:solidFill>
                  <a:srgbClr val="3535A1"/>
                </a:solidFill>
                <a:latin typeface="Arial" pitchFamily="34" charset="0"/>
              </a:rPr>
              <a:t>interna</a:t>
            </a:r>
            <a:r>
              <a:rPr lang="ro-RO" sz="2000" dirty="0">
                <a:solidFill>
                  <a:srgbClr val="3535A1"/>
                </a:solidFill>
                <a:latin typeface="Arial" pitchFamily="34" charset="0"/>
              </a:rPr>
              <a:t>ț</a:t>
            </a:r>
            <a:r>
              <a:rPr lang="it-IT" sz="2000" dirty="0">
                <a:solidFill>
                  <a:srgbClr val="3535A1"/>
                </a:solidFill>
                <a:latin typeface="Arial" pitchFamily="34" charset="0"/>
              </a:rPr>
              <a:t>ionale prin activit</a:t>
            </a:r>
            <a:r>
              <a:rPr lang="ro-RO" sz="2000" dirty="0">
                <a:solidFill>
                  <a:srgbClr val="3535A1"/>
                </a:solidFill>
                <a:latin typeface="Arial" pitchFamily="34" charset="0"/>
              </a:rPr>
              <a:t>ăț</a:t>
            </a:r>
            <a:r>
              <a:rPr lang="it-IT" sz="2000" dirty="0">
                <a:solidFill>
                  <a:srgbClr val="3535A1"/>
                </a:solidFill>
                <a:latin typeface="Arial" pitchFamily="34" charset="0"/>
              </a:rPr>
              <a:t>i de formare </a:t>
            </a:r>
            <a:r>
              <a:rPr lang="ro-RO" sz="2000" dirty="0">
                <a:solidFill>
                  <a:srgbClr val="3535A1"/>
                </a:solidFill>
                <a:latin typeface="Arial" pitchFamily="34" charset="0"/>
              </a:rPr>
              <a:t>î</a:t>
            </a:r>
            <a:r>
              <a:rPr lang="it-IT" sz="2000" dirty="0">
                <a:solidFill>
                  <a:srgbClr val="3535A1"/>
                </a:solidFill>
                <a:latin typeface="Arial" pitchFamily="34" charset="0"/>
              </a:rPr>
              <a:t>n cadrul unor companii partenere din Europa</a:t>
            </a:r>
            <a:r>
              <a:rPr lang="ro-RO" sz="2000" dirty="0">
                <a:solidFill>
                  <a:srgbClr val="3535A1"/>
                </a:solidFill>
                <a:latin typeface="Arial" pitchFamily="34" charset="0"/>
              </a:rPr>
              <a:t> (Portugalia, Grecia)</a:t>
            </a:r>
            <a:r>
              <a:rPr lang="it-IT" sz="2000" dirty="0">
                <a:solidFill>
                  <a:srgbClr val="3535A1"/>
                </a:solidFill>
                <a:latin typeface="Arial" pitchFamily="34" charset="0"/>
              </a:rPr>
              <a:t> </a:t>
            </a:r>
            <a:r>
              <a:rPr lang="ro-RO" sz="2000" dirty="0">
                <a:solidFill>
                  <a:srgbClr val="3535A1"/>
                </a:solidFill>
                <a:latin typeface="Arial" pitchFamily="34" charset="0"/>
              </a:rPr>
              <a:t>ș</a:t>
            </a:r>
            <a:r>
              <a:rPr lang="it-IT" sz="2000" dirty="0">
                <a:solidFill>
                  <a:srgbClr val="3535A1"/>
                </a:solidFill>
                <a:latin typeface="Arial" pitchFamily="34" charset="0"/>
              </a:rPr>
              <a:t>i prin formarea</a:t>
            </a:r>
            <a:r>
              <a:rPr lang="ro-RO" sz="2000" dirty="0">
                <a:solidFill>
                  <a:srgbClr val="3535A1"/>
                </a:solidFill>
                <a:latin typeface="Arial" pitchFamily="34" charset="0"/>
              </a:rPr>
              <a:t> </a:t>
            </a:r>
            <a:r>
              <a:rPr lang="it-IT" sz="2000" dirty="0">
                <a:solidFill>
                  <a:srgbClr val="3535A1"/>
                </a:solidFill>
                <a:latin typeface="Arial" pitchFamily="34" charset="0"/>
              </a:rPr>
              <a:t>continu</a:t>
            </a:r>
            <a:r>
              <a:rPr lang="ro-RO" sz="2000" dirty="0">
                <a:solidFill>
                  <a:srgbClr val="3535A1"/>
                </a:solidFill>
                <a:latin typeface="Arial" pitchFamily="34" charset="0"/>
              </a:rPr>
              <a:t>ă</a:t>
            </a:r>
            <a:r>
              <a:rPr lang="it-IT" sz="2000" dirty="0">
                <a:solidFill>
                  <a:srgbClr val="3535A1"/>
                </a:solidFill>
                <a:latin typeface="Arial" pitchFamily="34" charset="0"/>
              </a:rPr>
              <a:t> a profesioni</a:t>
            </a:r>
            <a:r>
              <a:rPr lang="ro-RO" sz="2000" dirty="0">
                <a:solidFill>
                  <a:srgbClr val="3535A1"/>
                </a:solidFill>
                <a:latin typeface="Arial" pitchFamily="34" charset="0"/>
              </a:rPr>
              <a:t>ș</a:t>
            </a:r>
            <a:r>
              <a:rPr lang="it-IT" sz="2000" dirty="0">
                <a:solidFill>
                  <a:srgbClr val="3535A1"/>
                </a:solidFill>
                <a:latin typeface="Arial" pitchFamily="34" charset="0"/>
              </a:rPr>
              <a:t>tilor </a:t>
            </a:r>
            <a:r>
              <a:rPr lang="ro-RO" sz="2000" dirty="0">
                <a:solidFill>
                  <a:srgbClr val="3535A1"/>
                </a:solidFill>
                <a:latin typeface="Arial" pitchFamily="34" charset="0"/>
              </a:rPr>
              <a:t>î</a:t>
            </a:r>
            <a:r>
              <a:rPr lang="it-IT" sz="2000" dirty="0">
                <a:solidFill>
                  <a:srgbClr val="3535A1"/>
                </a:solidFill>
                <a:latin typeface="Arial" pitchFamily="34" charset="0"/>
              </a:rPr>
              <a:t>n domeniul VET.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rgbClr val="3535A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8600"/>
            <a:ext cx="3924300" cy="89832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46759" y="3500438"/>
            <a:ext cx="1637009" cy="20281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16216" y="3500438"/>
            <a:ext cx="2061017" cy="22328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36634" y="3472522"/>
            <a:ext cx="1366476" cy="15502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99707" y="3565885"/>
            <a:ext cx="1785950" cy="16077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189505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2739994" y="6324600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3924300" cy="898321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7386320" cy="615553"/>
          </a:xfrm>
        </p:spPr>
        <p:txBody>
          <a:bodyPr/>
          <a:lstStyle/>
          <a:p>
            <a:pPr lvl="0" algn="ctr"/>
            <a:r>
              <a:rPr lang="ro-RO" sz="2400" b="1" dirty="0">
                <a:solidFill>
                  <a:srgbClr val="3535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Rezultate așteptate</a:t>
            </a:r>
            <a:endParaRPr lang="ro-R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reptunghi 8"/>
          <p:cNvSpPr/>
          <p:nvPr/>
        </p:nvSpPr>
        <p:spPr>
          <a:xfrm>
            <a:off x="457200" y="2182363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/>
            <a:endParaRPr lang="ro-RO" sz="2000" dirty="0">
              <a:solidFill>
                <a:srgbClr val="3535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/>
            <a:endParaRPr lang="ro-RO" sz="2000" dirty="0">
              <a:solidFill>
                <a:srgbClr val="3535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472" y="2143116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- 40 de participan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ț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i 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îș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i vor 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î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mbun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ătăț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i competen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ț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ele profesionale, lingvistice, IT, sociale, interculturale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și civice</a:t>
            </a:r>
          </a:p>
          <a:p>
            <a:pPr algn="just">
              <a:lnSpc>
                <a:spcPct val="150000"/>
              </a:lnSpc>
            </a:pP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- 35 de elevi vor dobândi certificate de mobilitate Europass și certificate de participare la stagiile de practică</a:t>
            </a:r>
          </a:p>
          <a:p>
            <a:pPr algn="just">
              <a:lnSpc>
                <a:spcPct val="150000"/>
              </a:lnSpc>
            </a:pP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- 5 cadre didactice vor dobândi certificate de mobilitate Europass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- 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î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ncheierea unor acorduri de parteneriate cu partenerii de proiect 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ș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i formarea unei imagini realiste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asupra cerin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ț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elor pie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ț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ei muncii din 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ță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ri ale UE (Portugalia 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ș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i Grecia)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072074"/>
            <a:ext cx="1952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47211123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189505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2739994" y="6324600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3924300" cy="89832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0034" y="1643050"/>
            <a:ext cx="8153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- 5 portofolii ale profesorilor ce includ propuneri de proiecte de lecție, fișe de lucru, teste de evaluare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sumativ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ă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ș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i formativ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ă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, propuneri de CDL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realizarea unui ghid de bune practici, a unui rețetar, a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7 planuri de afaceri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6 puzzle-uri Jigsaw care conțin imagini reprezentative pentru fiecare specializare (mise-en place, coafuri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moderne, tipare confec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ț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ii textile) care pot fi folosite la 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î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nv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ăță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m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â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ntul special</a:t>
            </a:r>
            <a:endParaRPr lang="ro-RO" dirty="0">
              <a:solidFill>
                <a:schemeClr val="accent1">
                  <a:lumMod val="25000"/>
                </a:schemeClr>
              </a:solidFill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expozi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ț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ii cu produse culinare, produse vestimentare 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ș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i coafuri, prezent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ă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ri PPT cu 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î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nregistr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ă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ri cu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soft-uri contabile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scăderea cu 10% a numărului de absențe/elev și a ratei de abandon școlar</a:t>
            </a:r>
          </a:p>
          <a:p>
            <a:pPr algn="just">
              <a:lnSpc>
                <a:spcPct val="150000"/>
              </a:lnSpc>
            </a:pPr>
            <a:endParaRPr lang="ro-RO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022067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9505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2739994" y="6324600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3924300" cy="89832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0034" y="2000240"/>
            <a:ext cx="81534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- </a:t>
            </a: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creșterea nivelului de pregătire profesională</a:t>
            </a:r>
          </a:p>
          <a:p>
            <a:pPr algn="just">
              <a:lnSpc>
                <a:spcPct val="150000"/>
              </a:lnSpc>
            </a:pP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- creșterea calității procesului instructiv-educativ prin utilizarea metodelor moderne de predare – învățare - evaluare</a:t>
            </a:r>
          </a:p>
          <a:p>
            <a:pPr algn="just">
              <a:lnSpc>
                <a:spcPct val="150000"/>
              </a:lnSpc>
            </a:pP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- îmbunătățirea compețentelor lingvistice ale participanților</a:t>
            </a:r>
          </a:p>
          <a:p>
            <a:pPr algn="just">
              <a:lnSpc>
                <a:spcPct val="150000"/>
              </a:lnSpc>
            </a:pPr>
            <a:r>
              <a:rPr lang="it-IT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-</a:t>
            </a: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it-IT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cre</a:t>
            </a: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ș</a:t>
            </a:r>
            <a:r>
              <a:rPr lang="it-IT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terea </a:t>
            </a: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î</a:t>
            </a:r>
            <a:r>
              <a:rPr lang="it-IT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ncrederii </a:t>
            </a: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î</a:t>
            </a:r>
            <a:r>
              <a:rPr lang="it-IT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n sine </a:t>
            </a: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ș</a:t>
            </a:r>
            <a:r>
              <a:rPr lang="it-IT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i a stimei de sine</a:t>
            </a:r>
          </a:p>
          <a:p>
            <a:pPr algn="just">
              <a:lnSpc>
                <a:spcPct val="150000"/>
              </a:lnSpc>
            </a:pP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- creșterea prestigiului instituției</a:t>
            </a:r>
          </a:p>
          <a:p>
            <a:pPr algn="just">
              <a:lnSpc>
                <a:spcPct val="150000"/>
              </a:lnSpc>
            </a:pPr>
            <a:r>
              <a:rPr lang="it-IT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-</a:t>
            </a: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it-IT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interna</a:t>
            </a: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ț</a:t>
            </a:r>
            <a:r>
              <a:rPr lang="it-IT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ionalizarea </a:t>
            </a: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ș</a:t>
            </a:r>
            <a:r>
              <a:rPr lang="it-IT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colii prin stabilirea de contacte cu organiza</a:t>
            </a: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ț</a:t>
            </a:r>
            <a:r>
              <a:rPr lang="it-IT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ii </a:t>
            </a: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ș</a:t>
            </a:r>
            <a:r>
              <a:rPr lang="it-IT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i </a:t>
            </a: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ș</a:t>
            </a:r>
            <a:r>
              <a:rPr lang="it-IT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coli</a:t>
            </a:r>
          </a:p>
          <a:p>
            <a:pPr algn="just">
              <a:lnSpc>
                <a:spcPct val="150000"/>
              </a:lnSpc>
            </a:pPr>
            <a:r>
              <a:rPr lang="it-IT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-</a:t>
            </a: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it-IT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formarea unei imagini realiste asupra cerin</a:t>
            </a: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ț</a:t>
            </a:r>
            <a:r>
              <a:rPr lang="it-IT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elor pie</a:t>
            </a: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ț</a:t>
            </a:r>
            <a:r>
              <a:rPr lang="it-IT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ei muncii</a:t>
            </a:r>
            <a:endParaRPr lang="ro-RO" sz="1700" dirty="0">
              <a:solidFill>
                <a:schemeClr val="accent1">
                  <a:lumMod val="25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- cre</a:t>
            </a: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ș</a:t>
            </a:r>
            <a:r>
              <a:rPr lang="it-IT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terea motiva</a:t>
            </a: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ț</a:t>
            </a:r>
            <a:r>
              <a:rPr lang="it-IT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iei persoanelor din mediile defavorizate de a se integra </a:t>
            </a: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î</a:t>
            </a:r>
            <a:r>
              <a:rPr lang="it-IT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n societate</a:t>
            </a:r>
            <a:r>
              <a:rPr lang="ro-RO" sz="1700" dirty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.</a:t>
            </a:r>
            <a:endParaRPr lang="en-GB" sz="1700" b="1" u="sng" dirty="0">
              <a:solidFill>
                <a:schemeClr val="accent1">
                  <a:lumMod val="25000"/>
                </a:schemeClr>
              </a:solidFill>
              <a:latin typeface="+mn-lt"/>
              <a:cs typeface="Times New Roman" pitchFamily="18" charset="0"/>
            </a:endParaRPr>
          </a:p>
          <a:p>
            <a:pPr algn="just"/>
            <a:endParaRPr lang="en-GB" u="sng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1802" y="1428736"/>
            <a:ext cx="258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solidFill>
                  <a:srgbClr val="3333FF"/>
                </a:solidFill>
              </a:rPr>
              <a:t>Beneficiile proiectului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2852936"/>
            <a:ext cx="2205389" cy="150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93022067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9505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2739994" y="6324600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3924300" cy="89832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40685" y="5570645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vi-VN" sz="1200" b="1" i="1" dirty="0"/>
              <a:t>Sprijinul acordat de Comisia Europeană pentru</a:t>
            </a:r>
            <a:r>
              <a:rPr lang="ro-RO" sz="1200" b="1" i="1" dirty="0"/>
              <a:t> </a:t>
            </a:r>
            <a:r>
              <a:rPr lang="vi-VN" sz="1200" b="1" i="1" dirty="0"/>
              <a:t>elaborarea acestei publicații nu constituie o</a:t>
            </a:r>
          </a:p>
          <a:p>
            <a:pPr algn="l"/>
            <a:r>
              <a:rPr lang="vi-VN" sz="1200" b="1" i="1" dirty="0"/>
              <a:t>aprobare a conținutului, care reflectă doar opiniile</a:t>
            </a:r>
            <a:r>
              <a:rPr lang="ro-RO" sz="1200" b="1" i="1" dirty="0"/>
              <a:t> </a:t>
            </a:r>
            <a:r>
              <a:rPr lang="vi-VN" sz="1200" b="1" i="1" dirty="0"/>
              <a:t>autorilor, iar Comisia nu poate fi trasă la răspundere</a:t>
            </a:r>
            <a:r>
              <a:rPr lang="ro-RO" sz="1200" b="1" i="1" dirty="0"/>
              <a:t> </a:t>
            </a:r>
            <a:r>
              <a:rPr lang="vi-VN" sz="1200" b="1" i="1" dirty="0"/>
              <a:t>pentru orice utilizare a informațiilor conținute în</a:t>
            </a:r>
            <a:r>
              <a:rPr lang="ro-RO" sz="1200" b="1" i="1" dirty="0"/>
              <a:t> </a:t>
            </a:r>
            <a:r>
              <a:rPr lang="vi-VN" sz="1200" b="1" i="1" dirty="0"/>
              <a:t>aceasta</a:t>
            </a:r>
            <a:r>
              <a:rPr lang="ro-RO" sz="1200" b="1" i="1" dirty="0"/>
              <a:t>.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2475789" y="4840934"/>
            <a:ext cx="46366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o-RO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VĂ MULŢUMESC!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67544" y="1287355"/>
            <a:ext cx="7715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rgbClr val="2020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 multe informații</a:t>
            </a:r>
            <a:r>
              <a:rPr kumimoji="0" lang="ro-RO" sz="2000" b="0" i="0" u="none" strike="noStrike" cap="none" normalizeH="0" dirty="0">
                <a:ln>
                  <a:noFill/>
                </a:ln>
                <a:solidFill>
                  <a:srgbClr val="2020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despre proiect 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rgbClr val="2020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 găsesc pe site-ul şcolii:   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http://www.colegiultehnicionholban.ro</a:t>
            </a:r>
            <a:endParaRPr kumimoji="0" 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Nu este disponibilă nicio descriere.">
            <a:extLst>
              <a:ext uri="{FF2B5EF4-FFF2-40B4-BE49-F238E27FC236}">
                <a16:creationId xmlns:a16="http://schemas.microsoft.com/office/drawing/2014/main" xmlns="" id="{58675309-7128-4554-8265-BD4EC6B1A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492913">
            <a:off x="209245" y="2870696"/>
            <a:ext cx="4120291" cy="199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050BF1-18D8-4C57-804D-2616F8895A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230708">
            <a:off x="5234701" y="2768174"/>
            <a:ext cx="3559736" cy="192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43453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eptunghi 7"/>
          <p:cNvSpPr/>
          <p:nvPr/>
        </p:nvSpPr>
        <p:spPr>
          <a:xfrm>
            <a:off x="4163461" y="6324600"/>
            <a:ext cx="520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95400" y="2592043"/>
            <a:ext cx="647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baseline="0" dirty="0">
              <a:ln>
                <a:noFill/>
              </a:ln>
              <a:solidFill>
                <a:srgbClr val="3535A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Nomogramă 3"/>
          <p:cNvGraphicFramePr/>
          <p:nvPr>
            <p:extLst>
              <p:ext uri="{D42A27DB-BD31-4B8C-83A1-F6EECF244321}">
                <p14:modId xmlns:p14="http://schemas.microsoft.com/office/powerpoint/2010/main" xmlns="" val="2500663508"/>
              </p:ext>
            </p:extLst>
          </p:nvPr>
        </p:nvGraphicFramePr>
        <p:xfrm>
          <a:off x="304800" y="214290"/>
          <a:ext cx="862491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reptunghi 7"/>
          <p:cNvSpPr/>
          <p:nvPr/>
        </p:nvSpPr>
        <p:spPr>
          <a:xfrm>
            <a:off x="2739994" y="6324600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9505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2739994" y="6324600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28600"/>
            <a:ext cx="3924300" cy="89832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64372" y="1372669"/>
            <a:ext cx="52780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ORGANIZA</a:t>
            </a:r>
            <a:r>
              <a:rPr lang="ro-RO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o-RO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INTERMEDIARĂ –</a:t>
            </a:r>
            <a:endParaRPr lang="en-US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A.</a:t>
            </a: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SINANIS IKE - IPODOMI</a:t>
            </a:r>
            <a:endParaRPr lang="en-US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9552" y="2285992"/>
            <a:ext cx="4929222" cy="3575346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Tx/>
              <a:buChar char="-"/>
            </a:pPr>
            <a:r>
              <a:rPr lang="ro-RO" dirty="0">
                <a:solidFill>
                  <a:srgbClr val="222222"/>
                </a:solidFill>
                <a:latin typeface="+mn-lt"/>
                <a:cs typeface="Arial" pitchFamily="34" charset="0"/>
              </a:rPr>
              <a:t> s-a transformat de-a lungul anilor într-un furnizor de educație solidă și integrată care acoperă toate nivelurile de training profesional și vocațional</a:t>
            </a:r>
            <a:endParaRPr kumimoji="0" lang="ro-RO" b="0" i="0" u="none" strike="noStrike" cap="none" normalizeH="0" dirty="0">
              <a:ln>
                <a:noFill/>
              </a:ln>
              <a:solidFill>
                <a:srgbClr val="222222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o-RO" b="0" i="0" u="none" strike="noStrike" cap="none" normalizeH="0" dirty="0">
              <a:ln>
                <a:noFill/>
              </a:ln>
              <a:solidFill>
                <a:srgbClr val="222222"/>
              </a:solidFill>
              <a:effectLst/>
              <a:latin typeface="+mn-lt"/>
              <a:cs typeface="Arial" pitchFamily="34" charset="0"/>
            </a:endParaRPr>
          </a:p>
          <a:p>
            <a:pPr lvl="0" algn="just">
              <a:buFontTx/>
              <a:buChar char="-"/>
            </a:pPr>
            <a:r>
              <a:rPr lang="vi-VN" dirty="0">
                <a:latin typeface="+mn-lt"/>
              </a:rPr>
              <a:t>primește mai mult de 250 de elevi în fiecare an și organizează, în calitate de partener gazd</a:t>
            </a:r>
            <a:r>
              <a:rPr lang="ro-RO" dirty="0">
                <a:latin typeface="+mn-lt"/>
              </a:rPr>
              <a:t>ă</a:t>
            </a:r>
            <a:r>
              <a:rPr lang="vi-VN" dirty="0">
                <a:latin typeface="+mn-lt"/>
              </a:rPr>
              <a:t>, stagii </a:t>
            </a:r>
            <a:r>
              <a:rPr lang="ro-RO" dirty="0">
                <a:latin typeface="+mn-lt"/>
              </a:rPr>
              <a:t>ș</a:t>
            </a:r>
            <a:r>
              <a:rPr lang="vi-VN" dirty="0">
                <a:latin typeface="+mn-lt"/>
              </a:rPr>
              <a:t>i vizite tehnice în companii grece</a:t>
            </a:r>
            <a:r>
              <a:rPr lang="ro-RO" dirty="0">
                <a:latin typeface="+mn-lt"/>
              </a:rPr>
              <a:t>ș</a:t>
            </a:r>
            <a:r>
              <a:rPr lang="vi-VN" dirty="0">
                <a:latin typeface="+mn-lt"/>
              </a:rPr>
              <a:t>ti, asocia</a:t>
            </a:r>
            <a:r>
              <a:rPr lang="ro-RO" dirty="0">
                <a:latin typeface="+mn-lt"/>
              </a:rPr>
              <a:t>ț</a:t>
            </a:r>
            <a:r>
              <a:rPr lang="vi-VN" dirty="0">
                <a:latin typeface="+mn-lt"/>
              </a:rPr>
              <a:t>ii, organiza</a:t>
            </a:r>
            <a:r>
              <a:rPr lang="ro-RO" dirty="0">
                <a:latin typeface="+mn-lt"/>
              </a:rPr>
              <a:t>ț</a:t>
            </a:r>
            <a:r>
              <a:rPr lang="vi-VN" dirty="0">
                <a:latin typeface="+mn-lt"/>
              </a:rPr>
              <a:t>ii educa</a:t>
            </a:r>
            <a:r>
              <a:rPr lang="ro-RO" dirty="0">
                <a:latin typeface="+mn-lt"/>
              </a:rPr>
              <a:t>ț</a:t>
            </a:r>
            <a:r>
              <a:rPr lang="vi-VN" dirty="0">
                <a:latin typeface="+mn-lt"/>
              </a:rPr>
              <a:t>ionale</a:t>
            </a:r>
            <a:endParaRPr lang="ro-RO" dirty="0">
              <a:latin typeface="+mn-lt"/>
            </a:endParaRPr>
          </a:p>
          <a:p>
            <a:pPr lvl="0" algn="just">
              <a:buFontTx/>
              <a:buChar char="-"/>
            </a:pPr>
            <a:endParaRPr lang="ro-RO" dirty="0">
              <a:latin typeface="+mn-lt"/>
            </a:endParaRPr>
          </a:p>
          <a:p>
            <a:pPr lvl="0" algn="just">
              <a:buFontTx/>
              <a:buChar char="-"/>
            </a:pPr>
            <a:r>
              <a:rPr lang="ro-RO" dirty="0"/>
              <a:t> î</a:t>
            </a:r>
            <a:r>
              <a:rPr lang="it-IT" dirty="0"/>
              <a:t>n 1997 IPODOMI a fost certificat ca centru de </a:t>
            </a:r>
            <a:r>
              <a:rPr lang="ro-RO" dirty="0"/>
              <a:t>î</a:t>
            </a:r>
            <a:r>
              <a:rPr lang="it-IT" dirty="0"/>
              <a:t>nv</a:t>
            </a:r>
            <a:r>
              <a:rPr lang="ro-RO" dirty="0"/>
              <a:t>ăț</a:t>
            </a:r>
            <a:r>
              <a:rPr lang="it-IT" dirty="0"/>
              <a:t>are continu</a:t>
            </a:r>
            <a:r>
              <a:rPr lang="ro-RO" dirty="0"/>
              <a:t>ă</a:t>
            </a:r>
            <a:r>
              <a:rPr lang="it-IT" dirty="0"/>
              <a:t> de c</a:t>
            </a:r>
            <a:r>
              <a:rPr lang="ro-RO" dirty="0"/>
              <a:t>ă</a:t>
            </a:r>
            <a:r>
              <a:rPr lang="it-IT" dirty="0"/>
              <a:t>tre Ministerul Educa</a:t>
            </a:r>
            <a:r>
              <a:rPr lang="ro-RO" dirty="0"/>
              <a:t>ț</a:t>
            </a:r>
            <a:r>
              <a:rPr lang="it-IT" dirty="0"/>
              <a:t>iei din Grecia</a:t>
            </a:r>
            <a:endParaRPr kumimoji="0" lang="ro-R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41986" name="Picture 2" descr="D:\School\An scolar 2019-2020\Erasmus+\mai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2709" y="1807264"/>
            <a:ext cx="2865797" cy="611508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72132" y="2928934"/>
            <a:ext cx="290594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2916834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9505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2739994" y="6324600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8600"/>
            <a:ext cx="3924300" cy="89832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95536" y="1354841"/>
            <a:ext cx="7541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ORGANIZA</a:t>
            </a:r>
            <a:r>
              <a:rPr lang="ro-RO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o-RO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INTERMEDIARĂ – </a:t>
            </a:r>
            <a:endParaRPr lang="en-US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APLICAPROPOSTA LDA - Braga mob </a:t>
            </a:r>
            <a:endParaRPr lang="en-US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School\An scolar 2019-2020\Erasmus+\braga\thumbn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214554"/>
            <a:ext cx="2694143" cy="1187582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71472" y="2500306"/>
            <a:ext cx="4929222" cy="2744349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o-RO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cs typeface="Arial" pitchFamily="34" charset="0"/>
              </a:rPr>
              <a:t> este o organizație activă pe piața muncii și în domeniile educației și formării profesionale</a:t>
            </a:r>
            <a:r>
              <a:rPr kumimoji="0" lang="ro-RO" b="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cs typeface="Arial" pitchFamily="34" charset="0"/>
              </a:rPr>
              <a:t> VET din Portugalia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o-RO" b="0" i="0" u="none" strike="noStrike" cap="none" normalizeH="0" dirty="0">
              <a:ln>
                <a:noFill/>
              </a:ln>
              <a:solidFill>
                <a:srgbClr val="222222"/>
              </a:solidFill>
              <a:effectLst/>
              <a:latin typeface="+mn-lt"/>
              <a:cs typeface="Arial" pitchFamily="34" charset="0"/>
            </a:endParaRPr>
          </a:p>
          <a:p>
            <a:pPr lvl="0" algn="just">
              <a:buFontTx/>
              <a:buChar char="-"/>
            </a:pPr>
            <a:r>
              <a:rPr lang="ro-RO" dirty="0">
                <a:latin typeface="+mn-lt"/>
              </a:rPr>
              <a:t> a colaborat în trecut cu grupuri din 24 de țări diferite ale UE și a găzduit peste 1000 de participanți</a:t>
            </a:r>
          </a:p>
          <a:p>
            <a:pPr lvl="0" algn="just">
              <a:buFontTx/>
              <a:buChar char="-"/>
            </a:pPr>
            <a:endParaRPr lang="ro-RO" dirty="0">
              <a:latin typeface="+mn-lt"/>
            </a:endParaRPr>
          </a:p>
          <a:p>
            <a:pPr lvl="0" algn="just">
              <a:buFontTx/>
              <a:buChar char="-"/>
            </a:pPr>
            <a:r>
              <a:rPr lang="ro-RO" dirty="0"/>
              <a:t> din noiembrie 2016, este o companie certificată calitativ prin norma ISO 9001: 2015</a:t>
            </a:r>
            <a:endParaRPr kumimoji="0" lang="ro-R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3076" name="Picture 4" descr="D:\School\An scolar 2019-2020\Erasmus+\braga\thumbnail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571877"/>
            <a:ext cx="2428892" cy="2428892"/>
          </a:xfrm>
          <a:prstGeom prst="rect">
            <a:avLst/>
          </a:prstGeom>
          <a:noFill/>
        </p:spPr>
      </p:pic>
      <p:pic>
        <p:nvPicPr>
          <p:cNvPr id="3077" name="Picture 5" descr="D:\School\An scolar 2019-2020\Erasmus+\braga\thumbnai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357826"/>
            <a:ext cx="1256086" cy="1477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916834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9505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2739994" y="6324600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8600"/>
            <a:ext cx="3924300" cy="8983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00200" y="2667000"/>
            <a:ext cx="533400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2819400"/>
            <a:ext cx="533400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6" name="Rectangle 5"/>
          <p:cNvSpPr/>
          <p:nvPr/>
        </p:nvSpPr>
        <p:spPr>
          <a:xfrm>
            <a:off x="1285852" y="2643182"/>
            <a:ext cx="5921991" cy="79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3950" marR="5080" lvl="0" indent="-1111885">
              <a:lnSpc>
                <a:spcPct val="126899"/>
              </a:lnSpc>
              <a:defRPr/>
            </a:pPr>
            <a:r>
              <a:rPr lang="it-IT" sz="4000" kern="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Formarea </a:t>
            </a:r>
            <a:r>
              <a:rPr lang="it-IT" sz="4000" kern="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profesională</a:t>
            </a:r>
            <a:endParaRPr lang="ro-RO" sz="4000" kern="0" spc="-1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417" y="1916832"/>
            <a:ext cx="77867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accent1">
                    <a:lumMod val="25000"/>
                  </a:schemeClr>
                </a:solidFill>
              </a:rPr>
              <a:t>Grupul </a:t>
            </a:r>
            <a:r>
              <a:rPr lang="ro-RO" b="1" dirty="0">
                <a:solidFill>
                  <a:schemeClr val="accent1">
                    <a:lumMod val="25000"/>
                  </a:schemeClr>
                </a:solidFill>
              </a:rPr>
              <a:t>ț</a:t>
            </a:r>
            <a:r>
              <a:rPr lang="it-IT" b="1" dirty="0">
                <a:solidFill>
                  <a:schemeClr val="accent1">
                    <a:lumMod val="25000"/>
                  </a:schemeClr>
                </a:solidFill>
              </a:rPr>
              <a:t>int</a:t>
            </a:r>
            <a:r>
              <a:rPr lang="ro-RO" b="1" dirty="0">
                <a:solidFill>
                  <a:schemeClr val="accent1">
                    <a:lumMod val="25000"/>
                  </a:schemeClr>
                </a:solidFill>
              </a:rPr>
              <a:t>ă</a:t>
            </a:r>
            <a:r>
              <a:rPr lang="it-IT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este format din </a:t>
            </a:r>
            <a:r>
              <a:rPr lang="it-IT" b="1" dirty="0">
                <a:solidFill>
                  <a:schemeClr val="accent1">
                    <a:lumMod val="25000"/>
                  </a:schemeClr>
                </a:solidFill>
              </a:rPr>
              <a:t>profesioni</a:t>
            </a:r>
            <a:r>
              <a:rPr lang="ro-RO" b="1" dirty="0">
                <a:solidFill>
                  <a:schemeClr val="accent1">
                    <a:lumMod val="25000"/>
                  </a:schemeClr>
                </a:solidFill>
              </a:rPr>
              <a:t>ș</a:t>
            </a:r>
            <a:r>
              <a:rPr lang="it-IT" b="1" dirty="0">
                <a:solidFill>
                  <a:schemeClr val="accent1">
                    <a:lumMod val="25000"/>
                  </a:schemeClr>
                </a:solidFill>
              </a:rPr>
              <a:t>ti VET </a:t>
            </a:r>
            <a:r>
              <a:rPr lang="ro-RO" b="1" dirty="0">
                <a:solidFill>
                  <a:schemeClr val="accent1">
                    <a:lumMod val="25000"/>
                  </a:schemeClr>
                </a:solidFill>
              </a:rPr>
              <a:t>ș</a:t>
            </a:r>
            <a:r>
              <a:rPr lang="it-IT" b="1" dirty="0">
                <a:solidFill>
                  <a:schemeClr val="accent1">
                    <a:lumMod val="25000"/>
                  </a:schemeClr>
                </a:solidFill>
              </a:rPr>
              <a:t>i elevi</a:t>
            </a:r>
            <a:r>
              <a:rPr lang="ro-RO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din clasa a X-a, 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învățământul </a:t>
            </a:r>
            <a:r>
              <a:rPr lang="it-IT" b="1" dirty="0">
                <a:solidFill>
                  <a:schemeClr val="accent1">
                    <a:lumMod val="25000"/>
                  </a:schemeClr>
                </a:solidFill>
              </a:rPr>
              <a:t>public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ș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i </a:t>
            </a:r>
            <a:r>
              <a:rPr lang="it-IT" b="1" dirty="0">
                <a:solidFill>
                  <a:schemeClr val="accent1">
                    <a:lumMod val="25000"/>
                  </a:schemeClr>
                </a:solidFill>
              </a:rPr>
              <a:t>special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it-IT" b="1" dirty="0">
                <a:solidFill>
                  <a:schemeClr val="accent1">
                    <a:lumMod val="25000"/>
                  </a:schemeClr>
                </a:solidFill>
              </a:rPr>
              <a:t>liceal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ș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i </a:t>
            </a:r>
            <a:r>
              <a:rPr lang="it-IT" b="1" dirty="0">
                <a:solidFill>
                  <a:schemeClr val="accent1">
                    <a:lumMod val="25000"/>
                  </a:schemeClr>
                </a:solidFill>
              </a:rPr>
              <a:t>profesional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din urm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ă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toarele 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domenii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o-RO" dirty="0">
              <a:solidFill>
                <a:schemeClr val="accent1">
                  <a:lumMod val="2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3333FF"/>
                </a:solidFill>
              </a:rPr>
              <a:t>Fluxul 1</a:t>
            </a:r>
            <a:r>
              <a:rPr lang="it-IT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: </a:t>
            </a:r>
            <a:r>
              <a:rPr lang="it-IT" b="1" dirty="0">
                <a:solidFill>
                  <a:schemeClr val="accent1">
                    <a:lumMod val="25000"/>
                  </a:schemeClr>
                </a:solidFill>
              </a:rPr>
              <a:t>Grecia</a:t>
            </a:r>
            <a:r>
              <a:rPr lang="ro-RO" b="1" dirty="0">
                <a:solidFill>
                  <a:schemeClr val="accent1">
                    <a:lumMod val="25000"/>
                  </a:schemeClr>
                </a:solidFill>
              </a:rPr>
              <a:t> -</a:t>
            </a:r>
            <a:r>
              <a:rPr lang="it-IT" b="1" dirty="0">
                <a:solidFill>
                  <a:schemeClr val="accent1">
                    <a:lumMod val="25000"/>
                  </a:schemeClr>
                </a:solidFill>
              </a:rPr>
              <a:t> Salonic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, învățământ profesional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b="1" dirty="0">
                <a:solidFill>
                  <a:schemeClr val="accent1">
                    <a:lumMod val="25000"/>
                  </a:schemeClr>
                </a:solidFill>
              </a:rPr>
              <a:t>(17 sept. – 1 oct. 2021)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endParaRPr lang="ro-RO" dirty="0">
              <a:solidFill>
                <a:schemeClr val="accent1">
                  <a:lumMod val="25000"/>
                </a:schemeClr>
              </a:solidFill>
            </a:endParaRPr>
          </a:p>
          <a:p>
            <a:pPr marL="457200" lvl="2" algn="l">
              <a:buFont typeface="Wingdings" pitchFamily="2" charset="2"/>
              <a:buChar char="v"/>
            </a:pP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7 elevi 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Turism și a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limenta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ț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ie </a:t>
            </a:r>
            <a:endParaRPr lang="ro-RO" dirty="0">
              <a:solidFill>
                <a:schemeClr val="accent1">
                  <a:lumMod val="25000"/>
                </a:schemeClr>
              </a:solidFill>
            </a:endParaRPr>
          </a:p>
          <a:p>
            <a:pPr marL="457200" lvl="2" algn="l">
              <a:buFont typeface="Wingdings" pitchFamily="2" charset="2"/>
              <a:buChar char="v"/>
            </a:pP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7 elevi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vi-VN" dirty="0">
                <a:solidFill>
                  <a:schemeClr val="accent1">
                    <a:lumMod val="25000"/>
                  </a:schemeClr>
                </a:solidFill>
              </a:rPr>
              <a:t>Industrie textilă şi pielărie</a:t>
            </a:r>
            <a:endParaRPr lang="ro-RO" dirty="0">
              <a:solidFill>
                <a:schemeClr val="accent1">
                  <a:lumMod val="25000"/>
                </a:schemeClr>
              </a:solidFill>
            </a:endParaRPr>
          </a:p>
          <a:p>
            <a:pPr algn="l"/>
            <a:endParaRPr lang="it-IT" dirty="0">
              <a:solidFill>
                <a:schemeClr val="accent1">
                  <a:lumMod val="2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3333FF"/>
                </a:solidFill>
              </a:rPr>
              <a:t>Fluxul 2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: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o-RO" b="1" dirty="0">
                <a:solidFill>
                  <a:schemeClr val="accent1">
                    <a:lumMod val="25000"/>
                  </a:schemeClr>
                </a:solidFill>
              </a:rPr>
              <a:t>Braga – Portugalia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, învățământ liceal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25000"/>
                  </a:schemeClr>
                </a:solidFill>
              </a:rPr>
              <a:t>(25 oct. – 5 </a:t>
            </a:r>
            <a:r>
              <a:rPr lang="en-US" b="1" dirty="0" err="1">
                <a:solidFill>
                  <a:schemeClr val="accent1">
                    <a:lumMod val="25000"/>
                  </a:schemeClr>
                </a:solidFill>
              </a:rPr>
              <a:t>nov.</a:t>
            </a:r>
            <a:r>
              <a:rPr lang="en-US" b="1" dirty="0">
                <a:solidFill>
                  <a:schemeClr val="accent1">
                    <a:lumMod val="25000"/>
                  </a:schemeClr>
                </a:solidFill>
              </a:rPr>
              <a:t> 2021)</a:t>
            </a:r>
            <a:endParaRPr lang="ro-RO" b="1" dirty="0">
              <a:solidFill>
                <a:schemeClr val="accent1">
                  <a:lumMod val="25000"/>
                </a:schemeClr>
              </a:solidFill>
            </a:endParaRPr>
          </a:p>
          <a:p>
            <a:pPr lvl="1" algn="l">
              <a:buFont typeface="Wingdings" pitchFamily="2" charset="2"/>
              <a:buChar char="v"/>
            </a:pP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7 elevi Estetica 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și igiena corpului omenesc </a:t>
            </a:r>
          </a:p>
          <a:p>
            <a:pPr lvl="1" algn="l">
              <a:buFont typeface="Wingdings" pitchFamily="2" charset="2"/>
              <a:buChar char="v"/>
            </a:pP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7 elevi 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Turism și a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limenta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ț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ie </a:t>
            </a:r>
            <a:endParaRPr lang="ro-RO" dirty="0">
              <a:solidFill>
                <a:schemeClr val="accent1">
                  <a:lumMod val="25000"/>
                </a:schemeClr>
              </a:solidFill>
            </a:endParaRPr>
          </a:p>
          <a:p>
            <a:pPr lvl="1" algn="l">
              <a:buFont typeface="Wingdings" pitchFamily="2" charset="2"/>
              <a:buChar char="v"/>
            </a:pP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7 elevi Economic</a:t>
            </a:r>
            <a:endParaRPr lang="ro-RO" dirty="0">
              <a:solidFill>
                <a:schemeClr val="accent1">
                  <a:lumMod val="25000"/>
                </a:schemeClr>
              </a:solidFill>
            </a:endParaRPr>
          </a:p>
          <a:p>
            <a:pPr lvl="1" algn="l">
              <a:buFont typeface="Wingdings" pitchFamily="2" charset="2"/>
              <a:buChar char="v"/>
            </a:pP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5 profesioniști VET ( 3 domeniul Economic și 2 domeniul Turism și alimenteție)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25000"/>
                  </a:schemeClr>
                </a:solidFill>
              </a:rPr>
              <a:t>(25 – 29 oct. 2021 )</a:t>
            </a:r>
            <a:endParaRPr lang="ro-RO" b="1" dirty="0">
              <a:solidFill>
                <a:schemeClr val="accent1">
                  <a:lumMod val="25000"/>
                </a:schemeClr>
              </a:solidFill>
            </a:endParaRPr>
          </a:p>
          <a:p>
            <a:pPr algn="l"/>
            <a:endParaRPr lang="ro-RO" dirty="0">
              <a:solidFill>
                <a:schemeClr val="accent1">
                  <a:lumMod val="25000"/>
                </a:schemeClr>
              </a:solidFill>
            </a:endParaRPr>
          </a:p>
          <a:p>
            <a:pPr algn="l"/>
            <a:endParaRPr lang="ro-RO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00100" y="1500174"/>
            <a:ext cx="7386320" cy="615553"/>
          </a:xfrm>
        </p:spPr>
        <p:txBody>
          <a:bodyPr/>
          <a:lstStyle/>
          <a:p>
            <a:pPr algn="ctr"/>
            <a:r>
              <a:rPr lang="ro-RO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Participanți - 35 de elevi și 5 profesioniști VET</a:t>
            </a:r>
            <a:br>
              <a:rPr lang="ro-RO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endParaRPr lang="ro-RO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89456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9505"/>
            <a:ext cx="37451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2739994" y="6324600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8600"/>
            <a:ext cx="3924300" cy="898321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7386320" cy="615553"/>
          </a:xfrm>
        </p:spPr>
        <p:txBody>
          <a:bodyPr/>
          <a:lstStyle/>
          <a:p>
            <a:pPr lvl="0" algn="ctr"/>
            <a:r>
              <a:rPr lang="ro-RO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Activități de formare</a:t>
            </a:r>
          </a:p>
        </p:txBody>
      </p:sp>
      <p:sp>
        <p:nvSpPr>
          <p:cNvPr id="9" name="Dreptunghi 8"/>
          <p:cNvSpPr/>
          <p:nvPr/>
        </p:nvSpPr>
        <p:spPr>
          <a:xfrm>
            <a:off x="457200" y="2182363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/>
            <a:endParaRPr lang="ro-RO" sz="2000" dirty="0">
              <a:solidFill>
                <a:srgbClr val="3535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/>
            <a:endParaRPr lang="ro-RO" sz="2000" dirty="0">
              <a:solidFill>
                <a:srgbClr val="3535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034" y="2000240"/>
            <a:ext cx="807249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o-RO" b="1" dirty="0">
                <a:solidFill>
                  <a:schemeClr val="accent1">
                    <a:lumMod val="25000"/>
                  </a:schemeClr>
                </a:solidFill>
              </a:rPr>
              <a:t>Elevi:</a:t>
            </a:r>
          </a:p>
          <a:p>
            <a:pPr lvl="1" algn="l">
              <a:lnSpc>
                <a:spcPct val="150000"/>
              </a:lnSpc>
              <a:buFont typeface="Wingdings" pitchFamily="2" charset="2"/>
              <a:buChar char="Ø"/>
            </a:pP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Domeniul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Estetica 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și igiena corpului omenesc - realizarea de coafuri            clasice și moderne</a:t>
            </a:r>
          </a:p>
          <a:p>
            <a:pPr lvl="1" algn="l">
              <a:lnSpc>
                <a:spcPct val="150000"/>
              </a:lnSpc>
              <a:buFont typeface="Wingdings" pitchFamily="2" charset="2"/>
              <a:buChar char="Ø"/>
            </a:pP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Domeniul Turism și a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limenta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ț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ie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- realizarea preparatelor tradiționale</a:t>
            </a:r>
          </a:p>
          <a:p>
            <a:pPr lvl="1" algn="l">
              <a:lnSpc>
                <a:spcPct val="150000"/>
              </a:lnSpc>
              <a:buFont typeface="Wingdings" pitchFamily="2" charset="2"/>
              <a:buChar char="Ø"/>
            </a:pP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Domeniul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Economic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</a:rPr>
              <a:t>pregătirea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</a:rPr>
              <a:t>mărfurilor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</a:rPr>
              <a:t>pentru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</a:rPr>
              <a:t>vânzare</a:t>
            </a:r>
            <a:endParaRPr lang="ro-RO" dirty="0">
              <a:solidFill>
                <a:schemeClr val="accent1">
                  <a:lumMod val="25000"/>
                </a:schemeClr>
              </a:solidFill>
            </a:endParaRPr>
          </a:p>
          <a:p>
            <a:pPr lvl="1" algn="l">
              <a:lnSpc>
                <a:spcPct val="150000"/>
              </a:lnSpc>
              <a:buFont typeface="Wingdings" pitchFamily="2" charset="2"/>
              <a:buChar char="Ø"/>
            </a:pP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Domeniul Industrie textilă </a:t>
            </a:r>
            <a:r>
              <a:rPr lang="vi-VN" dirty="0">
                <a:solidFill>
                  <a:schemeClr val="accent1">
                    <a:lumMod val="25000"/>
                  </a:schemeClr>
                </a:solidFill>
              </a:rPr>
              <a:t>şi pielărie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- realizarea detaliilor produselor vestimentare conform procesului tehnologic</a:t>
            </a:r>
          </a:p>
          <a:p>
            <a:pPr algn="l">
              <a:lnSpc>
                <a:spcPct val="150000"/>
              </a:lnSpc>
            </a:pPr>
            <a:endParaRPr lang="ro-RO" dirty="0">
              <a:solidFill>
                <a:schemeClr val="accent1">
                  <a:lumMod val="25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o-RO" b="1" dirty="0">
                <a:solidFill>
                  <a:schemeClr val="accent1">
                    <a:lumMod val="25000"/>
                  </a:schemeClr>
                </a:solidFill>
              </a:rPr>
              <a:t>Profesioniști VET</a:t>
            </a:r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: activități de job shadowing</a:t>
            </a:r>
          </a:p>
          <a:p>
            <a:endParaRPr lang="ro-RO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endParaRPr lang="ro-RO" dirty="0"/>
          </a:p>
          <a:p>
            <a:r>
              <a:rPr lang="ro-RO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54721112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813"/>
            <a:ext cx="3411488" cy="7659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-108520" y="6329828"/>
            <a:ext cx="336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lang="ro-RO" b="1" dirty="0">
                <a:solidFill>
                  <a:srgbClr val="3535A1"/>
                </a:solidFill>
                <a:latin typeface="Times New Roman"/>
                <a:cs typeface="Times New Roman"/>
              </a:rPr>
              <a:t>2019-1-RO01-KA102-061918</a:t>
            </a:r>
            <a:endParaRPr lang="ro-RO" dirty="0">
              <a:solidFill>
                <a:srgbClr val="3535A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D:\gp\2017-2018\ERASMUS+\erasmus-logo1-e1416711118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000" y="160444"/>
            <a:ext cx="3574655" cy="818283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6CA1B12-2E9A-4953-8F4F-AAE774920409}"/>
              </a:ext>
            </a:extLst>
          </p:cNvPr>
          <p:cNvSpPr/>
          <p:nvPr/>
        </p:nvSpPr>
        <p:spPr>
          <a:xfrm>
            <a:off x="21498" y="1321083"/>
            <a:ext cx="5102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600" b="1" dirty="0">
                <a:solidFill>
                  <a:srgbClr val="FF0000"/>
                </a:solidFill>
              </a:rPr>
              <a:t>Industrie textilă </a:t>
            </a:r>
            <a:r>
              <a:rPr lang="vi-VN" sz="1600" b="1" dirty="0">
                <a:solidFill>
                  <a:srgbClr val="FF0000"/>
                </a:solidFill>
              </a:rPr>
              <a:t>şi pielărie</a:t>
            </a:r>
            <a:r>
              <a:rPr lang="en-US" sz="1600" b="1" dirty="0">
                <a:solidFill>
                  <a:srgbClr val="FF0000"/>
                </a:solidFill>
              </a:rPr>
              <a:t> -    </a:t>
            </a:r>
            <a:r>
              <a:rPr lang="en-US" sz="1600" b="1" i="1" u="sng" dirty="0">
                <a:solidFill>
                  <a:srgbClr val="FF0000"/>
                </a:solidFill>
              </a:rPr>
              <a:t>IPODOMI GRECIA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A86B56E-0507-4DCA-9F55-1E6694D2905F}"/>
              </a:ext>
            </a:extLst>
          </p:cNvPr>
          <p:cNvGrpSpPr/>
          <p:nvPr/>
        </p:nvGrpSpPr>
        <p:grpSpPr>
          <a:xfrm>
            <a:off x="207503" y="2627124"/>
            <a:ext cx="1440160" cy="1318654"/>
            <a:chOff x="2474250" y="49"/>
            <a:chExt cx="1147500" cy="19823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A496E8A-2298-40A8-88A2-389DBECC6AF0}"/>
                </a:ext>
              </a:extLst>
            </p:cNvPr>
            <p:cNvSpPr/>
            <p:nvPr/>
          </p:nvSpPr>
          <p:spPr>
            <a:xfrm>
              <a:off x="2474250" y="49"/>
              <a:ext cx="1147500" cy="198239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BC4E8F3-0093-44F4-9039-9DE688DE84DA}"/>
                </a:ext>
              </a:extLst>
            </p:cNvPr>
            <p:cNvSpPr txBox="1"/>
            <p:nvPr/>
          </p:nvSpPr>
          <p:spPr>
            <a:xfrm>
              <a:off x="2474250" y="49"/>
              <a:ext cx="1147500" cy="19823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1600" kern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 observat etapele procesului de fabricatie ale produselor vestimentare</a:t>
              </a:r>
              <a:endParaRPr lang="en-US" sz="1600" kern="1200" dirty="0"/>
            </a:p>
          </p:txBody>
        </p:sp>
      </p:grpSp>
      <p:pic>
        <p:nvPicPr>
          <p:cNvPr id="2050" name="Picture 2" descr="Nu este disponibilă nicio descriere.">
            <a:extLst>
              <a:ext uri="{FF2B5EF4-FFF2-40B4-BE49-F238E27FC236}">
                <a16:creationId xmlns:a16="http://schemas.microsoft.com/office/drawing/2014/main" xmlns="" id="{5A045335-CC63-4BCF-93F3-FE23866B3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79887" y="1587430"/>
            <a:ext cx="3248512" cy="243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u este disponibilă nicio descriere.">
            <a:extLst>
              <a:ext uri="{FF2B5EF4-FFF2-40B4-BE49-F238E27FC236}">
                <a16:creationId xmlns:a16="http://schemas.microsoft.com/office/drawing/2014/main" xmlns="" id="{FCF5E9AA-98FB-462E-940A-B969CF204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32822" y="1010729"/>
            <a:ext cx="3367589" cy="252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u este disponibilă nicio descriere.">
            <a:extLst>
              <a:ext uri="{FF2B5EF4-FFF2-40B4-BE49-F238E27FC236}">
                <a16:creationId xmlns:a16="http://schemas.microsoft.com/office/drawing/2014/main" xmlns="" id="{46BE78B8-1F37-4CE1-8341-E3093A889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86587" y="3924277"/>
            <a:ext cx="3574654" cy="268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u este disponibilă nicio descriere.">
            <a:extLst>
              <a:ext uri="{FF2B5EF4-FFF2-40B4-BE49-F238E27FC236}">
                <a16:creationId xmlns:a16="http://schemas.microsoft.com/office/drawing/2014/main" xmlns="" id="{3FDE1E45-4B77-4DA6-B87D-DF8262B0A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59698" y="4191411"/>
            <a:ext cx="2874754" cy="215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966339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Diseminare-VETPRO076-PT (1)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3847</TotalTime>
  <Words>1397</Words>
  <Application>Microsoft Office PowerPoint</Application>
  <PresentationFormat>On-screen Show (4:3)</PresentationFormat>
  <Paragraphs>159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Diseminare-VETPRO076-PT (1)</vt:lpstr>
      <vt:lpstr>Slide 1</vt:lpstr>
      <vt:lpstr>Slide 2</vt:lpstr>
      <vt:lpstr>Slide 3</vt:lpstr>
      <vt:lpstr>Slide 4</vt:lpstr>
      <vt:lpstr>Slide 5</vt:lpstr>
      <vt:lpstr>Slide 6</vt:lpstr>
      <vt:lpstr>Participanți - 35 de elevi și 5 profesioniști VET </vt:lpstr>
      <vt:lpstr>Activități de formare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Rezultate așteptate</vt:lpstr>
      <vt:lpstr>Slide 31</vt:lpstr>
      <vt:lpstr>Slide 32</vt:lpstr>
      <vt:lpstr>Slide 33</vt:lpstr>
    </vt:vector>
  </TitlesOfParts>
  <Company>Unitate Scolara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Scoala Ion Holban</dc:creator>
  <cp:lastModifiedBy>Dell1</cp:lastModifiedBy>
  <cp:revision>345</cp:revision>
  <dcterms:created xsi:type="dcterms:W3CDTF">2013-05-29T08:41:29Z</dcterms:created>
  <dcterms:modified xsi:type="dcterms:W3CDTF">2021-11-26T09:31:59Z</dcterms:modified>
</cp:coreProperties>
</file>