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15DB-3991-4CFB-A5D3-FA3BEA19C8F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9DD1-FC61-4BC3-8D3E-F973E604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15DB-3991-4CFB-A5D3-FA3BEA19C8F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9DD1-FC61-4BC3-8D3E-F973E604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2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15DB-3991-4CFB-A5D3-FA3BEA19C8F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9DD1-FC61-4BC3-8D3E-F973E604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15DB-3991-4CFB-A5D3-FA3BEA19C8F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9DD1-FC61-4BC3-8D3E-F973E604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2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15DB-3991-4CFB-A5D3-FA3BEA19C8F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9DD1-FC61-4BC3-8D3E-F973E604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15DB-3991-4CFB-A5D3-FA3BEA19C8F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9DD1-FC61-4BC3-8D3E-F973E604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0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15DB-3991-4CFB-A5D3-FA3BEA19C8F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9DD1-FC61-4BC3-8D3E-F973E604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15DB-3991-4CFB-A5D3-FA3BEA19C8F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9DD1-FC61-4BC3-8D3E-F973E604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15DB-3991-4CFB-A5D3-FA3BEA19C8F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9DD1-FC61-4BC3-8D3E-F973E604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8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15DB-3991-4CFB-A5D3-FA3BEA19C8F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9DD1-FC61-4BC3-8D3E-F973E604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4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15DB-3991-4CFB-A5D3-FA3BEA19C8F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9DD1-FC61-4BC3-8D3E-F973E604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6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15DB-3991-4CFB-A5D3-FA3BEA19C8F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09DD1-FC61-4BC3-8D3E-F973E604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8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b="1" dirty="0" smtClean="0"/>
              <a:t>Erasmus Days </a:t>
            </a:r>
            <a:r>
              <a:rPr lang="ro-RO" dirty="0" smtClean="0"/>
              <a:t>la </a:t>
            </a:r>
            <a:br>
              <a:rPr lang="ro-RO" dirty="0" smtClean="0"/>
            </a:br>
            <a:r>
              <a:rPr lang="ro-RO" dirty="0" smtClean="0"/>
              <a:t>Colegiul Tehnic ION HOLBAN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r>
              <a:rPr lang="ro-RO" dirty="0" smtClean="0">
                <a:latin typeface="Arial Black" panose="020B0A04020102020204" pitchFamily="34" charset="0"/>
              </a:rPr>
              <a:t>11 octombrie 2019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6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5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757" y="873579"/>
            <a:ext cx="102053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Vineri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, 11.10. 2019 ,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Colegiul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Tehnic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ION HOLBAN din Iasi a g</a:t>
            </a:r>
            <a:r>
              <a:rPr lang="ro-RO" b="0" i="0" dirty="0" smtClean="0">
                <a:solidFill>
                  <a:srgbClr val="050505"/>
                </a:solidFill>
                <a:effectLst/>
                <a:latin typeface="inherit"/>
              </a:rPr>
              <a:t>ă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zduit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evenimentul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„ Erasmus Days la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Colegiul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Tehnic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„ION HOLBAN” Iasi”.</a:t>
            </a:r>
          </a:p>
          <a:p>
            <a:r>
              <a:rPr lang="ro-RO" dirty="0" smtClean="0">
                <a:solidFill>
                  <a:srgbClr val="050505"/>
                </a:solidFill>
                <a:latin typeface="inherit"/>
              </a:rPr>
              <a:t>Î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n prima parte a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evenimentului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a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fost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prezentat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programul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Erasmus+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precum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si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proiectele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implementate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sau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in curs de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implementare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ale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scolii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noastre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:</a:t>
            </a:r>
          </a:p>
          <a:p>
            <a:r>
              <a:rPr lang="en-US" b="1" i="0" dirty="0" err="1" smtClean="0">
                <a:solidFill>
                  <a:srgbClr val="050505"/>
                </a:solidFill>
                <a:effectLst/>
                <a:latin typeface="inherit"/>
              </a:rPr>
              <a:t>Proiectele</a:t>
            </a:r>
            <a:r>
              <a:rPr lang="en-US" b="1" i="0" dirty="0" smtClean="0">
                <a:solidFill>
                  <a:srgbClr val="050505"/>
                </a:solidFill>
                <a:effectLst/>
                <a:latin typeface="inherit"/>
              </a:rPr>
              <a:t> VET (KA102):</a:t>
            </a:r>
          </a:p>
          <a:p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Ø „Building a bridge for a successful career” (2015-2016)</a:t>
            </a:r>
          </a:p>
          <a:p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Ø „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Formare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profesională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pentru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oportunități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în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carieră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” (2017-2018)</a:t>
            </a:r>
          </a:p>
          <a:p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Ø „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Profesionalizarea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elevilor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în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scopul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inserției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pe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piața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muncii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” (2019-2020)</a:t>
            </a:r>
          </a:p>
          <a:p>
            <a:r>
              <a:rPr lang="en-US" b="1" i="0" dirty="0" err="1" smtClean="0">
                <a:solidFill>
                  <a:srgbClr val="050505"/>
                </a:solidFill>
                <a:effectLst/>
                <a:latin typeface="inherit"/>
              </a:rPr>
              <a:t>Proiectul</a:t>
            </a:r>
            <a:r>
              <a:rPr lang="en-US" b="1" i="0" dirty="0" smtClean="0">
                <a:solidFill>
                  <a:srgbClr val="050505"/>
                </a:solidFill>
                <a:effectLst/>
                <a:latin typeface="inherit"/>
              </a:rPr>
              <a:t> de </a:t>
            </a:r>
            <a:r>
              <a:rPr lang="en-US" b="1" i="0" dirty="0" err="1" smtClean="0">
                <a:solidFill>
                  <a:srgbClr val="050505"/>
                </a:solidFill>
                <a:effectLst/>
                <a:latin typeface="inherit"/>
              </a:rPr>
              <a:t>formare</a:t>
            </a:r>
            <a:r>
              <a:rPr lang="en-US" b="1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1" i="0" dirty="0" err="1" smtClean="0">
                <a:solidFill>
                  <a:srgbClr val="050505"/>
                </a:solidFill>
                <a:effectLst/>
                <a:latin typeface="inherit"/>
              </a:rPr>
              <a:t>profesională</a:t>
            </a:r>
            <a:r>
              <a:rPr lang="en-US" b="1" i="0" dirty="0" smtClean="0">
                <a:solidFill>
                  <a:srgbClr val="050505"/>
                </a:solidFill>
                <a:effectLst/>
                <a:latin typeface="inherit"/>
              </a:rPr>
              <a:t> (KA101) :</a:t>
            </a:r>
          </a:p>
          <a:p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Ø „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Educație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pentru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toți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într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-o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școală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europeană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” (2017-2019)</a:t>
            </a:r>
          </a:p>
          <a:p>
            <a:r>
              <a:rPr lang="en-US" b="1" i="0" dirty="0" err="1" smtClean="0">
                <a:solidFill>
                  <a:srgbClr val="050505"/>
                </a:solidFill>
                <a:effectLst/>
                <a:latin typeface="inherit"/>
              </a:rPr>
              <a:t>Proiectul</a:t>
            </a:r>
            <a:r>
              <a:rPr lang="en-US" b="1" i="0" dirty="0" smtClean="0">
                <a:solidFill>
                  <a:srgbClr val="050505"/>
                </a:solidFill>
                <a:effectLst/>
                <a:latin typeface="inherit"/>
              </a:rPr>
              <a:t> de </a:t>
            </a:r>
            <a:r>
              <a:rPr lang="en-US" b="1" i="0" dirty="0" err="1" smtClean="0">
                <a:solidFill>
                  <a:srgbClr val="050505"/>
                </a:solidFill>
                <a:effectLst/>
                <a:latin typeface="inherit"/>
              </a:rPr>
              <a:t>parteneriat</a:t>
            </a:r>
            <a:r>
              <a:rPr lang="en-US" b="1" i="0" dirty="0" smtClean="0">
                <a:solidFill>
                  <a:srgbClr val="050505"/>
                </a:solidFill>
                <a:effectLst/>
                <a:latin typeface="inherit"/>
              </a:rPr>
              <a:t> strategic </a:t>
            </a:r>
            <a:r>
              <a:rPr lang="en-US" b="1" i="0" dirty="0" err="1" smtClean="0">
                <a:solidFill>
                  <a:srgbClr val="050505"/>
                </a:solidFill>
                <a:effectLst/>
                <a:latin typeface="inherit"/>
              </a:rPr>
              <a:t>între</a:t>
            </a:r>
            <a:r>
              <a:rPr lang="en-US" b="1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1" i="0" dirty="0" err="1" smtClean="0">
                <a:solidFill>
                  <a:srgbClr val="050505"/>
                </a:solidFill>
                <a:effectLst/>
                <a:latin typeface="inherit"/>
              </a:rPr>
              <a:t>școli</a:t>
            </a:r>
            <a:r>
              <a:rPr lang="en-US" b="1" i="0" dirty="0" smtClean="0">
                <a:solidFill>
                  <a:srgbClr val="050505"/>
                </a:solidFill>
                <a:effectLst/>
                <a:latin typeface="inherit"/>
              </a:rPr>
              <a:t>/</a:t>
            </a:r>
            <a:r>
              <a:rPr lang="en-US" b="1" i="0" dirty="0" err="1" smtClean="0">
                <a:solidFill>
                  <a:srgbClr val="050505"/>
                </a:solidFill>
                <a:effectLst/>
                <a:latin typeface="inherit"/>
              </a:rPr>
              <a:t>schimburi</a:t>
            </a:r>
            <a:r>
              <a:rPr lang="en-US" b="1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1" i="0" dirty="0" err="1" smtClean="0">
                <a:solidFill>
                  <a:srgbClr val="050505"/>
                </a:solidFill>
                <a:effectLst/>
                <a:latin typeface="inherit"/>
              </a:rPr>
              <a:t>interșcolare</a:t>
            </a:r>
            <a:r>
              <a:rPr lang="en-US" b="1" i="0" dirty="0" smtClean="0">
                <a:solidFill>
                  <a:srgbClr val="050505"/>
                </a:solidFill>
                <a:effectLst/>
                <a:latin typeface="inherit"/>
              </a:rPr>
              <a:t> (KA229)</a:t>
            </a:r>
          </a:p>
          <a:p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Ø „Europa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pe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7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coline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” (2018-2020)</a:t>
            </a:r>
          </a:p>
          <a:p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și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a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produselor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realizate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în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timpul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acestora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.</a:t>
            </a:r>
            <a:endParaRPr lang="ro-RO" b="0" i="0" dirty="0" smtClean="0">
              <a:solidFill>
                <a:srgbClr val="050505"/>
              </a:solidFill>
              <a:effectLst/>
              <a:latin typeface="inherit"/>
            </a:endParaRPr>
          </a:p>
          <a:p>
            <a:endParaRPr lang="en-US" b="0" i="0" dirty="0" smtClean="0">
              <a:solidFill>
                <a:srgbClr val="050505"/>
              </a:solidFill>
              <a:effectLst/>
              <a:latin typeface="inherit"/>
            </a:endParaRPr>
          </a:p>
          <a:p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În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partea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a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doua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a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evenimentului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participanții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au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invatat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cum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să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utilizeze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aplicația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SOCRATIVE,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Kahoot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si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alte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aplicatii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digitale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în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cadrul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orelor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de curs .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Activitatea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s-a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desfășurat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în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laboratorul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de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informatică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a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școlii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și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 s-a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inherit"/>
              </a:rPr>
              <a:t>intitulat</a:t>
            </a:r>
            <a:endParaRPr lang="en-US" b="0" i="0" dirty="0" smtClean="0">
              <a:solidFill>
                <a:srgbClr val="050505"/>
              </a:solidFill>
              <a:effectLst/>
              <a:latin typeface="inherit"/>
            </a:endParaRPr>
          </a:p>
          <a:p>
            <a:r>
              <a:rPr lang="en-US" b="1" i="1" dirty="0" smtClean="0">
                <a:solidFill>
                  <a:srgbClr val="050505"/>
                </a:solidFill>
                <a:effectLst/>
                <a:latin typeface="inherit"/>
              </a:rPr>
              <a:t>„</a:t>
            </a:r>
            <a:r>
              <a:rPr lang="en-US" b="1" i="1" dirty="0" err="1" smtClean="0">
                <a:solidFill>
                  <a:srgbClr val="050505"/>
                </a:solidFill>
                <a:effectLst/>
                <a:latin typeface="inherit"/>
              </a:rPr>
              <a:t>Socrative</a:t>
            </a:r>
            <a:r>
              <a:rPr lang="en-US" b="1" i="1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1" i="1" dirty="0" err="1" smtClean="0">
                <a:solidFill>
                  <a:srgbClr val="050505"/>
                </a:solidFill>
                <a:effectLst/>
                <a:latin typeface="inherit"/>
              </a:rPr>
              <a:t>si</a:t>
            </a:r>
            <a:r>
              <a:rPr lang="en-US" b="1" i="1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1" i="1" dirty="0" err="1" smtClean="0">
                <a:solidFill>
                  <a:srgbClr val="050505"/>
                </a:solidFill>
                <a:effectLst/>
                <a:latin typeface="inherit"/>
              </a:rPr>
              <a:t>alte</a:t>
            </a:r>
            <a:r>
              <a:rPr lang="en-US" b="1" i="1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1" i="1" dirty="0" err="1" smtClean="0">
                <a:solidFill>
                  <a:srgbClr val="050505"/>
                </a:solidFill>
                <a:effectLst/>
                <a:latin typeface="inherit"/>
              </a:rPr>
              <a:t>aplicații</a:t>
            </a:r>
            <a:r>
              <a:rPr lang="en-US" b="1" i="1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1" i="1" dirty="0" err="1" smtClean="0">
                <a:solidFill>
                  <a:srgbClr val="050505"/>
                </a:solidFill>
                <a:effectLst/>
                <a:latin typeface="inherit"/>
              </a:rPr>
              <a:t>pt</a:t>
            </a:r>
            <a:r>
              <a:rPr lang="en-US" b="1" i="1" dirty="0" smtClean="0">
                <a:solidFill>
                  <a:srgbClr val="050505"/>
                </a:solidFill>
                <a:effectLst/>
                <a:latin typeface="inherit"/>
              </a:rPr>
              <a:t> </a:t>
            </a:r>
            <a:r>
              <a:rPr lang="en-US" b="1" i="1" dirty="0" err="1" smtClean="0">
                <a:solidFill>
                  <a:srgbClr val="050505"/>
                </a:solidFill>
                <a:effectLst/>
                <a:latin typeface="inherit"/>
              </a:rPr>
              <a:t>lecții</a:t>
            </a:r>
            <a:r>
              <a:rPr lang="en-US" b="1" i="1" dirty="0" smtClean="0">
                <a:solidFill>
                  <a:srgbClr val="050505"/>
                </a:solidFill>
                <a:effectLst/>
                <a:latin typeface="inherit"/>
              </a:rPr>
              <a:t> interactive” 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inherit"/>
              </a:rPr>
              <a:t>.</a:t>
            </a:r>
            <a:endParaRPr lang="en-US" b="0" i="0" dirty="0">
              <a:solidFill>
                <a:srgbClr val="05050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00704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067" y="193224"/>
            <a:ext cx="3587910" cy="3596027"/>
          </a:xfrm>
          <a:prstGeom prst="rect">
            <a:avLst/>
          </a:prstGeom>
        </p:spPr>
      </p:pic>
      <p:pic>
        <p:nvPicPr>
          <p:cNvPr id="2050" name="Picture 2" descr="No phot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7" y="285751"/>
            <a:ext cx="4671333" cy="35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92" y="4163786"/>
            <a:ext cx="3494315" cy="2620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365" y="4163785"/>
            <a:ext cx="3494314" cy="26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3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1" y="681716"/>
            <a:ext cx="4351565" cy="3263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77" y="681716"/>
            <a:ext cx="4291693" cy="3218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244" y="3641271"/>
            <a:ext cx="4147456" cy="31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3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326572"/>
            <a:ext cx="3657600" cy="2743200"/>
          </a:xfrm>
          <a:prstGeom prst="rect">
            <a:avLst/>
          </a:prstGeom>
        </p:spPr>
      </p:pic>
      <p:pic>
        <p:nvPicPr>
          <p:cNvPr id="3074" name="Picture 2" descr="No phot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58" y="326571"/>
            <a:ext cx="3657599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6" y="3192235"/>
            <a:ext cx="4702628" cy="3526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658" y="326572"/>
            <a:ext cx="4114800" cy="2743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771" y="3312435"/>
            <a:ext cx="5110158" cy="34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9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200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inherit</vt:lpstr>
      <vt:lpstr>Office Theme</vt:lpstr>
      <vt:lpstr>Erasmus Days la  Colegiul Tehnic ION HOLBAN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Days la  Colegiul Tehnic ION HOLBAN</dc:title>
  <dc:creator>Holban</dc:creator>
  <cp:lastModifiedBy>Holban</cp:lastModifiedBy>
  <cp:revision>3</cp:revision>
  <dcterms:created xsi:type="dcterms:W3CDTF">2021-11-11T20:25:34Z</dcterms:created>
  <dcterms:modified xsi:type="dcterms:W3CDTF">2021-11-11T20:46:05Z</dcterms:modified>
</cp:coreProperties>
</file>