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85" autoAdjust="0"/>
  </p:normalViewPr>
  <p:slideViewPr>
    <p:cSldViewPr>
      <p:cViewPr varScale="1">
        <p:scale>
          <a:sx n="79" d="100"/>
          <a:sy n="79" d="100"/>
        </p:scale>
        <p:origin x="-989"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3E6CC8D-69ED-4AC3-AFE6-A22D1A1FDE57}" type="datetimeFigureOut">
              <a:rPr lang="en-US" smtClean="0"/>
              <a:t>5/11/2021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DF07948-95A1-44AD-8DC6-12B4A597333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advClick="0" advTm="1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6CC8D-69ED-4AC3-AFE6-A22D1A1FDE57}"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07948-95A1-44AD-8DC6-12B4A5973336}" type="slidenum">
              <a:rPr lang="en-US" smtClean="0"/>
              <a:t>‹#›</a:t>
            </a:fld>
            <a:endParaRPr lang="en-US"/>
          </a:p>
        </p:txBody>
      </p:sp>
    </p:spTree>
  </p:cSld>
  <p:clrMapOvr>
    <a:masterClrMapping/>
  </p:clrMapOvr>
  <p:transition spd="slow" advClick="0" advTm="1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6CC8D-69ED-4AC3-AFE6-A22D1A1FDE57}"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07948-95A1-44AD-8DC6-12B4A5973336}" type="slidenum">
              <a:rPr lang="en-US" smtClean="0"/>
              <a:t>‹#›</a:t>
            </a:fld>
            <a:endParaRPr lang="en-US"/>
          </a:p>
        </p:txBody>
      </p:sp>
    </p:spTree>
  </p:cSld>
  <p:clrMapOvr>
    <a:masterClrMapping/>
  </p:clrMapOvr>
  <p:transition spd="slow" advClick="0" advTm="1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6CC8D-69ED-4AC3-AFE6-A22D1A1FDE57}"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07948-95A1-44AD-8DC6-12B4A5973336}" type="slidenum">
              <a:rPr lang="en-US" smtClean="0"/>
              <a:t>‹#›</a:t>
            </a:fld>
            <a:endParaRPr lang="en-US"/>
          </a:p>
        </p:txBody>
      </p:sp>
    </p:spTree>
  </p:cSld>
  <p:clrMapOvr>
    <a:masterClrMapping/>
  </p:clrMapOvr>
  <p:transition spd="slow" advClick="0" advTm="1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E6CC8D-69ED-4AC3-AFE6-A22D1A1FDE57}"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DF07948-95A1-44AD-8DC6-12B4A597333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advClick="0" advTm="1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E6CC8D-69ED-4AC3-AFE6-A22D1A1FDE57}"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07948-95A1-44AD-8DC6-12B4A5973336}" type="slidenum">
              <a:rPr lang="en-US" smtClean="0"/>
              <a:t>‹#›</a:t>
            </a:fld>
            <a:endParaRPr lang="en-US"/>
          </a:p>
        </p:txBody>
      </p:sp>
    </p:spTree>
  </p:cSld>
  <p:clrMapOvr>
    <a:masterClrMapping/>
  </p:clrMapOvr>
  <p:transition spd="slow" advClick="0" advTm="1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E6CC8D-69ED-4AC3-AFE6-A22D1A1FDE57}"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07948-95A1-44AD-8DC6-12B4A5973336}" type="slidenum">
              <a:rPr lang="en-US" smtClean="0"/>
              <a:t>‹#›</a:t>
            </a:fld>
            <a:endParaRPr lang="en-US"/>
          </a:p>
        </p:txBody>
      </p:sp>
    </p:spTree>
  </p:cSld>
  <p:clrMapOvr>
    <a:masterClrMapping/>
  </p:clrMapOvr>
  <p:transition spd="slow" advClick="0" advTm="1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E6CC8D-69ED-4AC3-AFE6-A22D1A1FDE57}" type="datetimeFigureOut">
              <a:rPr lang="en-US" smtClean="0"/>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07948-95A1-44AD-8DC6-12B4A5973336}" type="slidenum">
              <a:rPr lang="en-US" smtClean="0"/>
              <a:t>‹#›</a:t>
            </a:fld>
            <a:endParaRPr lang="en-US"/>
          </a:p>
        </p:txBody>
      </p:sp>
    </p:spTree>
  </p:cSld>
  <p:clrMapOvr>
    <a:masterClrMapping/>
  </p:clrMapOvr>
  <p:transition spd="slow" advClick="0" advTm="1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6CC8D-69ED-4AC3-AFE6-A22D1A1FDE57}" type="datetimeFigureOut">
              <a:rPr lang="en-US" smtClean="0"/>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07948-95A1-44AD-8DC6-12B4A5973336}" type="slidenum">
              <a:rPr lang="en-US" smtClean="0"/>
              <a:t>‹#›</a:t>
            </a:fld>
            <a:endParaRPr lang="en-US"/>
          </a:p>
        </p:txBody>
      </p:sp>
    </p:spTree>
  </p:cSld>
  <p:clrMapOvr>
    <a:masterClrMapping/>
  </p:clrMapOvr>
  <p:transition spd="slow" advClick="0" advTm="1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E6CC8D-69ED-4AC3-AFE6-A22D1A1FDE57}"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07948-95A1-44AD-8DC6-12B4A5973336}" type="slidenum">
              <a:rPr lang="en-US" smtClean="0"/>
              <a:t>‹#›</a:t>
            </a:fld>
            <a:endParaRPr lang="en-US"/>
          </a:p>
        </p:txBody>
      </p:sp>
    </p:spTree>
  </p:cSld>
  <p:clrMapOvr>
    <a:masterClrMapping/>
  </p:clrMapOvr>
  <p:transition spd="slow" advClick="0" advTm="1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E6CC8D-69ED-4AC3-AFE6-A22D1A1FDE57}"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07948-95A1-44AD-8DC6-12B4A5973336}" type="slidenum">
              <a:rPr lang="en-US" smtClean="0"/>
              <a:t>‹#›</a:t>
            </a:fld>
            <a:endParaRPr lang="en-US"/>
          </a:p>
        </p:txBody>
      </p:sp>
    </p:spTree>
  </p:cSld>
  <p:clrMapOvr>
    <a:masterClrMapping/>
  </p:clrMapOvr>
  <p:transition spd="slow" advClick="0" advTm="1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3E6CC8D-69ED-4AC3-AFE6-A22D1A1FDE57}" type="datetimeFigureOut">
              <a:rPr lang="en-US" smtClean="0"/>
              <a:t>5/11/2021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DF07948-95A1-44AD-8DC6-12B4A597333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200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TRADIȚII PASCALE</a:t>
            </a:r>
            <a:endParaRPr lang="en-US" b="1" dirty="0"/>
          </a:p>
        </p:txBody>
      </p:sp>
      <p:sp>
        <p:nvSpPr>
          <p:cNvPr id="3" name="Subtitle 2"/>
          <p:cNvSpPr>
            <a:spLocks noGrp="1"/>
          </p:cNvSpPr>
          <p:nvPr>
            <p:ph type="subTitle" idx="1"/>
          </p:nvPr>
        </p:nvSpPr>
        <p:spPr/>
        <p:txBody>
          <a:bodyPr/>
          <a:lstStyle/>
          <a:p>
            <a:r>
              <a:rPr lang="en-US" b="1" dirty="0" smtClean="0">
                <a:solidFill>
                  <a:srgbClr val="FFC000"/>
                </a:solidFill>
              </a:rPr>
              <a:t>ÎNCONDEIEREA   OUĂLOR</a:t>
            </a:r>
            <a:endParaRPr lang="en-US" b="1" dirty="0">
              <a:solidFill>
                <a:srgbClr val="FFC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81856"/>
            <a:ext cx="3161792" cy="23713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52400"/>
            <a:ext cx="2895600" cy="2171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2400" y="336043"/>
            <a:ext cx="2438400"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962400"/>
            <a:ext cx="345440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71523782"/>
      </p:ext>
    </p:extLst>
  </p:cSld>
  <p:clrMapOvr>
    <a:masterClrMapping/>
  </p:clrMapOvr>
  <p:transition spd="slow" advClick="0" advTm="1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088" y="152400"/>
            <a:ext cx="3962400" cy="297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8016"/>
            <a:ext cx="4000500" cy="533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232" y="3352800"/>
            <a:ext cx="4198112" cy="3148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17896407"/>
      </p:ext>
    </p:extLst>
  </p:cSld>
  <p:clrMapOvr>
    <a:masterClrMapping/>
  </p:clrMapOvr>
  <p:transition spd="slow" advClick="0" advTm="8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26136"/>
            <a:ext cx="8305800" cy="6229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80257760"/>
      </p:ext>
    </p:extLst>
  </p:cSld>
  <p:clrMapOvr>
    <a:masterClrMapping/>
  </p:clrMapOvr>
  <mc:AlternateContent xmlns:mc="http://schemas.openxmlformats.org/markup-compatibility/2006">
    <mc:Choice xmlns:p14="http://schemas.microsoft.com/office/powerpoint/2010/main" Requires="p14">
      <p:transition spd="med" p14:dur="700" advClick="0" advTm="8000">
        <p:fade/>
      </p:transition>
    </mc:Choice>
    <mc:Fallback>
      <p:transition spd="med" advClick="0" advTm="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marR="0" algn="l" fontAlgn="base">
              <a:lnSpc>
                <a:spcPts val="1950"/>
              </a:lnSpc>
              <a:spcBef>
                <a:spcPts val="0"/>
              </a:spcBef>
              <a:spcAft>
                <a:spcPts val="1500"/>
              </a:spcAft>
            </a:pPr>
            <a:r>
              <a:rPr lang="ro-RO" sz="2000" dirty="0">
                <a:solidFill>
                  <a:schemeClr val="bg1"/>
                </a:solidFill>
                <a:effectLst/>
                <a:latin typeface="Helvetica"/>
                <a:ea typeface="Times New Roman"/>
                <a:cs typeface="Times New Roman"/>
              </a:rPr>
              <a:t> </a:t>
            </a:r>
            <a:r>
              <a:rPr lang="en-US" sz="2000" dirty="0" smtClean="0">
                <a:solidFill>
                  <a:schemeClr val="bg1"/>
                </a:solidFill>
                <a:effectLst/>
                <a:latin typeface="Helvetica"/>
                <a:ea typeface="Times New Roman"/>
                <a:cs typeface="Times New Roman"/>
              </a:rPr>
              <a:t>           </a:t>
            </a:r>
            <a:r>
              <a:rPr lang="ro-RO" sz="2000" dirty="0" smtClean="0">
                <a:solidFill>
                  <a:schemeClr val="bg1"/>
                </a:solidFill>
                <a:effectLst/>
                <a:latin typeface="Helvetica"/>
                <a:ea typeface="Times New Roman"/>
                <a:cs typeface="Times New Roman"/>
              </a:rPr>
              <a:t>Încondeierea </a:t>
            </a:r>
            <a:r>
              <a:rPr lang="ro-RO" sz="2000" dirty="0">
                <a:solidFill>
                  <a:schemeClr val="bg1"/>
                </a:solidFill>
                <a:effectLst/>
                <a:latin typeface="Helvetica"/>
                <a:ea typeface="Times New Roman"/>
                <a:cs typeface="Times New Roman"/>
              </a:rPr>
              <a:t>ouălor reprezintă un obicei străvechi în tradiția românească. Ouăle încondeiate sunt o mărturie a datinilor, credințelor și obiceiurilor pascale, reprezentând un element de cultură spirituală specific românească</a:t>
            </a:r>
            <a:r>
              <a:rPr lang="ro-RO" sz="2000" dirty="0" smtClean="0">
                <a:solidFill>
                  <a:schemeClr val="bg1"/>
                </a:solidFill>
                <a:effectLst/>
                <a:latin typeface="Helvetica"/>
                <a:ea typeface="Times New Roman"/>
                <a:cs typeface="Times New Roman"/>
              </a:rPr>
              <a:t>.</a:t>
            </a:r>
            <a:r>
              <a:rPr lang="en-US" sz="2000" dirty="0" smtClean="0">
                <a:solidFill>
                  <a:schemeClr val="bg1"/>
                </a:solidFill>
                <a:effectLst/>
                <a:latin typeface="Helvetica"/>
                <a:ea typeface="Times New Roman"/>
                <a:cs typeface="Times New Roman"/>
              </a:rPr>
              <a:t/>
            </a:r>
            <a:br>
              <a:rPr lang="en-US" sz="2000" dirty="0" smtClean="0">
                <a:solidFill>
                  <a:schemeClr val="bg1"/>
                </a:solidFill>
                <a:effectLst/>
                <a:latin typeface="Helvetica"/>
                <a:ea typeface="Times New Roman"/>
                <a:cs typeface="Times New Roman"/>
              </a:rPr>
            </a:br>
            <a:r>
              <a:rPr lang="en-US" sz="2000" dirty="0" smtClean="0">
                <a:solidFill>
                  <a:schemeClr val="bg1"/>
                </a:solidFill>
                <a:effectLst/>
                <a:latin typeface="Helvetica"/>
                <a:ea typeface="Times New Roman"/>
                <a:cs typeface="Times New Roman"/>
              </a:rPr>
              <a:t/>
            </a:r>
            <a:br>
              <a:rPr lang="en-US" sz="2000" dirty="0" smtClean="0">
                <a:solidFill>
                  <a:schemeClr val="bg1"/>
                </a:solidFill>
                <a:effectLst/>
                <a:latin typeface="Helvetica"/>
                <a:ea typeface="Times New Roman"/>
                <a:cs typeface="Times New Roman"/>
              </a:rPr>
            </a:br>
            <a:r>
              <a:rPr lang="en-US" sz="2000" dirty="0" smtClean="0">
                <a:solidFill>
                  <a:schemeClr val="bg1"/>
                </a:solidFill>
                <a:effectLst/>
                <a:latin typeface="Helvetica"/>
                <a:ea typeface="Times New Roman"/>
                <a:cs typeface="Times New Roman"/>
              </a:rPr>
              <a:t>        </a:t>
            </a:r>
            <a:r>
              <a:rPr lang="ro-RO" sz="2000" dirty="0" smtClean="0">
                <a:solidFill>
                  <a:schemeClr val="bg1"/>
                </a:solidFill>
                <a:effectLst/>
                <a:latin typeface="Helvetica"/>
                <a:ea typeface="Times New Roman"/>
                <a:cs typeface="Times New Roman"/>
              </a:rPr>
              <a:t>Deoarece </a:t>
            </a:r>
            <a:r>
              <a:rPr lang="ro-RO" sz="2000" dirty="0">
                <a:solidFill>
                  <a:schemeClr val="bg1"/>
                </a:solidFill>
                <a:effectLst/>
                <a:latin typeface="Helvetica"/>
                <a:ea typeface="Times New Roman"/>
                <a:cs typeface="Times New Roman"/>
              </a:rPr>
              <a:t>oul roșu este purtătorul unor semnificații profunde legate de Învierea lui Hristos și de reînnoirea naturii, creștinii s-au ostenit să-l încondeieze, desenând cu ceară motive decorative ancestrale, de o rară frumusețe.</a:t>
            </a:r>
            <a:r>
              <a:rPr lang="en-US" sz="2000" dirty="0">
                <a:solidFill>
                  <a:schemeClr val="bg1"/>
                </a:solidFill>
                <a:effectLst/>
                <a:latin typeface="Calibri"/>
                <a:ea typeface="Calibri"/>
                <a:cs typeface="Times New Roman"/>
              </a:rPr>
              <a:t/>
            </a:r>
            <a:br>
              <a:rPr lang="en-US" sz="2000" dirty="0">
                <a:solidFill>
                  <a:schemeClr val="bg1"/>
                </a:solidFill>
                <a:effectLst/>
                <a:latin typeface="Calibri"/>
                <a:ea typeface="Calibri"/>
                <a:cs typeface="Times New Roman"/>
              </a:rPr>
            </a:br>
            <a:r>
              <a:rPr lang="ro-RO" sz="2000" dirty="0">
                <a:solidFill>
                  <a:schemeClr val="bg1"/>
                </a:solidFill>
                <a:effectLst/>
                <a:latin typeface="Helvetica"/>
                <a:ea typeface="Times New Roman"/>
                <a:cs typeface="Times New Roman"/>
              </a:rPr>
              <a:t>   </a:t>
            </a:r>
            <a:r>
              <a:rPr lang="en-US" sz="2000" dirty="0" smtClean="0">
                <a:solidFill>
                  <a:schemeClr val="bg1"/>
                </a:solidFill>
                <a:effectLst/>
                <a:latin typeface="Helvetica"/>
                <a:ea typeface="Times New Roman"/>
                <a:cs typeface="Times New Roman"/>
              </a:rPr>
              <a:t>   </a:t>
            </a:r>
            <a:r>
              <a:rPr lang="ro-RO" sz="2000" dirty="0" smtClean="0">
                <a:solidFill>
                  <a:schemeClr val="bg1"/>
                </a:solidFill>
                <a:effectLst/>
                <a:latin typeface="Helvetica"/>
                <a:ea typeface="Times New Roman"/>
                <a:cs typeface="Times New Roman"/>
              </a:rPr>
              <a:t>Oul </a:t>
            </a:r>
            <a:r>
              <a:rPr lang="ro-RO" sz="2000" dirty="0">
                <a:solidFill>
                  <a:schemeClr val="bg1"/>
                </a:solidFill>
                <a:effectLst/>
                <a:latin typeface="Helvetica"/>
                <a:ea typeface="Times New Roman"/>
                <a:cs typeface="Times New Roman"/>
              </a:rPr>
              <a:t>văzut ca un simbol primordial, sămânța vieții, potrivit tradiției, este vopsit și încondeiat  în zilele de joi și sâmbătă din Săptămâna Mare, îndeletnicirea înroșirii ouălor fiind rezervată aproape în exclusivitate femeilor.</a:t>
            </a:r>
            <a:r>
              <a:rPr lang="en-US" sz="2000" dirty="0">
                <a:solidFill>
                  <a:schemeClr val="bg1"/>
                </a:solidFill>
                <a:effectLst/>
                <a:latin typeface="Calibri"/>
                <a:ea typeface="Calibri"/>
                <a:cs typeface="Times New Roman"/>
              </a:rPr>
              <a:t/>
            </a:r>
            <a:br>
              <a:rPr lang="en-US" sz="2000" dirty="0">
                <a:solidFill>
                  <a:schemeClr val="bg1"/>
                </a:solidFill>
                <a:effectLst/>
                <a:latin typeface="Calibri"/>
                <a:ea typeface="Calibri"/>
                <a:cs typeface="Times New Roman"/>
              </a:rPr>
            </a:br>
            <a:endParaRPr lang="en-US" sz="2000"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4495800"/>
            <a:ext cx="2514600" cy="1885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49691810"/>
      </p:ext>
    </p:extLst>
  </p:cSld>
  <p:clrMapOvr>
    <a:masterClrMapping/>
  </p:clrMapOvr>
  <p:transition spd="slow" advClick="0" advTm="18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endParaRPr lang="en-US" dirty="0"/>
          </a:p>
        </p:txBody>
      </p:sp>
      <p:sp>
        <p:nvSpPr>
          <p:cNvPr id="3" name="Rectangle 2"/>
          <p:cNvSpPr/>
          <p:nvPr/>
        </p:nvSpPr>
        <p:spPr>
          <a:xfrm>
            <a:off x="533400" y="457200"/>
            <a:ext cx="7848600" cy="1887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base">
              <a:lnSpc>
                <a:spcPts val="1950"/>
              </a:lnSpc>
            </a:pPr>
            <a:r>
              <a:rPr lang="en-US" b="1" dirty="0" smtClean="0">
                <a:solidFill>
                  <a:schemeClr val="bg1"/>
                </a:solidFill>
                <a:effectLst/>
                <a:latin typeface="Helvetica"/>
                <a:ea typeface="Times New Roman"/>
                <a:cs typeface="Times New Roman"/>
              </a:rPr>
              <a:t>        </a:t>
            </a:r>
            <a:r>
              <a:rPr lang="ro-RO" sz="2000" b="1" dirty="0" smtClean="0">
                <a:solidFill>
                  <a:schemeClr val="bg1"/>
                </a:solidFill>
                <a:effectLst/>
                <a:latin typeface="Helvetica"/>
                <a:ea typeface="Times New Roman"/>
                <a:cs typeface="Times New Roman"/>
              </a:rPr>
              <a:t>Oul încondeiat ne transmite bucurie, uimire, smerenie, împăcare, pentru că în ornamentația lui, de fapt, se operează cu simboluri (soare, luna, cruce, etc.), cu modele din natură (plante, animale, obiecte casnice) și cu modele de </a:t>
            </a:r>
            <a:r>
              <a:rPr lang="en-US" sz="2000" b="1" dirty="0" smtClean="0">
                <a:solidFill>
                  <a:schemeClr val="bg1"/>
                </a:solidFill>
                <a:effectLst/>
                <a:latin typeface="Helvetica"/>
                <a:ea typeface="Times New Roman"/>
                <a:cs typeface="Times New Roman"/>
              </a:rPr>
              <a:t>ț</a:t>
            </a:r>
            <a:r>
              <a:rPr lang="ro-RO" sz="2000" b="1" dirty="0" smtClean="0">
                <a:solidFill>
                  <a:schemeClr val="bg1"/>
                </a:solidFill>
                <a:effectLst/>
                <a:latin typeface="Helvetica"/>
                <a:ea typeface="Times New Roman"/>
                <a:cs typeface="Times New Roman"/>
              </a:rPr>
              <a:t>esături populare, cu tot repertoriul lor de semne sacre.</a:t>
            </a:r>
            <a:endParaRPr lang="en-US" sz="2000" b="1" dirty="0" smtClean="0">
              <a:solidFill>
                <a:schemeClr val="bg1"/>
              </a:solidFill>
              <a:effectLst/>
              <a:latin typeface="Calibri"/>
              <a:ea typeface="Calibri"/>
              <a:cs typeface="Times New Roman"/>
            </a:endParaRPr>
          </a:p>
          <a:p>
            <a:pPr fontAlgn="base">
              <a:lnSpc>
                <a:spcPts val="1950"/>
              </a:lnSpc>
              <a:spcAft>
                <a:spcPts val="1500"/>
              </a:spcAft>
            </a:pPr>
            <a:r>
              <a:rPr lang="en-US" sz="2000" b="1" dirty="0" smtClean="0">
                <a:solidFill>
                  <a:schemeClr val="bg1"/>
                </a:solidFill>
                <a:effectLst/>
                <a:latin typeface="Helvetica"/>
                <a:ea typeface="Times New Roman"/>
                <a:cs typeface="Times New Roman"/>
              </a:rPr>
              <a:t>          </a:t>
            </a:r>
            <a:r>
              <a:rPr lang="ro-RO" sz="2000" b="1" dirty="0" smtClean="0">
                <a:solidFill>
                  <a:schemeClr val="bg1"/>
                </a:solidFill>
                <a:effectLst/>
                <a:latin typeface="Helvetica"/>
                <a:ea typeface="Times New Roman"/>
                <a:cs typeface="Times New Roman"/>
              </a:rPr>
              <a:t>Motivele folclorice utilizate sunt: spicul, soarele, frunza și ca o reconfirmare a creștinătății românești, crucea.</a:t>
            </a:r>
            <a:endParaRPr lang="en-US" sz="2000" b="1" dirty="0">
              <a:solidFill>
                <a:schemeClr val="bg1"/>
              </a:solidFill>
              <a:effectLst/>
              <a:latin typeface="Calibri"/>
              <a:ea typeface="Calibri"/>
              <a:cs typeface="Times New Roma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16836" y="2836162"/>
            <a:ext cx="4267201" cy="34716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03060147"/>
      </p:ext>
    </p:extLst>
  </p:cSld>
  <p:clrMapOvr>
    <a:masterClrMapping/>
  </p:clrMapOvr>
  <p:transition spd="slow" advClick="0" advTm="1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Materiale</a:t>
            </a:r>
            <a:r>
              <a:rPr lang="en-US" dirty="0" smtClean="0"/>
              <a:t> </a:t>
            </a:r>
            <a:r>
              <a:rPr lang="en-US" dirty="0" err="1" smtClean="0"/>
              <a:t>necesare</a:t>
            </a:r>
            <a:r>
              <a:rPr lang="en-US" dirty="0" smtClean="0"/>
              <a:t>:</a:t>
            </a:r>
            <a:endParaRPr lang="en-US" dirty="0"/>
          </a:p>
        </p:txBody>
      </p:sp>
      <p:sp>
        <p:nvSpPr>
          <p:cNvPr id="3" name="Content Placeholder 2"/>
          <p:cNvSpPr>
            <a:spLocks noGrp="1"/>
          </p:cNvSpPr>
          <p:nvPr>
            <p:ph sz="half" idx="1"/>
          </p:nvPr>
        </p:nvSpPr>
        <p:spPr/>
        <p:txBody>
          <a:bodyPr/>
          <a:lstStyle/>
          <a:p>
            <a:r>
              <a:rPr lang="en-US" b="1" dirty="0" err="1" smtClean="0">
                <a:solidFill>
                  <a:srgbClr val="FFFF00"/>
                </a:solidFill>
              </a:rPr>
              <a:t>Ouă</a:t>
            </a:r>
            <a:r>
              <a:rPr lang="en-US" b="1" dirty="0" smtClean="0">
                <a:solidFill>
                  <a:srgbClr val="FFFF00"/>
                </a:solidFill>
              </a:rPr>
              <a:t> cu </a:t>
            </a:r>
            <a:r>
              <a:rPr lang="en-US" b="1" dirty="0" err="1" smtClean="0">
                <a:solidFill>
                  <a:srgbClr val="FFFF00"/>
                </a:solidFill>
              </a:rPr>
              <a:t>coaja</a:t>
            </a:r>
            <a:r>
              <a:rPr lang="en-US" b="1" dirty="0" smtClean="0">
                <a:solidFill>
                  <a:srgbClr val="FFFF00"/>
                </a:solidFill>
              </a:rPr>
              <a:t> </a:t>
            </a:r>
            <a:r>
              <a:rPr lang="en-US" b="1" dirty="0" err="1" smtClean="0">
                <a:solidFill>
                  <a:srgbClr val="FFFF00"/>
                </a:solidFill>
              </a:rPr>
              <a:t>albă</a:t>
            </a:r>
            <a:endParaRPr lang="en-US" b="1" dirty="0" smtClean="0">
              <a:solidFill>
                <a:srgbClr val="FFFF00"/>
              </a:solidFill>
            </a:endParaRPr>
          </a:p>
          <a:p>
            <a:r>
              <a:rPr lang="en-US" b="1" dirty="0" err="1" smtClean="0">
                <a:solidFill>
                  <a:srgbClr val="FFFF00"/>
                </a:solidFill>
              </a:rPr>
              <a:t>Chișițe</a:t>
            </a:r>
            <a:r>
              <a:rPr lang="en-US" b="1" dirty="0" smtClean="0">
                <a:solidFill>
                  <a:srgbClr val="FFFF00"/>
                </a:solidFill>
              </a:rPr>
              <a:t> –</a:t>
            </a:r>
            <a:r>
              <a:rPr lang="en-US" b="1" dirty="0" err="1" smtClean="0">
                <a:solidFill>
                  <a:srgbClr val="FFFF00"/>
                </a:solidFill>
              </a:rPr>
              <a:t>instrumente</a:t>
            </a:r>
            <a:r>
              <a:rPr lang="en-US" b="1" dirty="0" smtClean="0">
                <a:solidFill>
                  <a:srgbClr val="FFFF00"/>
                </a:solidFill>
              </a:rPr>
              <a:t> de </a:t>
            </a:r>
            <a:r>
              <a:rPr lang="en-US" b="1" dirty="0" err="1" smtClean="0">
                <a:solidFill>
                  <a:srgbClr val="FFFF00"/>
                </a:solidFill>
              </a:rPr>
              <a:t>scris</a:t>
            </a:r>
            <a:r>
              <a:rPr lang="en-US" b="1" dirty="0" smtClean="0">
                <a:solidFill>
                  <a:srgbClr val="FFFF00"/>
                </a:solidFill>
              </a:rPr>
              <a:t>(</a:t>
            </a:r>
            <a:r>
              <a:rPr lang="en-US" b="1" dirty="0" err="1" smtClean="0">
                <a:solidFill>
                  <a:srgbClr val="FFFF00"/>
                </a:solidFill>
              </a:rPr>
              <a:t>încondeiat</a:t>
            </a:r>
            <a:r>
              <a:rPr lang="en-US" b="1" dirty="0" smtClean="0">
                <a:solidFill>
                  <a:srgbClr val="FFFF00"/>
                </a:solidFill>
              </a:rPr>
              <a:t>) </a:t>
            </a:r>
            <a:r>
              <a:rPr lang="en-US" b="1" dirty="0" err="1" smtClean="0">
                <a:solidFill>
                  <a:srgbClr val="FFFF00"/>
                </a:solidFill>
              </a:rPr>
              <a:t>ouă</a:t>
            </a:r>
            <a:endParaRPr lang="en-US" b="1" dirty="0" smtClean="0">
              <a:solidFill>
                <a:srgbClr val="FFFF00"/>
              </a:solidFill>
            </a:endParaRPr>
          </a:p>
          <a:p>
            <a:r>
              <a:rPr lang="en-US" b="1" dirty="0" err="1" smtClean="0">
                <a:solidFill>
                  <a:srgbClr val="FFFF00"/>
                </a:solidFill>
              </a:rPr>
              <a:t>Lămpi</a:t>
            </a:r>
            <a:r>
              <a:rPr lang="en-US" b="1" dirty="0" smtClean="0">
                <a:solidFill>
                  <a:srgbClr val="FFFF00"/>
                </a:solidFill>
              </a:rPr>
              <a:t> </a:t>
            </a:r>
            <a:r>
              <a:rPr lang="en-US" b="1" dirty="0" err="1" smtClean="0">
                <a:solidFill>
                  <a:srgbClr val="FFFF00"/>
                </a:solidFill>
              </a:rPr>
              <a:t>electrice</a:t>
            </a:r>
            <a:endParaRPr lang="en-US" b="1" dirty="0" smtClean="0">
              <a:solidFill>
                <a:srgbClr val="FFFF00"/>
              </a:solidFill>
            </a:endParaRPr>
          </a:p>
          <a:p>
            <a:r>
              <a:rPr lang="en-US" b="1" dirty="0" err="1" smtClean="0">
                <a:solidFill>
                  <a:srgbClr val="FFFF00"/>
                </a:solidFill>
              </a:rPr>
              <a:t>Recipiente</a:t>
            </a:r>
            <a:r>
              <a:rPr lang="en-US" b="1" dirty="0" smtClean="0">
                <a:solidFill>
                  <a:srgbClr val="FFFF00"/>
                </a:solidFill>
              </a:rPr>
              <a:t> cu </a:t>
            </a:r>
            <a:r>
              <a:rPr lang="en-US" b="1" dirty="0" err="1" smtClean="0">
                <a:solidFill>
                  <a:srgbClr val="FFFF00"/>
                </a:solidFill>
              </a:rPr>
              <a:t>ceară</a:t>
            </a:r>
            <a:r>
              <a:rPr lang="en-US" b="1" dirty="0" smtClean="0">
                <a:solidFill>
                  <a:srgbClr val="FFFF00"/>
                </a:solidFill>
              </a:rPr>
              <a:t> de </a:t>
            </a:r>
            <a:r>
              <a:rPr lang="en-US" b="1" dirty="0" err="1" smtClean="0">
                <a:solidFill>
                  <a:srgbClr val="FFFF00"/>
                </a:solidFill>
              </a:rPr>
              <a:t>albine</a:t>
            </a:r>
            <a:endParaRPr lang="en-US" b="1" dirty="0" smtClean="0">
              <a:solidFill>
                <a:srgbClr val="FFFF00"/>
              </a:solidFill>
            </a:endParaRPr>
          </a:p>
          <a:p>
            <a:r>
              <a:rPr lang="en-US" b="1" dirty="0" err="1" smtClean="0">
                <a:solidFill>
                  <a:srgbClr val="FFFF00"/>
                </a:solidFill>
              </a:rPr>
              <a:t>Vopsea</a:t>
            </a:r>
            <a:r>
              <a:rPr lang="en-US" b="1" dirty="0" smtClean="0">
                <a:solidFill>
                  <a:srgbClr val="FFFF00"/>
                </a:solidFill>
              </a:rPr>
              <a:t> </a:t>
            </a:r>
            <a:r>
              <a:rPr lang="en-US" b="1" dirty="0" err="1" smtClean="0">
                <a:solidFill>
                  <a:srgbClr val="FFFF00"/>
                </a:solidFill>
              </a:rPr>
              <a:t>roșie</a:t>
            </a:r>
            <a:r>
              <a:rPr lang="en-US" b="1" dirty="0" smtClean="0">
                <a:solidFill>
                  <a:srgbClr val="FFFF00"/>
                </a:solidFill>
              </a:rPr>
              <a:t>, </a:t>
            </a:r>
            <a:r>
              <a:rPr lang="en-US" b="1" dirty="0" err="1" smtClean="0">
                <a:solidFill>
                  <a:srgbClr val="FFFF00"/>
                </a:solidFill>
              </a:rPr>
              <a:t>oțet</a:t>
            </a:r>
            <a:r>
              <a:rPr lang="en-US" b="1" dirty="0" smtClean="0">
                <a:solidFill>
                  <a:srgbClr val="FFFF00"/>
                </a:solidFill>
              </a:rPr>
              <a:t>, </a:t>
            </a:r>
            <a:r>
              <a:rPr lang="en-US" b="1" dirty="0" err="1" smtClean="0">
                <a:solidFill>
                  <a:srgbClr val="FFFF00"/>
                </a:solidFill>
              </a:rPr>
              <a:t>bucăți</a:t>
            </a:r>
            <a:r>
              <a:rPr lang="en-US" b="1" dirty="0" smtClean="0">
                <a:solidFill>
                  <a:srgbClr val="FFFF00"/>
                </a:solidFill>
              </a:rPr>
              <a:t> de </a:t>
            </a:r>
            <a:r>
              <a:rPr lang="en-US" b="1" dirty="0" err="1" smtClean="0">
                <a:solidFill>
                  <a:srgbClr val="FFFF00"/>
                </a:solidFill>
              </a:rPr>
              <a:t>pânză</a:t>
            </a:r>
            <a:endParaRPr lang="en-US" b="1" dirty="0">
              <a:solidFill>
                <a:srgbClr val="FFFF00"/>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84192" y="1295400"/>
            <a:ext cx="1752600" cy="1314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392" y="4271391"/>
            <a:ext cx="2362200" cy="1771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4874" y="4248150"/>
            <a:ext cx="1581150" cy="2108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Condei chisi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2514600"/>
            <a:ext cx="1755775" cy="13168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422154"/>
      </p:ext>
    </p:extLst>
  </p:cSld>
  <p:clrMapOvr>
    <a:masterClrMapping/>
  </p:clrMapOvr>
  <p:transition spd="slow" advClick="0" advTm="1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Etapele</a:t>
            </a:r>
            <a:r>
              <a:rPr lang="en-US" dirty="0" smtClean="0"/>
              <a:t> </a:t>
            </a:r>
            <a:r>
              <a:rPr lang="en-US" dirty="0" err="1" smtClean="0"/>
              <a:t>încondeierii</a:t>
            </a:r>
            <a:r>
              <a:rPr lang="en-US" dirty="0" smtClean="0"/>
              <a:t> </a:t>
            </a:r>
            <a:r>
              <a:rPr lang="en-US" dirty="0" err="1" smtClean="0"/>
              <a:t>ouălor</a:t>
            </a:r>
            <a:r>
              <a:rPr lang="en-US" dirty="0" smtClean="0"/>
              <a:t>:</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p>
            <a:pPr marL="137160" indent="0">
              <a:buNone/>
            </a:pPr>
            <a:r>
              <a:rPr lang="en-US" sz="1800" b="1" dirty="0" smtClean="0">
                <a:solidFill>
                  <a:srgbClr val="FFFF00"/>
                </a:solidFill>
              </a:rPr>
              <a:t>ETAPA I</a:t>
            </a:r>
          </a:p>
          <a:p>
            <a:pPr marL="137160" indent="0">
              <a:buNone/>
            </a:pPr>
            <a:r>
              <a:rPr lang="en-US" sz="1800" b="1" dirty="0" smtClean="0">
                <a:solidFill>
                  <a:srgbClr val="FFFF00"/>
                </a:solidFill>
              </a:rPr>
              <a:t>- </a:t>
            </a:r>
            <a:r>
              <a:rPr lang="en-US" sz="1800" b="1" dirty="0" err="1" smtClean="0">
                <a:solidFill>
                  <a:srgbClr val="FFFF00"/>
                </a:solidFill>
              </a:rPr>
              <a:t>Degresarea</a:t>
            </a:r>
            <a:r>
              <a:rPr lang="en-US" sz="1800" b="1" dirty="0" smtClean="0">
                <a:solidFill>
                  <a:srgbClr val="FFFF00"/>
                </a:solidFill>
              </a:rPr>
              <a:t> </a:t>
            </a:r>
            <a:r>
              <a:rPr lang="en-US" sz="1800" b="1" dirty="0" err="1" smtClean="0">
                <a:solidFill>
                  <a:srgbClr val="FFFF00"/>
                </a:solidFill>
              </a:rPr>
              <a:t>ouălor</a:t>
            </a:r>
            <a:r>
              <a:rPr lang="en-US" sz="1800" b="1" dirty="0" smtClean="0">
                <a:solidFill>
                  <a:srgbClr val="FFFF00"/>
                </a:solidFill>
              </a:rPr>
              <a:t>-</a:t>
            </a:r>
          </a:p>
          <a:p>
            <a:pPr marL="137160" indent="0">
              <a:buNone/>
            </a:pPr>
            <a:r>
              <a:rPr lang="en-US" sz="1800" b="1" dirty="0" smtClean="0">
                <a:solidFill>
                  <a:srgbClr val="FFFF00"/>
                </a:solidFill>
              </a:rPr>
              <a:t>(se </a:t>
            </a:r>
            <a:r>
              <a:rPr lang="en-US" sz="1800" b="1" dirty="0" err="1" smtClean="0">
                <a:solidFill>
                  <a:srgbClr val="FFFF00"/>
                </a:solidFill>
              </a:rPr>
              <a:t>spală</a:t>
            </a:r>
            <a:r>
              <a:rPr lang="en-US" sz="1800" b="1" dirty="0" smtClean="0">
                <a:solidFill>
                  <a:srgbClr val="FFFF00"/>
                </a:solidFill>
              </a:rPr>
              <a:t> </a:t>
            </a:r>
            <a:r>
              <a:rPr lang="en-US" sz="1800" b="1" dirty="0" err="1" smtClean="0">
                <a:solidFill>
                  <a:srgbClr val="FFFF00"/>
                </a:solidFill>
              </a:rPr>
              <a:t>coaja</a:t>
            </a:r>
            <a:r>
              <a:rPr lang="en-US" sz="1800" b="1" dirty="0" smtClean="0">
                <a:solidFill>
                  <a:srgbClr val="FFFF00"/>
                </a:solidFill>
              </a:rPr>
              <a:t> cu un </a:t>
            </a:r>
            <a:r>
              <a:rPr lang="en-US" sz="1800" b="1" dirty="0" err="1" smtClean="0">
                <a:solidFill>
                  <a:srgbClr val="FFFF00"/>
                </a:solidFill>
              </a:rPr>
              <a:t>burete</a:t>
            </a:r>
            <a:r>
              <a:rPr lang="en-US" sz="1800" b="1" dirty="0" smtClean="0">
                <a:solidFill>
                  <a:srgbClr val="FFFF00"/>
                </a:solidFill>
              </a:rPr>
              <a:t> ,</a:t>
            </a:r>
            <a:r>
              <a:rPr lang="en-US" sz="1800" b="1" dirty="0" err="1" smtClean="0">
                <a:solidFill>
                  <a:srgbClr val="FFFF00"/>
                </a:solidFill>
              </a:rPr>
              <a:t>apă,detergent</a:t>
            </a:r>
            <a:r>
              <a:rPr lang="en-US" sz="1800" b="1" dirty="0" smtClean="0">
                <a:solidFill>
                  <a:srgbClr val="FFFF00"/>
                </a:solidFill>
              </a:rPr>
              <a:t> de vase)</a:t>
            </a:r>
          </a:p>
          <a:p>
            <a:pPr marL="137160" indent="0">
              <a:buNone/>
            </a:pPr>
            <a:endParaRPr lang="en-US" sz="1800" b="1" dirty="0" smtClean="0">
              <a:solidFill>
                <a:srgbClr val="FFFF00"/>
              </a:solidFill>
            </a:endParaRPr>
          </a:p>
          <a:p>
            <a:pPr marL="137160" indent="0">
              <a:buNone/>
            </a:pPr>
            <a:r>
              <a:rPr lang="en-US" sz="1800" b="1" dirty="0" smtClean="0">
                <a:solidFill>
                  <a:srgbClr val="FFFF00"/>
                </a:solidFill>
              </a:rPr>
              <a:t>- </a:t>
            </a:r>
            <a:r>
              <a:rPr lang="en-US" sz="1800" b="1" dirty="0" err="1" smtClean="0">
                <a:solidFill>
                  <a:srgbClr val="FFFF00"/>
                </a:solidFill>
              </a:rPr>
              <a:t>Găurirea</a:t>
            </a:r>
            <a:r>
              <a:rPr lang="en-US" sz="1800" b="1" dirty="0" smtClean="0">
                <a:solidFill>
                  <a:srgbClr val="FFFF00"/>
                </a:solidFill>
              </a:rPr>
              <a:t> </a:t>
            </a:r>
            <a:r>
              <a:rPr lang="en-US" sz="1800" b="1" dirty="0" err="1" smtClean="0">
                <a:solidFill>
                  <a:srgbClr val="FFFF00"/>
                </a:solidFill>
              </a:rPr>
              <a:t>oului</a:t>
            </a:r>
            <a:r>
              <a:rPr lang="en-US" sz="1800" b="1" dirty="0" smtClean="0">
                <a:solidFill>
                  <a:srgbClr val="FFFF00"/>
                </a:solidFill>
              </a:rPr>
              <a:t> </a:t>
            </a:r>
            <a:r>
              <a:rPr lang="en-US" sz="1800" b="1" dirty="0" err="1" smtClean="0">
                <a:solidFill>
                  <a:srgbClr val="FFFF00"/>
                </a:solidFill>
              </a:rPr>
              <a:t>și</a:t>
            </a:r>
            <a:r>
              <a:rPr lang="en-US" sz="1800" b="1" dirty="0" smtClean="0">
                <a:solidFill>
                  <a:srgbClr val="FFFF00"/>
                </a:solidFill>
              </a:rPr>
              <a:t>  </a:t>
            </a:r>
            <a:r>
              <a:rPr lang="en-US" sz="1800" b="1" dirty="0" err="1" smtClean="0">
                <a:solidFill>
                  <a:srgbClr val="FFFF00"/>
                </a:solidFill>
              </a:rPr>
              <a:t>golirea</a:t>
            </a:r>
            <a:r>
              <a:rPr lang="en-US" sz="1800" b="1" dirty="0" smtClean="0">
                <a:solidFill>
                  <a:srgbClr val="FFFF00"/>
                </a:solidFill>
              </a:rPr>
              <a:t> </a:t>
            </a:r>
            <a:r>
              <a:rPr lang="en-US" sz="1800" b="1" dirty="0" err="1" smtClean="0">
                <a:solidFill>
                  <a:srgbClr val="FFFF00"/>
                </a:solidFill>
              </a:rPr>
              <a:t>conținutului</a:t>
            </a:r>
            <a:r>
              <a:rPr lang="en-US" sz="1800" b="1" dirty="0" smtClean="0">
                <a:solidFill>
                  <a:srgbClr val="FFFF00"/>
                </a:solidFill>
              </a:rPr>
              <a:t> </a:t>
            </a:r>
            <a:r>
              <a:rPr lang="en-US" sz="1800" b="1" dirty="0" err="1" smtClean="0">
                <a:solidFill>
                  <a:srgbClr val="FFFF00"/>
                </a:solidFill>
              </a:rPr>
              <a:t>acestuia</a:t>
            </a:r>
            <a:endParaRPr lang="en-US" sz="1800" b="1" dirty="0" smtClean="0">
              <a:solidFill>
                <a:srgbClr val="FFFF00"/>
              </a:solidFill>
            </a:endParaRPr>
          </a:p>
          <a:p>
            <a:pPr marL="137160" indent="0">
              <a:buNone/>
            </a:pPr>
            <a:r>
              <a:rPr lang="en-US" sz="1800" b="1" dirty="0" smtClean="0">
                <a:solidFill>
                  <a:srgbClr val="FFFF00"/>
                </a:solidFill>
              </a:rPr>
              <a:t>(cu </a:t>
            </a:r>
            <a:r>
              <a:rPr lang="en-US" sz="1800" b="1" dirty="0" err="1" smtClean="0">
                <a:solidFill>
                  <a:srgbClr val="FFFF00"/>
                </a:solidFill>
              </a:rPr>
              <a:t>ajutorul</a:t>
            </a:r>
            <a:r>
              <a:rPr lang="en-US" sz="1800" b="1" dirty="0" smtClean="0">
                <a:solidFill>
                  <a:srgbClr val="FFFF00"/>
                </a:solidFill>
              </a:rPr>
              <a:t> </a:t>
            </a:r>
            <a:r>
              <a:rPr lang="en-US" sz="1800" b="1" dirty="0" err="1" smtClean="0">
                <a:solidFill>
                  <a:srgbClr val="FFFF00"/>
                </a:solidFill>
              </a:rPr>
              <a:t>unei</a:t>
            </a:r>
            <a:r>
              <a:rPr lang="en-US" sz="1800" b="1" dirty="0" smtClean="0">
                <a:solidFill>
                  <a:srgbClr val="FFFF00"/>
                </a:solidFill>
              </a:rPr>
              <a:t> </a:t>
            </a:r>
            <a:r>
              <a:rPr lang="en-US" sz="1800" b="1" dirty="0" err="1" smtClean="0">
                <a:solidFill>
                  <a:srgbClr val="FFFF00"/>
                </a:solidFill>
              </a:rPr>
              <a:t>seringi</a:t>
            </a:r>
            <a:r>
              <a:rPr lang="en-US" sz="1800" b="1" dirty="0" smtClean="0">
                <a:solidFill>
                  <a:srgbClr val="FFFF00"/>
                </a:solidFill>
              </a:rPr>
              <a:t> se introduce </a:t>
            </a:r>
            <a:r>
              <a:rPr lang="en-US" sz="1800" b="1" dirty="0" err="1" smtClean="0">
                <a:solidFill>
                  <a:srgbClr val="FFFF00"/>
                </a:solidFill>
              </a:rPr>
              <a:t>aer</a:t>
            </a:r>
            <a:r>
              <a:rPr lang="en-US" sz="1800" b="1" dirty="0" smtClean="0">
                <a:solidFill>
                  <a:srgbClr val="FFFF00"/>
                </a:solidFill>
              </a:rPr>
              <a:t> </a:t>
            </a:r>
            <a:r>
              <a:rPr lang="en-US" sz="1800" b="1" dirty="0" err="1" smtClean="0">
                <a:solidFill>
                  <a:srgbClr val="FFFF00"/>
                </a:solidFill>
              </a:rPr>
              <a:t>în</a:t>
            </a:r>
            <a:r>
              <a:rPr lang="en-US" sz="1800" b="1" dirty="0" smtClean="0">
                <a:solidFill>
                  <a:srgbClr val="FFFF00"/>
                </a:solidFill>
              </a:rPr>
              <a:t> </a:t>
            </a:r>
            <a:r>
              <a:rPr lang="en-US" sz="1800" b="1" dirty="0" err="1" smtClean="0">
                <a:solidFill>
                  <a:srgbClr val="FFFF00"/>
                </a:solidFill>
              </a:rPr>
              <a:t>ou</a:t>
            </a:r>
            <a:r>
              <a:rPr lang="en-US" sz="1800" b="1" dirty="0" smtClean="0">
                <a:solidFill>
                  <a:srgbClr val="FFFF00"/>
                </a:solidFill>
              </a:rPr>
              <a:t>, se </a:t>
            </a:r>
            <a:r>
              <a:rPr lang="en-US" sz="1800" b="1" dirty="0" err="1" smtClean="0">
                <a:solidFill>
                  <a:srgbClr val="FFFF00"/>
                </a:solidFill>
              </a:rPr>
              <a:t>golește</a:t>
            </a:r>
            <a:r>
              <a:rPr lang="en-US" sz="1800" b="1" dirty="0" smtClean="0">
                <a:solidFill>
                  <a:srgbClr val="FFFF00"/>
                </a:solidFill>
              </a:rPr>
              <a:t> de </a:t>
            </a:r>
            <a:r>
              <a:rPr lang="en-US" sz="1800" b="1" dirty="0" err="1" smtClean="0">
                <a:solidFill>
                  <a:srgbClr val="FFFF00"/>
                </a:solidFill>
              </a:rPr>
              <a:t>conținut</a:t>
            </a:r>
            <a:r>
              <a:rPr lang="en-US" sz="1800" b="1" dirty="0" smtClean="0">
                <a:solidFill>
                  <a:srgbClr val="FFFF00"/>
                </a:solidFill>
              </a:rPr>
              <a:t>, </a:t>
            </a:r>
            <a:r>
              <a:rPr lang="en-US" sz="1800" b="1" dirty="0" err="1" smtClean="0">
                <a:solidFill>
                  <a:srgbClr val="FFFF00"/>
                </a:solidFill>
              </a:rPr>
              <a:t>apoi</a:t>
            </a:r>
            <a:r>
              <a:rPr lang="en-US" sz="1800" b="1" dirty="0" smtClean="0">
                <a:solidFill>
                  <a:srgbClr val="FFFF00"/>
                </a:solidFill>
              </a:rPr>
              <a:t> se </a:t>
            </a:r>
            <a:r>
              <a:rPr lang="en-US" sz="1800" b="1" dirty="0" err="1" smtClean="0">
                <a:solidFill>
                  <a:srgbClr val="FFFF00"/>
                </a:solidFill>
              </a:rPr>
              <a:t>spală</a:t>
            </a:r>
            <a:r>
              <a:rPr lang="en-US" sz="1800" b="1" dirty="0" smtClean="0">
                <a:solidFill>
                  <a:srgbClr val="FFFF00"/>
                </a:solidFill>
              </a:rPr>
              <a:t> bine </a:t>
            </a:r>
            <a:r>
              <a:rPr lang="en-US" sz="1800" b="1" dirty="0" err="1" smtClean="0">
                <a:solidFill>
                  <a:srgbClr val="FFFF00"/>
                </a:solidFill>
              </a:rPr>
              <a:t>interiorul</a:t>
            </a:r>
            <a:r>
              <a:rPr lang="en-US" sz="1800" b="1" dirty="0" smtClean="0">
                <a:solidFill>
                  <a:srgbClr val="FFFF00"/>
                </a:solidFill>
              </a:rPr>
              <a:t>, se </a:t>
            </a:r>
            <a:r>
              <a:rPr lang="en-US" sz="1800" b="1" dirty="0" err="1" smtClean="0">
                <a:solidFill>
                  <a:srgbClr val="FFFF00"/>
                </a:solidFill>
              </a:rPr>
              <a:t>lasă</a:t>
            </a:r>
            <a:r>
              <a:rPr lang="en-US" sz="1800" b="1" dirty="0" smtClean="0">
                <a:solidFill>
                  <a:srgbClr val="FFFF00"/>
                </a:solidFill>
              </a:rPr>
              <a:t> la </a:t>
            </a:r>
            <a:r>
              <a:rPr lang="en-US" sz="1800" b="1" dirty="0" err="1" smtClean="0">
                <a:solidFill>
                  <a:srgbClr val="FFFF00"/>
                </a:solidFill>
              </a:rPr>
              <a:t>uscat</a:t>
            </a:r>
            <a:r>
              <a:rPr lang="en-US" sz="1800" b="1" dirty="0" smtClean="0">
                <a:solidFill>
                  <a:srgbClr val="FFFF00"/>
                </a:solidFill>
              </a:rPr>
              <a:t>)</a:t>
            </a:r>
          </a:p>
          <a:p>
            <a:pPr marL="137160" indent="0">
              <a:buNone/>
            </a:pPr>
            <a:endParaRPr lang="en-US" sz="18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53200" y="3429000"/>
            <a:ext cx="2438400"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1800" y="1143000"/>
            <a:ext cx="2844800" cy="21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4443984"/>
            <a:ext cx="2743200" cy="2057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53581230"/>
      </p:ext>
    </p:extLst>
  </p:cSld>
  <p:clrMapOvr>
    <a:masterClrMapping/>
  </p:clrMapOvr>
  <p:transition spd="slow" advClick="0" advTm="1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Etapele</a:t>
            </a:r>
            <a:r>
              <a:rPr lang="en-US" dirty="0" smtClean="0"/>
              <a:t> </a:t>
            </a:r>
            <a:r>
              <a:rPr lang="en-US" dirty="0" err="1" smtClean="0"/>
              <a:t>încondeierii</a:t>
            </a:r>
            <a:r>
              <a:rPr lang="en-US" dirty="0" smtClean="0"/>
              <a:t> </a:t>
            </a:r>
            <a:r>
              <a:rPr lang="en-US" dirty="0" err="1" smtClean="0"/>
              <a:t>ouălor</a:t>
            </a:r>
            <a:endParaRPr lang="en-US" dirty="0"/>
          </a:p>
        </p:txBody>
      </p:sp>
      <p:sp>
        <p:nvSpPr>
          <p:cNvPr id="3" name="Content Placeholder 2"/>
          <p:cNvSpPr>
            <a:spLocks noGrp="1"/>
          </p:cNvSpPr>
          <p:nvPr>
            <p:ph sz="half" idx="1"/>
          </p:nvPr>
        </p:nvSpPr>
        <p:spPr/>
        <p:txBody>
          <a:bodyPr>
            <a:normAutofit/>
          </a:bodyPr>
          <a:lstStyle/>
          <a:p>
            <a:pPr marL="137160" indent="0">
              <a:buNone/>
            </a:pPr>
            <a:r>
              <a:rPr lang="en-US" sz="2000" b="1" dirty="0" smtClean="0">
                <a:solidFill>
                  <a:srgbClr val="FFFF00"/>
                </a:solidFill>
              </a:rPr>
              <a:t>ETAPA II</a:t>
            </a:r>
          </a:p>
          <a:p>
            <a:pPr marL="137160" indent="0">
              <a:buNone/>
            </a:pPr>
            <a:r>
              <a:rPr lang="en-US" sz="2000" b="1" dirty="0" err="1" smtClean="0">
                <a:solidFill>
                  <a:srgbClr val="FFFF00"/>
                </a:solidFill>
              </a:rPr>
              <a:t>Încondeierea</a:t>
            </a:r>
            <a:r>
              <a:rPr lang="en-US" sz="2000" b="1" dirty="0" smtClean="0">
                <a:solidFill>
                  <a:srgbClr val="FFFF00"/>
                </a:solidFill>
              </a:rPr>
              <a:t> </a:t>
            </a:r>
            <a:r>
              <a:rPr lang="en-US" sz="2000" b="1" dirty="0" err="1" smtClean="0">
                <a:solidFill>
                  <a:srgbClr val="FFFF00"/>
                </a:solidFill>
              </a:rPr>
              <a:t>propriu-zisă</a:t>
            </a:r>
            <a:endParaRPr lang="en-US" sz="2000" b="1" dirty="0" smtClean="0">
              <a:solidFill>
                <a:srgbClr val="FFFF00"/>
              </a:solidFill>
            </a:endParaRPr>
          </a:p>
          <a:p>
            <a:pPr marL="137160" indent="0">
              <a:buNone/>
            </a:pPr>
            <a:r>
              <a:rPr lang="en-US" sz="1800" b="1" dirty="0" smtClean="0">
                <a:solidFill>
                  <a:srgbClr val="FFFF00"/>
                </a:solidFill>
                <a:latin typeface="Merriweather"/>
              </a:rPr>
              <a:t>     Se </a:t>
            </a:r>
            <a:r>
              <a:rPr lang="en-US" sz="1800" b="1" dirty="0" err="1" smtClean="0">
                <a:solidFill>
                  <a:srgbClr val="FFFF00"/>
                </a:solidFill>
                <a:latin typeface="Merriweather"/>
              </a:rPr>
              <a:t>încălzește</a:t>
            </a:r>
            <a:r>
              <a:rPr lang="en-US" sz="1800" b="1" dirty="0" smtClean="0">
                <a:solidFill>
                  <a:srgbClr val="FFFF00"/>
                </a:solidFill>
                <a:latin typeface="Merriweather"/>
              </a:rPr>
              <a:t> </a:t>
            </a:r>
            <a:r>
              <a:rPr lang="en-US" sz="1800" b="1" dirty="0" err="1">
                <a:solidFill>
                  <a:srgbClr val="FFFF00"/>
                </a:solidFill>
                <a:latin typeface="Merriweather"/>
              </a:rPr>
              <a:t>ceara</a:t>
            </a:r>
            <a:r>
              <a:rPr lang="en-US" sz="1800" b="1" dirty="0">
                <a:solidFill>
                  <a:srgbClr val="FFFF00"/>
                </a:solidFill>
                <a:latin typeface="Merriweather"/>
              </a:rPr>
              <a:t> de </a:t>
            </a:r>
            <a:r>
              <a:rPr lang="en-US" sz="1800" b="1" dirty="0" err="1">
                <a:solidFill>
                  <a:srgbClr val="FFFF00"/>
                </a:solidFill>
                <a:latin typeface="Merriweather"/>
              </a:rPr>
              <a:t>albine</a:t>
            </a:r>
            <a:r>
              <a:rPr lang="en-US" sz="1800" b="1" dirty="0">
                <a:solidFill>
                  <a:srgbClr val="FFFF00"/>
                </a:solidFill>
                <a:latin typeface="Merriweather"/>
              </a:rPr>
              <a:t> </a:t>
            </a:r>
            <a:r>
              <a:rPr lang="en-US" sz="1800" b="1" dirty="0" err="1" smtClean="0">
                <a:solidFill>
                  <a:srgbClr val="FFFF00"/>
                </a:solidFill>
                <a:latin typeface="Merriweather"/>
              </a:rPr>
              <a:t>într</a:t>
            </a:r>
            <a:r>
              <a:rPr lang="en-US" sz="1800" b="1" dirty="0" smtClean="0">
                <a:solidFill>
                  <a:srgbClr val="FFFF00"/>
                </a:solidFill>
                <a:latin typeface="Merriweather"/>
              </a:rPr>
              <a:t>-un </a:t>
            </a:r>
            <a:r>
              <a:rPr lang="en-US" sz="1800" b="1" dirty="0">
                <a:solidFill>
                  <a:srgbClr val="FFFF00"/>
                </a:solidFill>
                <a:latin typeface="Merriweather"/>
              </a:rPr>
              <a:t>vas </a:t>
            </a:r>
            <a:r>
              <a:rPr lang="en-US" sz="1800" b="1" dirty="0" err="1">
                <a:solidFill>
                  <a:srgbClr val="FFFF00"/>
                </a:solidFill>
                <a:latin typeface="Merriweather"/>
              </a:rPr>
              <a:t>metalic</a:t>
            </a:r>
            <a:r>
              <a:rPr lang="en-US" sz="1800" b="1" dirty="0">
                <a:solidFill>
                  <a:srgbClr val="FFFF00"/>
                </a:solidFill>
                <a:latin typeface="Merriweather"/>
              </a:rPr>
              <a:t>  pus la o </a:t>
            </a:r>
            <a:r>
              <a:rPr lang="en-US" sz="1800" b="1" dirty="0" err="1">
                <a:solidFill>
                  <a:srgbClr val="FFFF00"/>
                </a:solidFill>
                <a:latin typeface="Merriweather"/>
              </a:rPr>
              <a:t>sursa</a:t>
            </a:r>
            <a:r>
              <a:rPr lang="en-US" sz="1800" b="1" dirty="0">
                <a:solidFill>
                  <a:srgbClr val="FFFF00"/>
                </a:solidFill>
                <a:latin typeface="Merriweather"/>
              </a:rPr>
              <a:t> de </a:t>
            </a:r>
            <a:r>
              <a:rPr lang="en-US" sz="1800" b="1" dirty="0" err="1" smtClean="0">
                <a:solidFill>
                  <a:srgbClr val="FFFF00"/>
                </a:solidFill>
                <a:latin typeface="Merriweather"/>
              </a:rPr>
              <a:t>căldura</a:t>
            </a:r>
            <a:r>
              <a:rPr lang="en-US" sz="1800" b="1" dirty="0" smtClean="0">
                <a:solidFill>
                  <a:srgbClr val="FFFF00"/>
                </a:solidFill>
                <a:latin typeface="Merriweather"/>
              </a:rPr>
              <a:t>(</a:t>
            </a:r>
            <a:r>
              <a:rPr lang="en-US" sz="1800" b="1" dirty="0" err="1" smtClean="0">
                <a:solidFill>
                  <a:srgbClr val="FFFF00"/>
                </a:solidFill>
                <a:latin typeface="Merriweather"/>
              </a:rPr>
              <a:t>lampa</a:t>
            </a:r>
            <a:r>
              <a:rPr lang="en-US" sz="1800" b="1" dirty="0" smtClean="0">
                <a:solidFill>
                  <a:srgbClr val="FFFF00"/>
                </a:solidFill>
                <a:latin typeface="Merriweather"/>
              </a:rPr>
              <a:t> </a:t>
            </a:r>
            <a:r>
              <a:rPr lang="en-US" sz="1800" b="1" dirty="0" err="1" smtClean="0">
                <a:solidFill>
                  <a:srgbClr val="FFFF00"/>
                </a:solidFill>
                <a:latin typeface="Merriweather"/>
              </a:rPr>
              <a:t>electrică</a:t>
            </a:r>
            <a:r>
              <a:rPr lang="en-US" sz="1800" b="1" dirty="0" smtClean="0">
                <a:solidFill>
                  <a:srgbClr val="FFFF00"/>
                </a:solidFill>
                <a:latin typeface="Merriweather"/>
              </a:rPr>
              <a:t>) </a:t>
            </a:r>
            <a:r>
              <a:rPr lang="en-US" sz="1800" b="1" dirty="0" err="1">
                <a:solidFill>
                  <a:srgbClr val="FFFF00"/>
                </a:solidFill>
                <a:latin typeface="Merriweather"/>
              </a:rPr>
              <a:t>pentru</a:t>
            </a:r>
            <a:r>
              <a:rPr lang="en-US" sz="1800" b="1" dirty="0">
                <a:solidFill>
                  <a:srgbClr val="FFFF00"/>
                </a:solidFill>
                <a:latin typeface="Merriweather"/>
              </a:rPr>
              <a:t> a </a:t>
            </a:r>
            <a:r>
              <a:rPr lang="en-US" sz="1800" b="1" dirty="0" err="1" smtClean="0">
                <a:solidFill>
                  <a:srgbClr val="FFFF00"/>
                </a:solidFill>
                <a:latin typeface="Merriweather"/>
              </a:rPr>
              <a:t>menține</a:t>
            </a:r>
            <a:r>
              <a:rPr lang="en-US" sz="1800" b="1" dirty="0" smtClean="0">
                <a:solidFill>
                  <a:srgbClr val="FFFF00"/>
                </a:solidFill>
                <a:latin typeface="Merriweather"/>
              </a:rPr>
              <a:t> </a:t>
            </a:r>
            <a:r>
              <a:rPr lang="en-US" sz="1800" b="1" dirty="0" err="1">
                <a:solidFill>
                  <a:srgbClr val="FFFF00"/>
                </a:solidFill>
                <a:latin typeface="Merriweather"/>
              </a:rPr>
              <a:t>ceara</a:t>
            </a:r>
            <a:r>
              <a:rPr lang="en-US" sz="1800" b="1" dirty="0">
                <a:solidFill>
                  <a:srgbClr val="FFFF00"/>
                </a:solidFill>
                <a:latin typeface="Merriweather"/>
              </a:rPr>
              <a:t> </a:t>
            </a:r>
            <a:r>
              <a:rPr lang="en-US" sz="1800" b="1" dirty="0" err="1" smtClean="0">
                <a:solidFill>
                  <a:srgbClr val="FFFF00"/>
                </a:solidFill>
                <a:latin typeface="Merriweather"/>
              </a:rPr>
              <a:t>în</a:t>
            </a:r>
            <a:r>
              <a:rPr lang="en-US" sz="1800" b="1" dirty="0" smtClean="0">
                <a:solidFill>
                  <a:srgbClr val="FFFF00"/>
                </a:solidFill>
                <a:latin typeface="Merriweather"/>
              </a:rPr>
              <a:t> </a:t>
            </a:r>
            <a:r>
              <a:rPr lang="en-US" sz="1800" b="1" dirty="0">
                <a:solidFill>
                  <a:srgbClr val="FFFF00"/>
                </a:solidFill>
                <a:latin typeface="Merriweather"/>
              </a:rPr>
              <a:t>stare </a:t>
            </a:r>
            <a:r>
              <a:rPr lang="en-US" sz="1800" b="1" dirty="0" err="1" smtClean="0">
                <a:solidFill>
                  <a:srgbClr val="FFFF00"/>
                </a:solidFill>
                <a:latin typeface="Merriweather"/>
              </a:rPr>
              <a:t>lichidă</a:t>
            </a:r>
            <a:r>
              <a:rPr lang="en-US" sz="1800" b="1" dirty="0" smtClean="0">
                <a:solidFill>
                  <a:srgbClr val="FFFF00"/>
                </a:solidFill>
                <a:latin typeface="Merriweather"/>
              </a:rPr>
              <a:t>. </a:t>
            </a:r>
          </a:p>
          <a:p>
            <a:pPr marL="137160" indent="0">
              <a:buNone/>
            </a:pPr>
            <a:r>
              <a:rPr lang="en-US" sz="1800" b="1" dirty="0">
                <a:solidFill>
                  <a:srgbClr val="FFFF00"/>
                </a:solidFill>
                <a:latin typeface="Merriweather"/>
              </a:rPr>
              <a:t> </a:t>
            </a:r>
            <a:r>
              <a:rPr lang="en-US" sz="1800" b="1" dirty="0" smtClean="0">
                <a:solidFill>
                  <a:srgbClr val="FFFF00"/>
                </a:solidFill>
                <a:latin typeface="Merriweather"/>
              </a:rPr>
              <a:t>    Se </a:t>
            </a:r>
            <a:r>
              <a:rPr lang="en-US" sz="1800" b="1" dirty="0" err="1" smtClean="0">
                <a:solidFill>
                  <a:srgbClr val="FFFF00"/>
                </a:solidFill>
                <a:latin typeface="Merriweather"/>
              </a:rPr>
              <a:t>scufundă</a:t>
            </a:r>
            <a:r>
              <a:rPr lang="en-US" sz="1800" b="1" dirty="0" smtClean="0">
                <a:solidFill>
                  <a:srgbClr val="FFFF00"/>
                </a:solidFill>
                <a:latin typeface="Merriweather"/>
              </a:rPr>
              <a:t> </a:t>
            </a:r>
            <a:r>
              <a:rPr lang="en-US" sz="1800" b="1" dirty="0" err="1" smtClean="0">
                <a:solidFill>
                  <a:srgbClr val="FFFF00"/>
                </a:solidFill>
                <a:latin typeface="Merriweather"/>
              </a:rPr>
              <a:t>capătul</a:t>
            </a:r>
            <a:r>
              <a:rPr lang="en-US" sz="1800" b="1" dirty="0" smtClean="0">
                <a:solidFill>
                  <a:srgbClr val="FFFF00"/>
                </a:solidFill>
                <a:latin typeface="Merriweather"/>
              </a:rPr>
              <a:t> </a:t>
            </a:r>
            <a:r>
              <a:rPr lang="en-US" sz="1800" b="1" dirty="0" err="1" smtClean="0">
                <a:solidFill>
                  <a:srgbClr val="FFFF00"/>
                </a:solidFill>
                <a:latin typeface="Merriweather"/>
              </a:rPr>
              <a:t>chișitei</a:t>
            </a:r>
            <a:r>
              <a:rPr lang="en-US" sz="1800" b="1" dirty="0" smtClean="0">
                <a:solidFill>
                  <a:srgbClr val="FFFF00"/>
                </a:solidFill>
                <a:latin typeface="Merriweather"/>
              </a:rPr>
              <a:t> </a:t>
            </a:r>
            <a:r>
              <a:rPr lang="en-US" sz="1800" b="1" dirty="0" err="1" smtClean="0">
                <a:solidFill>
                  <a:srgbClr val="FFFF00"/>
                </a:solidFill>
                <a:latin typeface="Merriweather"/>
              </a:rPr>
              <a:t>în</a:t>
            </a:r>
            <a:r>
              <a:rPr lang="en-US" sz="1800" b="1" dirty="0" smtClean="0">
                <a:solidFill>
                  <a:srgbClr val="FFFF00"/>
                </a:solidFill>
                <a:latin typeface="Merriweather"/>
              </a:rPr>
              <a:t> </a:t>
            </a:r>
            <a:r>
              <a:rPr lang="en-US" sz="1800" b="1" dirty="0" err="1" smtClean="0">
                <a:solidFill>
                  <a:srgbClr val="FFFF00"/>
                </a:solidFill>
                <a:latin typeface="Merriweather"/>
              </a:rPr>
              <a:t>ceară</a:t>
            </a:r>
            <a:r>
              <a:rPr lang="en-US" sz="1800" b="1" dirty="0" smtClean="0">
                <a:solidFill>
                  <a:srgbClr val="FFFF00"/>
                </a:solidFill>
                <a:latin typeface="Merriweather"/>
              </a:rPr>
              <a:t> </a:t>
            </a:r>
            <a:r>
              <a:rPr lang="en-US" sz="1800" b="1" dirty="0" err="1" smtClean="0">
                <a:solidFill>
                  <a:srgbClr val="FFFF00"/>
                </a:solidFill>
                <a:latin typeface="Merriweather"/>
              </a:rPr>
              <a:t>topită</a:t>
            </a:r>
            <a:r>
              <a:rPr lang="en-US" sz="1800" b="1" dirty="0" smtClean="0">
                <a:solidFill>
                  <a:srgbClr val="FFFF00"/>
                </a:solidFill>
                <a:latin typeface="Merriweather"/>
              </a:rPr>
              <a:t>, </a:t>
            </a:r>
            <a:r>
              <a:rPr lang="en-US" sz="1800" b="1" dirty="0">
                <a:solidFill>
                  <a:srgbClr val="FFFF00"/>
                </a:solidFill>
                <a:latin typeface="Merriweather"/>
              </a:rPr>
              <a:t>se </a:t>
            </a:r>
            <a:r>
              <a:rPr lang="en-US" sz="1800" b="1" dirty="0" err="1">
                <a:solidFill>
                  <a:srgbClr val="FFFF00"/>
                </a:solidFill>
                <a:latin typeface="Merriweather"/>
              </a:rPr>
              <a:t>scurge</a:t>
            </a:r>
            <a:r>
              <a:rPr lang="en-US" sz="1800" b="1" dirty="0">
                <a:solidFill>
                  <a:srgbClr val="FFFF00"/>
                </a:solidFill>
                <a:latin typeface="Merriweather"/>
              </a:rPr>
              <a:t> </a:t>
            </a:r>
            <a:r>
              <a:rPr lang="en-US" sz="1800" b="1" dirty="0" err="1" smtClean="0">
                <a:solidFill>
                  <a:srgbClr val="FFFF00"/>
                </a:solidFill>
                <a:latin typeface="Merriweather"/>
              </a:rPr>
              <a:t>puțin</a:t>
            </a:r>
            <a:r>
              <a:rPr lang="en-US" sz="1800" b="1" dirty="0" smtClean="0">
                <a:solidFill>
                  <a:srgbClr val="FFFF00"/>
                </a:solidFill>
                <a:latin typeface="Merriweather"/>
              </a:rPr>
              <a:t> </a:t>
            </a:r>
            <a:r>
              <a:rPr lang="en-US" sz="1800" b="1" dirty="0" err="1" smtClean="0">
                <a:solidFill>
                  <a:srgbClr val="FFFF00"/>
                </a:solidFill>
                <a:latin typeface="Merriweather"/>
              </a:rPr>
              <a:t>și</a:t>
            </a:r>
            <a:r>
              <a:rPr lang="en-US" sz="1800" b="1" dirty="0" smtClean="0">
                <a:solidFill>
                  <a:srgbClr val="FFFF00"/>
                </a:solidFill>
                <a:latin typeface="Merriweather"/>
              </a:rPr>
              <a:t> </a:t>
            </a:r>
            <a:r>
              <a:rPr lang="en-US" sz="1800" b="1" dirty="0">
                <a:solidFill>
                  <a:srgbClr val="FFFF00"/>
                </a:solidFill>
                <a:latin typeface="Merriweather"/>
              </a:rPr>
              <a:t>se </a:t>
            </a:r>
            <a:r>
              <a:rPr lang="en-US" sz="1800" b="1" dirty="0" err="1" smtClean="0">
                <a:solidFill>
                  <a:srgbClr val="FFFF00"/>
                </a:solidFill>
                <a:latin typeface="Merriweather"/>
              </a:rPr>
              <a:t>începe</a:t>
            </a:r>
            <a:r>
              <a:rPr lang="en-US" sz="1800" b="1" dirty="0" smtClean="0">
                <a:solidFill>
                  <a:srgbClr val="FFFF00"/>
                </a:solidFill>
                <a:latin typeface="Merriweather"/>
              </a:rPr>
              <a:t> </a:t>
            </a:r>
            <a:r>
              <a:rPr lang="en-US" sz="1800" b="1" dirty="0" err="1">
                <a:solidFill>
                  <a:srgbClr val="FFFF00"/>
                </a:solidFill>
                <a:latin typeface="Merriweather"/>
              </a:rPr>
              <a:t>scrierea</a:t>
            </a:r>
            <a:r>
              <a:rPr lang="en-US" sz="1800" b="1" dirty="0">
                <a:solidFill>
                  <a:srgbClr val="FFFF00"/>
                </a:solidFill>
                <a:latin typeface="Merriweather"/>
              </a:rPr>
              <a:t> </a:t>
            </a:r>
            <a:r>
              <a:rPr lang="en-US" sz="1800" b="1" dirty="0" err="1">
                <a:solidFill>
                  <a:srgbClr val="FFFF00"/>
                </a:solidFill>
                <a:latin typeface="Merriweather"/>
              </a:rPr>
              <a:t>oului</a:t>
            </a:r>
            <a:r>
              <a:rPr lang="en-US" sz="1800" b="1" dirty="0">
                <a:solidFill>
                  <a:srgbClr val="FFFF00"/>
                </a:solidFill>
                <a:latin typeface="Merriweather"/>
              </a:rPr>
              <a:t>. </a:t>
            </a:r>
            <a:r>
              <a:rPr lang="en-US" sz="1800" b="1" dirty="0" err="1" smtClean="0">
                <a:solidFill>
                  <a:srgbClr val="FFFF00"/>
                </a:solidFill>
                <a:latin typeface="Merriweather"/>
              </a:rPr>
              <a:t>Aveți</a:t>
            </a:r>
            <a:r>
              <a:rPr lang="en-US" sz="1800" b="1" dirty="0" smtClean="0">
                <a:solidFill>
                  <a:srgbClr val="FFFF00"/>
                </a:solidFill>
                <a:latin typeface="Merriweather"/>
              </a:rPr>
              <a:t> </a:t>
            </a:r>
            <a:r>
              <a:rPr lang="en-US" sz="1800" b="1" dirty="0" err="1" smtClean="0">
                <a:solidFill>
                  <a:srgbClr val="FFFF00"/>
                </a:solidFill>
                <a:latin typeface="Merriweather"/>
              </a:rPr>
              <a:t>grijă</a:t>
            </a:r>
            <a:r>
              <a:rPr lang="en-US" sz="1800" b="1" dirty="0" smtClean="0">
                <a:solidFill>
                  <a:srgbClr val="FFFF00"/>
                </a:solidFill>
                <a:latin typeface="Merriweather"/>
              </a:rPr>
              <a:t> </a:t>
            </a:r>
            <a:r>
              <a:rPr lang="en-US" sz="1800" b="1" dirty="0" err="1" smtClean="0">
                <a:solidFill>
                  <a:srgbClr val="FFFF00"/>
                </a:solidFill>
                <a:latin typeface="Merriweather"/>
              </a:rPr>
              <a:t>să</a:t>
            </a:r>
            <a:r>
              <a:rPr lang="en-US" sz="1800" b="1" dirty="0" smtClean="0">
                <a:solidFill>
                  <a:srgbClr val="FFFF00"/>
                </a:solidFill>
                <a:latin typeface="Merriweather"/>
              </a:rPr>
              <a:t> </a:t>
            </a:r>
            <a:r>
              <a:rPr lang="en-US" sz="1800" b="1" dirty="0" err="1" smtClean="0">
                <a:solidFill>
                  <a:srgbClr val="FFFF00"/>
                </a:solidFill>
                <a:latin typeface="Merriweather"/>
              </a:rPr>
              <a:t>țineți</a:t>
            </a:r>
            <a:r>
              <a:rPr lang="en-US" sz="1800" b="1" dirty="0" smtClean="0">
                <a:solidFill>
                  <a:srgbClr val="FFFF00"/>
                </a:solidFill>
                <a:latin typeface="Merriweather"/>
              </a:rPr>
              <a:t> </a:t>
            </a:r>
            <a:r>
              <a:rPr lang="en-US" sz="1800" b="1" dirty="0" err="1" smtClean="0">
                <a:solidFill>
                  <a:srgbClr val="FFFF00"/>
                </a:solidFill>
                <a:latin typeface="Merriweather"/>
              </a:rPr>
              <a:t>chișița</a:t>
            </a:r>
            <a:r>
              <a:rPr lang="en-US" sz="1800" b="1" dirty="0" smtClean="0">
                <a:solidFill>
                  <a:srgbClr val="FFFF00"/>
                </a:solidFill>
                <a:latin typeface="Merriweather"/>
              </a:rPr>
              <a:t> </a:t>
            </a:r>
            <a:r>
              <a:rPr lang="en-US" sz="1800" b="1" dirty="0" err="1" smtClean="0">
                <a:solidFill>
                  <a:srgbClr val="FFFF00"/>
                </a:solidFill>
                <a:latin typeface="Merriweather"/>
              </a:rPr>
              <a:t>întodeauna</a:t>
            </a:r>
            <a:r>
              <a:rPr lang="en-US" sz="1800" b="1" dirty="0" smtClean="0">
                <a:solidFill>
                  <a:srgbClr val="FFFF00"/>
                </a:solidFill>
                <a:latin typeface="Merriweather"/>
              </a:rPr>
              <a:t> </a:t>
            </a:r>
            <a:r>
              <a:rPr lang="en-US" sz="1800" b="1" dirty="0">
                <a:solidFill>
                  <a:srgbClr val="FFFF00"/>
                </a:solidFill>
                <a:latin typeface="Merriweather"/>
              </a:rPr>
              <a:t>perpendicular </a:t>
            </a:r>
            <a:r>
              <a:rPr lang="en-US" sz="1800" b="1" dirty="0" err="1">
                <a:solidFill>
                  <a:srgbClr val="FFFF00"/>
                </a:solidFill>
                <a:latin typeface="Merriweather"/>
              </a:rPr>
              <a:t>pe</a:t>
            </a:r>
            <a:r>
              <a:rPr lang="en-US" sz="1800" b="1" dirty="0">
                <a:solidFill>
                  <a:srgbClr val="FFFF00"/>
                </a:solidFill>
                <a:latin typeface="Merriweather"/>
              </a:rPr>
              <a:t> </a:t>
            </a:r>
            <a:r>
              <a:rPr lang="en-US" sz="1800" b="1" dirty="0" err="1">
                <a:solidFill>
                  <a:srgbClr val="FFFF00"/>
                </a:solidFill>
                <a:latin typeface="Merriweather"/>
              </a:rPr>
              <a:t>ou</a:t>
            </a:r>
            <a:r>
              <a:rPr lang="en-US" sz="1800" b="1" dirty="0">
                <a:solidFill>
                  <a:srgbClr val="FFFF00"/>
                </a:solidFill>
                <a:latin typeface="Merriweather"/>
              </a:rPr>
              <a:t>, </a:t>
            </a:r>
            <a:r>
              <a:rPr lang="en-US" sz="1800" b="1" dirty="0" err="1">
                <a:solidFill>
                  <a:srgbClr val="FFFF00"/>
                </a:solidFill>
                <a:latin typeface="Merriweather"/>
              </a:rPr>
              <a:t>pentru</a:t>
            </a:r>
            <a:r>
              <a:rPr lang="en-US" sz="1800" b="1" dirty="0">
                <a:solidFill>
                  <a:srgbClr val="FFFF00"/>
                </a:solidFill>
                <a:latin typeface="Merriweather"/>
              </a:rPr>
              <a:t> </a:t>
            </a:r>
            <a:r>
              <a:rPr lang="en-US" sz="1800" b="1" dirty="0" err="1" smtClean="0">
                <a:solidFill>
                  <a:srgbClr val="FFFF00"/>
                </a:solidFill>
                <a:latin typeface="Merriweather"/>
              </a:rPr>
              <a:t>că</a:t>
            </a:r>
            <a:r>
              <a:rPr lang="en-US" sz="1800" b="1" dirty="0" smtClean="0">
                <a:solidFill>
                  <a:srgbClr val="FFFF00"/>
                </a:solidFill>
                <a:latin typeface="Merriweather"/>
              </a:rPr>
              <a:t> </a:t>
            </a:r>
            <a:r>
              <a:rPr lang="en-US" sz="1800" b="1" dirty="0" err="1">
                <a:solidFill>
                  <a:srgbClr val="FFFF00"/>
                </a:solidFill>
                <a:latin typeface="Merriweather"/>
              </a:rPr>
              <a:t>numai</a:t>
            </a:r>
            <a:r>
              <a:rPr lang="en-US" sz="1800" b="1" dirty="0">
                <a:solidFill>
                  <a:srgbClr val="FFFF00"/>
                </a:solidFill>
                <a:latin typeface="Merriweather"/>
              </a:rPr>
              <a:t> </a:t>
            </a:r>
            <a:r>
              <a:rPr lang="en-US" sz="1800" b="1" dirty="0" err="1">
                <a:solidFill>
                  <a:srgbClr val="FFFF00"/>
                </a:solidFill>
                <a:latin typeface="Merriweather"/>
              </a:rPr>
              <a:t>atunci</a:t>
            </a:r>
            <a:r>
              <a:rPr lang="en-US" sz="1800" b="1" dirty="0">
                <a:solidFill>
                  <a:srgbClr val="FFFF00"/>
                </a:solidFill>
                <a:latin typeface="Merriweather"/>
              </a:rPr>
              <a:t> </a:t>
            </a:r>
            <a:r>
              <a:rPr lang="en-US" sz="1800" b="1" dirty="0" err="1">
                <a:solidFill>
                  <a:srgbClr val="FFFF00"/>
                </a:solidFill>
                <a:latin typeface="Merriweather"/>
              </a:rPr>
              <a:t>scrie</a:t>
            </a:r>
            <a:endParaRPr lang="en-US" sz="1800" b="1" dirty="0">
              <a:solidFill>
                <a:srgbClr val="FFFF00"/>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371600"/>
            <a:ext cx="2209800" cy="1657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219200"/>
            <a:ext cx="1352550" cy="1803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3733800"/>
            <a:ext cx="1905000" cy="25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3581400"/>
            <a:ext cx="2068576" cy="15514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3378932"/>
      </p:ext>
    </p:extLst>
  </p:cSld>
  <p:clrMapOvr>
    <a:masterClrMapping/>
  </p:clrMapOvr>
  <p:transition spd="slow" advClick="0" advTm="1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2100" y="588770"/>
            <a:ext cx="3759200" cy="281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52399"/>
            <a:ext cx="4165600"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443" y="4066030"/>
            <a:ext cx="3588513" cy="26913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5216" y="3553966"/>
            <a:ext cx="4165600" cy="31242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98417529"/>
      </p:ext>
    </p:extLst>
  </p:cSld>
  <p:clrMapOvr>
    <a:masterClrMapping/>
  </p:clrMapOvr>
  <p:transition spd="slow"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ETAPA III</a:t>
            </a:r>
            <a:endParaRPr lang="en-US" dirty="0">
              <a:solidFill>
                <a:srgbClr val="FFFF00"/>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52" b="1852"/>
          <a:stretch>
            <a:fillRect/>
          </a:stretch>
        </p:blipFill>
        <p:spPr>
          <a:xfrm>
            <a:off x="2794000" y="2057400"/>
            <a:ext cx="2848708" cy="2057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 Placeholder 3"/>
          <p:cNvSpPr>
            <a:spLocks noGrp="1"/>
          </p:cNvSpPr>
          <p:nvPr>
            <p:ph type="body" sz="half" idx="2"/>
          </p:nvPr>
        </p:nvSpPr>
        <p:spPr>
          <a:xfrm>
            <a:off x="1828800" y="1166786"/>
            <a:ext cx="5486400" cy="814413"/>
          </a:xfrm>
        </p:spPr>
        <p:txBody>
          <a:bodyPr>
            <a:normAutofit fontScale="70000" lnSpcReduction="20000"/>
          </a:bodyPr>
          <a:lstStyle/>
          <a:p>
            <a:r>
              <a:rPr lang="en-US" sz="2300" b="1" dirty="0" err="1" smtClean="0">
                <a:solidFill>
                  <a:srgbClr val="FFFF00"/>
                </a:solidFill>
              </a:rPr>
              <a:t>Vopsirea</a:t>
            </a:r>
            <a:r>
              <a:rPr lang="en-US" sz="2300" b="1" dirty="0" smtClean="0">
                <a:solidFill>
                  <a:srgbClr val="FFFF00"/>
                </a:solidFill>
              </a:rPr>
              <a:t> </a:t>
            </a:r>
            <a:r>
              <a:rPr lang="en-US" sz="2300" b="1" dirty="0" err="1" smtClean="0">
                <a:solidFill>
                  <a:srgbClr val="FFFF00"/>
                </a:solidFill>
              </a:rPr>
              <a:t>ouălor</a:t>
            </a:r>
            <a:endParaRPr lang="en-US" sz="2300" b="1" dirty="0" smtClean="0">
              <a:solidFill>
                <a:srgbClr val="FFFF00"/>
              </a:solidFill>
            </a:endParaRPr>
          </a:p>
          <a:p>
            <a:r>
              <a:rPr lang="en-US" sz="2300" b="1" dirty="0" err="1">
                <a:solidFill>
                  <a:srgbClr val="FFFF00"/>
                </a:solidFill>
                <a:latin typeface="Merriweather"/>
              </a:rPr>
              <a:t>Vopsirea</a:t>
            </a:r>
            <a:r>
              <a:rPr lang="en-US" sz="2300" b="1" dirty="0">
                <a:solidFill>
                  <a:srgbClr val="FFFF00"/>
                </a:solidFill>
                <a:latin typeface="Merriweather"/>
              </a:rPr>
              <a:t> se face cu </a:t>
            </a:r>
            <a:r>
              <a:rPr lang="en-US" sz="2300" b="1" dirty="0" err="1">
                <a:solidFill>
                  <a:srgbClr val="FFFF00"/>
                </a:solidFill>
                <a:latin typeface="Merriweather"/>
              </a:rPr>
              <a:t>vopsea</a:t>
            </a:r>
            <a:r>
              <a:rPr lang="en-US" sz="2300" b="1" dirty="0">
                <a:solidFill>
                  <a:srgbClr val="FFFF00"/>
                </a:solidFill>
                <a:latin typeface="Merriweather"/>
              </a:rPr>
              <a:t> de </a:t>
            </a:r>
            <a:r>
              <a:rPr lang="en-US" sz="2300" b="1" dirty="0" err="1" smtClean="0">
                <a:solidFill>
                  <a:srgbClr val="FFFF00"/>
                </a:solidFill>
                <a:latin typeface="Merriweather"/>
              </a:rPr>
              <a:t>ouă</a:t>
            </a:r>
            <a:r>
              <a:rPr lang="en-US" sz="2300" b="1" dirty="0" smtClean="0">
                <a:solidFill>
                  <a:srgbClr val="FFFF00"/>
                </a:solidFill>
                <a:latin typeface="Merriweather"/>
              </a:rPr>
              <a:t> </a:t>
            </a:r>
            <a:r>
              <a:rPr lang="en-US" sz="2300" b="1" dirty="0" err="1">
                <a:solidFill>
                  <a:srgbClr val="FFFF00"/>
                </a:solidFill>
                <a:latin typeface="Merriweather"/>
              </a:rPr>
              <a:t>ce</a:t>
            </a:r>
            <a:r>
              <a:rPr lang="en-US" sz="2300" b="1" dirty="0">
                <a:solidFill>
                  <a:srgbClr val="FFFF00"/>
                </a:solidFill>
                <a:latin typeface="Merriweather"/>
              </a:rPr>
              <a:t> se </a:t>
            </a:r>
            <a:r>
              <a:rPr lang="en-US" sz="2300" b="1" dirty="0" err="1" smtClean="0">
                <a:solidFill>
                  <a:srgbClr val="FFFF00"/>
                </a:solidFill>
                <a:latin typeface="Merriweather"/>
              </a:rPr>
              <a:t>folosește</a:t>
            </a:r>
            <a:r>
              <a:rPr lang="en-US" sz="2300" b="1" dirty="0" smtClean="0">
                <a:solidFill>
                  <a:srgbClr val="FFFF00"/>
                </a:solidFill>
                <a:latin typeface="Merriweather"/>
              </a:rPr>
              <a:t> </a:t>
            </a:r>
            <a:r>
              <a:rPr lang="en-US" sz="2300" b="1" dirty="0">
                <a:solidFill>
                  <a:srgbClr val="FFFF00"/>
                </a:solidFill>
                <a:latin typeface="Merriweather"/>
              </a:rPr>
              <a:t>la </a:t>
            </a:r>
            <a:r>
              <a:rPr lang="en-US" sz="2300" b="1" dirty="0" err="1">
                <a:solidFill>
                  <a:srgbClr val="FFFF00"/>
                </a:solidFill>
                <a:latin typeface="Merriweather"/>
              </a:rPr>
              <a:t>rece</a:t>
            </a:r>
            <a:r>
              <a:rPr lang="en-US" sz="2300" b="1" dirty="0">
                <a:solidFill>
                  <a:srgbClr val="FFFF00"/>
                </a:solidFill>
                <a:latin typeface="Merriweather"/>
              </a:rPr>
              <a:t>. </a:t>
            </a:r>
            <a:r>
              <a:rPr lang="en-US" sz="2300" b="1" dirty="0" err="1" smtClean="0">
                <a:solidFill>
                  <a:srgbClr val="FFFF00"/>
                </a:solidFill>
                <a:latin typeface="Merriweather"/>
              </a:rPr>
              <a:t>După</a:t>
            </a:r>
            <a:r>
              <a:rPr lang="en-US" sz="2300" b="1" dirty="0" smtClean="0">
                <a:solidFill>
                  <a:srgbClr val="FFFF00"/>
                </a:solidFill>
                <a:latin typeface="Merriweather"/>
              </a:rPr>
              <a:t> </a:t>
            </a:r>
            <a:r>
              <a:rPr lang="en-US" sz="2300" b="1" dirty="0" err="1">
                <a:solidFill>
                  <a:srgbClr val="FFFF00"/>
                </a:solidFill>
                <a:latin typeface="Merriweather"/>
              </a:rPr>
              <a:t>uscare</a:t>
            </a:r>
            <a:r>
              <a:rPr lang="en-US" sz="2300" b="1" dirty="0">
                <a:solidFill>
                  <a:srgbClr val="FFFF00"/>
                </a:solidFill>
                <a:latin typeface="Merriweather"/>
              </a:rPr>
              <a:t> se </a:t>
            </a:r>
            <a:r>
              <a:rPr lang="en-US" sz="2300" b="1" dirty="0" err="1" smtClean="0">
                <a:solidFill>
                  <a:srgbClr val="FFFF00"/>
                </a:solidFill>
                <a:latin typeface="Merriweather"/>
              </a:rPr>
              <a:t>șterge</a:t>
            </a:r>
            <a:r>
              <a:rPr lang="en-US" sz="2300" b="1" dirty="0" smtClean="0">
                <a:solidFill>
                  <a:srgbClr val="FFFF00"/>
                </a:solidFill>
                <a:latin typeface="Merriweather"/>
              </a:rPr>
              <a:t> </a:t>
            </a:r>
            <a:r>
              <a:rPr lang="en-US" sz="2300" b="1" dirty="0" err="1">
                <a:solidFill>
                  <a:srgbClr val="FFFF00"/>
                </a:solidFill>
                <a:latin typeface="Merriweather"/>
              </a:rPr>
              <a:t>ceara</a:t>
            </a:r>
            <a:r>
              <a:rPr lang="en-US" sz="2300" b="1" dirty="0">
                <a:solidFill>
                  <a:srgbClr val="FFFF00"/>
                </a:solidFill>
                <a:latin typeface="Merriweather"/>
              </a:rPr>
              <a:t> cu o </a:t>
            </a:r>
            <a:r>
              <a:rPr lang="en-US" sz="2300" b="1" dirty="0" err="1" smtClean="0">
                <a:solidFill>
                  <a:srgbClr val="FFFF00"/>
                </a:solidFill>
                <a:latin typeface="Merriweather"/>
              </a:rPr>
              <a:t>pânză</a:t>
            </a:r>
            <a:r>
              <a:rPr lang="en-US" sz="2300" b="1" dirty="0" smtClean="0">
                <a:solidFill>
                  <a:srgbClr val="FFFF00"/>
                </a:solidFill>
                <a:latin typeface="Merriweather"/>
              </a:rPr>
              <a:t> </a:t>
            </a:r>
            <a:r>
              <a:rPr lang="en-US" sz="2300" b="1" dirty="0" err="1" smtClean="0">
                <a:solidFill>
                  <a:srgbClr val="FFFF00"/>
                </a:solidFill>
                <a:latin typeface="Merriweather"/>
              </a:rPr>
              <a:t>încălzită</a:t>
            </a:r>
            <a:r>
              <a:rPr lang="en-US" sz="2000" b="1" dirty="0" smtClean="0">
                <a:solidFill>
                  <a:srgbClr val="FFFF00"/>
                </a:solidFill>
                <a:latin typeface="Merriweather"/>
              </a:rPr>
              <a:t>.</a:t>
            </a:r>
            <a:endParaRPr lang="en-US" sz="2000" b="1" dirty="0">
              <a:solidFill>
                <a:srgbClr val="FFFF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67908" y="3111500"/>
            <a:ext cx="3556000" cy="266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6496" y="4572000"/>
            <a:ext cx="2819400" cy="2114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2057400"/>
            <a:ext cx="20574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933950"/>
            <a:ext cx="2336800" cy="1752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6808" y="152400"/>
            <a:ext cx="1752600" cy="1314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43297399"/>
      </p:ext>
    </p:extLst>
  </p:cSld>
  <p:clrMapOvr>
    <a:masterClrMapping/>
  </p:clrMapOvr>
  <p:transition spd="slow" advClick="0" advTm="1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8864" y="324104"/>
            <a:ext cx="2641600" cy="1981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524000"/>
            <a:ext cx="3771900" cy="5029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124200"/>
            <a:ext cx="4318000" cy="3238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4664" y="495300"/>
            <a:ext cx="2743200" cy="2057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descr="C:\Program Files\Microsoft Office\MEDIA\CAGCAT10\j0281904.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165541"/>
            <a:ext cx="2057400" cy="114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583488"/>
      </p:ext>
    </p:extLst>
  </p:cSld>
  <p:clrMapOvr>
    <a:masterClrMapping/>
  </p:clrMapOvr>
  <p:transition spd="slow" advClick="0" advTm="8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120</TotalTime>
  <Words>248</Words>
  <Application>Microsoft Office PowerPoint</Application>
  <PresentationFormat>On-screen Show (4:3)</PresentationFormat>
  <Paragraphs>27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TRADIȚII PASCALE</vt:lpstr>
      <vt:lpstr>            Încondeierea ouălor reprezintă un obicei străvechi în tradiția românească. Ouăle încondeiate sunt o mărturie a datinilor, credințelor și obiceiurilor pascale, reprezentând un element de cultură spirituală specific românească.          Deoarece oul roșu este purtătorul unor semnificații profunde legate de Învierea lui Hristos și de reînnoirea naturii, creștinii s-au ostenit să-l încondeieze, desenând cu ceară motive decorative ancestrale, de o rară frumusețe.       Oul văzut ca un simbol primordial, sămânța vieții, potrivit tradiției, este vopsit și încondeiat  în zilele de joi și sâmbătă din Săptămâna Mare, îndeletnicirea înroșirii ouălor fiind rezervată aproape în exclusivitate femeilor. </vt:lpstr>
      <vt:lpstr>  </vt:lpstr>
      <vt:lpstr>Materiale necesare:</vt:lpstr>
      <vt:lpstr>Etapele încondeierii ouălor:</vt:lpstr>
      <vt:lpstr>Etapele încondeierii ouălor</vt:lpstr>
      <vt:lpstr>PowerPoint Presentation</vt:lpstr>
      <vt:lpstr>ETAPA III</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TRADIȚII PASCALE</dc:title>
  <dc:creator>Bogdan Girtan</dc:creator>
  <cp:lastModifiedBy>Bogdan Girtan</cp:lastModifiedBy>
  <cp:revision>15</cp:revision>
  <dcterms:created xsi:type="dcterms:W3CDTF">2021-05-10T16:40:21Z</dcterms:created>
  <dcterms:modified xsi:type="dcterms:W3CDTF">2021-05-11T05:57:53Z</dcterms:modified>
</cp:coreProperties>
</file>