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7" r:id="rId3"/>
    <p:sldId id="277" r:id="rId4"/>
    <p:sldId id="294" r:id="rId5"/>
    <p:sldId id="295" r:id="rId6"/>
    <p:sldId id="296" r:id="rId7"/>
    <p:sldId id="280" r:id="rId8"/>
    <p:sldId id="297" r:id="rId9"/>
    <p:sldId id="298" r:id="rId10"/>
    <p:sldId id="285" r:id="rId11"/>
    <p:sldId id="286" r:id="rId12"/>
    <p:sldId id="287" r:id="rId13"/>
    <p:sldId id="288" r:id="rId14"/>
    <p:sldId id="300" r:id="rId15"/>
    <p:sldId id="299" r:id="rId16"/>
    <p:sldId id="291" r:id="rId17"/>
    <p:sldId id="302" r:id="rId18"/>
    <p:sldId id="301" r:id="rId19"/>
    <p:sldId id="30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96" autoAdjust="0"/>
  </p:normalViewPr>
  <p:slideViewPr>
    <p:cSldViewPr snapToGrid="0">
      <p:cViewPr>
        <p:scale>
          <a:sx n="87" d="100"/>
          <a:sy n="87" d="100"/>
        </p:scale>
        <p:origin x="-422"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1169CB-ED39-40FE-B352-4F6901C8F363}" type="datetimeFigureOut">
              <a:rPr lang="ro-RO" smtClean="0"/>
              <a:t>26.09.2023</a:t>
            </a:fld>
            <a:endParaRPr lang="ro-RO"/>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B2B58C-49CD-4FF0-A4B9-6666E7B2F753}" type="slidenum">
              <a:rPr lang="ro-RO" smtClean="0"/>
              <a:t>‹#›</a:t>
            </a:fld>
            <a:endParaRPr lang="ro-RO"/>
          </a:p>
        </p:txBody>
      </p:sp>
    </p:spTree>
    <p:extLst>
      <p:ext uri="{BB962C8B-B14F-4D97-AF65-F5344CB8AC3E}">
        <p14:creationId xmlns:p14="http://schemas.microsoft.com/office/powerpoint/2010/main" val="2613965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6DB2B58C-49CD-4FF0-A4B9-6666E7B2F753}" type="slidenum">
              <a:rPr lang="ro-RO" smtClean="0"/>
              <a:t>2</a:t>
            </a:fld>
            <a:endParaRPr lang="ro-RO"/>
          </a:p>
        </p:txBody>
      </p:sp>
    </p:spTree>
    <p:extLst>
      <p:ext uri="{BB962C8B-B14F-4D97-AF65-F5344CB8AC3E}">
        <p14:creationId xmlns:p14="http://schemas.microsoft.com/office/powerpoint/2010/main" val="854072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o-RO"/>
              <a:t>Faceți clic pentru a edita stilul de titlu coordonator</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Faceți clic pentru a edita stilul de subtitlu coordonator</a:t>
            </a:r>
            <a:endParaRPr lang="en-US" dirty="0"/>
          </a:p>
        </p:txBody>
      </p:sp>
      <p:sp>
        <p:nvSpPr>
          <p:cNvPr id="4" name="Date Placeholder 3"/>
          <p:cNvSpPr>
            <a:spLocks noGrp="1"/>
          </p:cNvSpPr>
          <p:nvPr>
            <p:ph type="dt" sz="half" idx="10"/>
          </p:nvPr>
        </p:nvSpPr>
        <p:spPr/>
        <p:txBody>
          <a:bodyPr/>
          <a:lstStyle/>
          <a:p>
            <a:fld id="{C67CD890-410F-4860-8979-110B186F95CE}" type="datetimeFigureOut">
              <a:rPr lang="ro-RO" smtClean="0"/>
              <a:pPr/>
              <a:t>26.09.2023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4985B7F-E955-4591-9158-681F4876613D}" type="slidenum">
              <a:rPr lang="ro-RO" smtClean="0"/>
              <a:pPr/>
              <a:t>‹#›</a:t>
            </a:fld>
            <a:endParaRPr lang="ro-RO"/>
          </a:p>
        </p:txBody>
      </p:sp>
    </p:spTree>
    <p:extLst>
      <p:ext uri="{BB962C8B-B14F-4D97-AF65-F5344CB8AC3E}">
        <p14:creationId xmlns:p14="http://schemas.microsoft.com/office/powerpoint/2010/main" val="4110677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C67CD890-410F-4860-8979-110B186F95CE}" type="datetimeFigureOut">
              <a:rPr lang="ro-RO" smtClean="0"/>
              <a:pPr/>
              <a:t>26.09.2023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4985B7F-E955-4591-9158-681F4876613D}" type="slidenum">
              <a:rPr lang="ro-RO" smtClean="0"/>
              <a:pPr/>
              <a:t>‹#›</a:t>
            </a:fld>
            <a:endParaRPr lang="ro-RO"/>
          </a:p>
        </p:txBody>
      </p:sp>
    </p:spTree>
    <p:extLst>
      <p:ext uri="{BB962C8B-B14F-4D97-AF65-F5344CB8AC3E}">
        <p14:creationId xmlns:p14="http://schemas.microsoft.com/office/powerpoint/2010/main" val="51546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Editați stilurile de text coordonator</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C67CD890-410F-4860-8979-110B186F95CE}" type="datetimeFigureOut">
              <a:rPr lang="ro-RO" smtClean="0"/>
              <a:pPr/>
              <a:t>26.09.2023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4985B7F-E955-4591-9158-681F4876613D}" type="slidenum">
              <a:rPr lang="ro-RO" smtClean="0"/>
              <a:pPr/>
              <a:t>‹#›</a:t>
            </a:fld>
            <a:endParaRPr lang="ro-R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93515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C67CD890-410F-4860-8979-110B186F95CE}" type="datetimeFigureOut">
              <a:rPr lang="ro-RO" smtClean="0"/>
              <a:pPr/>
              <a:t>26.09.2023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4985B7F-E955-4591-9158-681F4876613D}" type="slidenum">
              <a:rPr lang="ro-RO" smtClean="0"/>
              <a:pPr/>
              <a:t>‹#›</a:t>
            </a:fld>
            <a:endParaRPr lang="ro-RO"/>
          </a:p>
        </p:txBody>
      </p:sp>
    </p:spTree>
    <p:extLst>
      <p:ext uri="{BB962C8B-B14F-4D97-AF65-F5344CB8AC3E}">
        <p14:creationId xmlns:p14="http://schemas.microsoft.com/office/powerpoint/2010/main" val="1192906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Editați stilurile de text coordonator</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C67CD890-410F-4860-8979-110B186F95CE}" type="datetimeFigureOut">
              <a:rPr lang="ro-RO" smtClean="0"/>
              <a:pPr/>
              <a:t>26.09.2023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4985B7F-E955-4591-9158-681F4876613D}" type="slidenum">
              <a:rPr lang="ro-RO" smtClean="0"/>
              <a:pPr/>
              <a:t>‹#›</a:t>
            </a:fld>
            <a:endParaRPr lang="ro-R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87463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o-RO"/>
              <a:t>Faceți clic pentru a edita stilul de titlu coordonator</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Editați stilurile de text coordonator</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C67CD890-410F-4860-8979-110B186F95CE}" type="datetimeFigureOut">
              <a:rPr lang="ro-RO" smtClean="0"/>
              <a:pPr/>
              <a:t>26.09.2023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4985B7F-E955-4591-9158-681F4876613D}" type="slidenum">
              <a:rPr lang="ro-RO" smtClean="0"/>
              <a:pPr/>
              <a:t>‹#›</a:t>
            </a:fld>
            <a:endParaRPr lang="ro-RO"/>
          </a:p>
        </p:txBody>
      </p:sp>
    </p:spTree>
    <p:extLst>
      <p:ext uri="{BB962C8B-B14F-4D97-AF65-F5344CB8AC3E}">
        <p14:creationId xmlns:p14="http://schemas.microsoft.com/office/powerpoint/2010/main" val="208579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C67CD890-410F-4860-8979-110B186F95CE}" type="datetimeFigureOut">
              <a:rPr lang="ro-RO" smtClean="0"/>
              <a:pPr/>
              <a:t>26.09.2023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4985B7F-E955-4591-9158-681F4876613D}" type="slidenum">
              <a:rPr lang="ro-RO" smtClean="0"/>
              <a:pPr/>
              <a:t>‹#›</a:t>
            </a:fld>
            <a:endParaRPr lang="ro-RO"/>
          </a:p>
        </p:txBody>
      </p:sp>
    </p:spTree>
    <p:extLst>
      <p:ext uri="{BB962C8B-B14F-4D97-AF65-F5344CB8AC3E}">
        <p14:creationId xmlns:p14="http://schemas.microsoft.com/office/powerpoint/2010/main" val="2558147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o-RO"/>
              <a:t>Faceți clic pentru a edita stilul de titlu coordonator</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C67CD890-410F-4860-8979-110B186F95CE}" type="datetimeFigureOut">
              <a:rPr lang="ro-RO" smtClean="0"/>
              <a:pPr/>
              <a:t>26.09.2023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4985B7F-E955-4591-9158-681F4876613D}" type="slidenum">
              <a:rPr lang="ro-RO" smtClean="0"/>
              <a:pPr/>
              <a:t>‹#›</a:t>
            </a:fld>
            <a:endParaRPr lang="ro-RO"/>
          </a:p>
        </p:txBody>
      </p:sp>
    </p:spTree>
    <p:extLst>
      <p:ext uri="{BB962C8B-B14F-4D97-AF65-F5344CB8AC3E}">
        <p14:creationId xmlns:p14="http://schemas.microsoft.com/office/powerpoint/2010/main" val="24293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o-RO"/>
              <a:t>Faceți clic pentru a edita stilul de titlu coordonator</a:t>
            </a:r>
            <a:endParaRPr lang="en-US" dirty="0"/>
          </a:p>
        </p:txBody>
      </p:sp>
      <p:sp>
        <p:nvSpPr>
          <p:cNvPr id="3" name="Content Placeholder 2"/>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C67CD890-410F-4860-8979-110B186F95CE}" type="datetimeFigureOut">
              <a:rPr lang="ro-RO" smtClean="0"/>
              <a:pPr/>
              <a:t>26.09.2023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4985B7F-E955-4591-9158-681F4876613D}" type="slidenum">
              <a:rPr lang="ro-RO" smtClean="0"/>
              <a:pPr/>
              <a:t>‹#›</a:t>
            </a:fld>
            <a:endParaRPr lang="ro-RO"/>
          </a:p>
        </p:txBody>
      </p:sp>
    </p:spTree>
    <p:extLst>
      <p:ext uri="{BB962C8B-B14F-4D97-AF65-F5344CB8AC3E}">
        <p14:creationId xmlns:p14="http://schemas.microsoft.com/office/powerpoint/2010/main" val="510731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Editați stilurile de text coordonator</a:t>
            </a:r>
          </a:p>
        </p:txBody>
      </p:sp>
      <p:sp>
        <p:nvSpPr>
          <p:cNvPr id="4" name="Date Placeholder 3"/>
          <p:cNvSpPr>
            <a:spLocks noGrp="1"/>
          </p:cNvSpPr>
          <p:nvPr>
            <p:ph type="dt" sz="half" idx="10"/>
          </p:nvPr>
        </p:nvSpPr>
        <p:spPr/>
        <p:txBody>
          <a:bodyPr/>
          <a:lstStyle/>
          <a:p>
            <a:fld id="{C67CD890-410F-4860-8979-110B186F95CE}" type="datetimeFigureOut">
              <a:rPr lang="ro-RO" smtClean="0"/>
              <a:pPr/>
              <a:t>26.09.2023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4985B7F-E955-4591-9158-681F4876613D}" type="slidenum">
              <a:rPr lang="ro-RO" smtClean="0"/>
              <a:pPr/>
              <a:t>‹#›</a:t>
            </a:fld>
            <a:endParaRPr lang="ro-RO"/>
          </a:p>
        </p:txBody>
      </p:sp>
    </p:spTree>
    <p:extLst>
      <p:ext uri="{BB962C8B-B14F-4D97-AF65-F5344CB8AC3E}">
        <p14:creationId xmlns:p14="http://schemas.microsoft.com/office/powerpoint/2010/main" val="311950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C67CD890-410F-4860-8979-110B186F95CE}" type="datetimeFigureOut">
              <a:rPr lang="ro-RO" smtClean="0"/>
              <a:pPr/>
              <a:t>26.09.2023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4985B7F-E955-4591-9158-681F4876613D}" type="slidenum">
              <a:rPr lang="ro-RO" smtClean="0"/>
              <a:pPr/>
              <a:t>‹#›</a:t>
            </a:fld>
            <a:endParaRPr lang="ro-RO"/>
          </a:p>
        </p:txBody>
      </p:sp>
    </p:spTree>
    <p:extLst>
      <p:ext uri="{BB962C8B-B14F-4D97-AF65-F5344CB8AC3E}">
        <p14:creationId xmlns:p14="http://schemas.microsoft.com/office/powerpoint/2010/main" val="292664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Editați stilurile de text coordonator</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C67CD890-410F-4860-8979-110B186F95CE}" type="datetimeFigureOut">
              <a:rPr lang="ro-RO" smtClean="0"/>
              <a:pPr/>
              <a:t>26.09.2023</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A4985B7F-E955-4591-9158-681F4876613D}" type="slidenum">
              <a:rPr lang="ro-RO" smtClean="0"/>
              <a:pPr/>
              <a:t>‹#›</a:t>
            </a:fld>
            <a:endParaRPr lang="ro-RO"/>
          </a:p>
        </p:txBody>
      </p:sp>
    </p:spTree>
    <p:extLst>
      <p:ext uri="{BB962C8B-B14F-4D97-AF65-F5344CB8AC3E}">
        <p14:creationId xmlns:p14="http://schemas.microsoft.com/office/powerpoint/2010/main" val="333051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C67CD890-410F-4860-8979-110B186F95CE}" type="datetimeFigureOut">
              <a:rPr lang="ro-RO" smtClean="0"/>
              <a:pPr/>
              <a:t>26.09.2023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A4985B7F-E955-4591-9158-681F4876613D}" type="slidenum">
              <a:rPr lang="ro-RO" smtClean="0"/>
              <a:pPr/>
              <a:t>‹#›</a:t>
            </a:fld>
            <a:endParaRPr lang="ro-RO"/>
          </a:p>
        </p:txBody>
      </p:sp>
    </p:spTree>
    <p:extLst>
      <p:ext uri="{BB962C8B-B14F-4D97-AF65-F5344CB8AC3E}">
        <p14:creationId xmlns:p14="http://schemas.microsoft.com/office/powerpoint/2010/main" val="3446751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CD890-410F-4860-8979-110B186F95CE}" type="datetimeFigureOut">
              <a:rPr lang="ro-RO" smtClean="0"/>
              <a:pPr/>
              <a:t>26.09.2023</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A4985B7F-E955-4591-9158-681F4876613D}" type="slidenum">
              <a:rPr lang="ro-RO" smtClean="0"/>
              <a:pPr/>
              <a:t>‹#›</a:t>
            </a:fld>
            <a:endParaRPr lang="ro-RO"/>
          </a:p>
        </p:txBody>
      </p:sp>
    </p:spTree>
    <p:extLst>
      <p:ext uri="{BB962C8B-B14F-4D97-AF65-F5344CB8AC3E}">
        <p14:creationId xmlns:p14="http://schemas.microsoft.com/office/powerpoint/2010/main" val="3813457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o-RO"/>
              <a:t>Faceți clic pentru a edita stilul de titlu coordonator</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o-RO"/>
              <a:t>Editați stilurile de text coordonator</a:t>
            </a:r>
          </a:p>
        </p:txBody>
      </p:sp>
      <p:sp>
        <p:nvSpPr>
          <p:cNvPr id="5" name="Date Placeholder 4"/>
          <p:cNvSpPr>
            <a:spLocks noGrp="1"/>
          </p:cNvSpPr>
          <p:nvPr>
            <p:ph type="dt" sz="half" idx="10"/>
          </p:nvPr>
        </p:nvSpPr>
        <p:spPr/>
        <p:txBody>
          <a:bodyPr/>
          <a:lstStyle/>
          <a:p>
            <a:fld id="{C67CD890-410F-4860-8979-110B186F95CE}" type="datetimeFigureOut">
              <a:rPr lang="ro-RO" smtClean="0"/>
              <a:pPr/>
              <a:t>26.09.2023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4985B7F-E955-4591-9158-681F4876613D}" type="slidenum">
              <a:rPr lang="ro-RO" smtClean="0"/>
              <a:pPr/>
              <a:t>‹#›</a:t>
            </a:fld>
            <a:endParaRPr lang="ro-RO"/>
          </a:p>
        </p:txBody>
      </p:sp>
    </p:spTree>
    <p:extLst>
      <p:ext uri="{BB962C8B-B14F-4D97-AF65-F5344CB8AC3E}">
        <p14:creationId xmlns:p14="http://schemas.microsoft.com/office/powerpoint/2010/main" val="2054842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Editați stilurile de text coordonator</a:t>
            </a:r>
          </a:p>
        </p:txBody>
      </p:sp>
      <p:sp>
        <p:nvSpPr>
          <p:cNvPr id="5" name="Date Placeholder 4"/>
          <p:cNvSpPr>
            <a:spLocks noGrp="1"/>
          </p:cNvSpPr>
          <p:nvPr>
            <p:ph type="dt" sz="half" idx="10"/>
          </p:nvPr>
        </p:nvSpPr>
        <p:spPr/>
        <p:txBody>
          <a:bodyPr/>
          <a:lstStyle/>
          <a:p>
            <a:fld id="{C67CD890-410F-4860-8979-110B186F95CE}" type="datetimeFigureOut">
              <a:rPr lang="ro-RO" smtClean="0"/>
              <a:pPr/>
              <a:t>26.09.2023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4985B7F-E955-4591-9158-681F4876613D}" type="slidenum">
              <a:rPr lang="ro-RO" smtClean="0"/>
              <a:pPr/>
              <a:t>‹#›</a:t>
            </a:fld>
            <a:endParaRPr lang="ro-RO"/>
          </a:p>
        </p:txBody>
      </p:sp>
    </p:spTree>
    <p:extLst>
      <p:ext uri="{BB962C8B-B14F-4D97-AF65-F5344CB8AC3E}">
        <p14:creationId xmlns:p14="http://schemas.microsoft.com/office/powerpoint/2010/main" val="162356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7CD890-410F-4860-8979-110B186F95CE}" type="datetimeFigureOut">
              <a:rPr lang="ro-RO" smtClean="0"/>
              <a:pPr/>
              <a:t>26.09.2023</a:t>
            </a:fld>
            <a:endParaRPr lang="ro-R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4985B7F-E955-4591-9158-681F4876613D}" type="slidenum">
              <a:rPr lang="ro-RO" smtClean="0"/>
              <a:pPr/>
              <a:t>‹#›</a:t>
            </a:fld>
            <a:endParaRPr lang="ro-RO"/>
          </a:p>
        </p:txBody>
      </p:sp>
    </p:spTree>
    <p:extLst>
      <p:ext uri="{BB962C8B-B14F-4D97-AF65-F5344CB8AC3E}">
        <p14:creationId xmlns:p14="http://schemas.microsoft.com/office/powerpoint/2010/main" val="17694433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4260A4FC-83BD-407F-B397-B339D759E32E}"/>
              </a:ext>
            </a:extLst>
          </p:cNvPr>
          <p:cNvSpPr>
            <a:spLocks noGrp="1"/>
          </p:cNvSpPr>
          <p:nvPr>
            <p:ph type="ctrTitle"/>
          </p:nvPr>
        </p:nvSpPr>
        <p:spPr>
          <a:xfrm>
            <a:off x="1507067" y="990600"/>
            <a:ext cx="7766936" cy="5067299"/>
          </a:xfrm>
        </p:spPr>
        <p:txBody>
          <a:bodyPr>
            <a:normAutofit/>
          </a:bodyPr>
          <a:lstStyle/>
          <a:p>
            <a:pPr algn="ctr"/>
            <a:r>
              <a:rPr lang="en-US" dirty="0"/>
              <a:t>”</a:t>
            </a:r>
            <a:r>
              <a:rPr lang="ro-RO" dirty="0" err="1"/>
              <a:t>Art</a:t>
            </a:r>
            <a:r>
              <a:rPr lang="ro-RO" dirty="0"/>
              <a:t> as </a:t>
            </a:r>
            <a:r>
              <a:rPr lang="ro-RO" dirty="0" err="1"/>
              <a:t>Therapy</a:t>
            </a:r>
            <a:r>
              <a:rPr lang="ro-RO" dirty="0"/>
              <a:t>: Self </a:t>
            </a:r>
            <a:r>
              <a:rPr lang="ro-RO" dirty="0" err="1"/>
              <a:t>Expr</a:t>
            </a:r>
            <a:r>
              <a:rPr lang="en-US" dirty="0"/>
              <a:t>e</a:t>
            </a:r>
            <a:r>
              <a:rPr lang="ro-RO" dirty="0"/>
              <a:t>ssion and Special Needs in Art Education’’</a:t>
            </a:r>
            <a:r>
              <a:rPr lang="en-GB" dirty="0"/>
              <a:t/>
            </a:r>
            <a:br>
              <a:rPr lang="en-GB" dirty="0"/>
            </a:br>
            <a:r>
              <a:rPr lang="en-GB" dirty="0"/>
              <a:t/>
            </a:r>
            <a:br>
              <a:rPr lang="en-GB" dirty="0"/>
            </a:br>
            <a:endParaRPr lang="ro-RO" dirty="0"/>
          </a:p>
        </p:txBody>
      </p:sp>
    </p:spTree>
    <p:extLst>
      <p:ext uri="{BB962C8B-B14F-4D97-AF65-F5344CB8AC3E}">
        <p14:creationId xmlns:p14="http://schemas.microsoft.com/office/powerpoint/2010/main" val="2266187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0C57EDEF-0FB3-4048-B725-1073D7BC0B98}"/>
              </a:ext>
            </a:extLst>
          </p:cNvPr>
          <p:cNvSpPr>
            <a:spLocks noGrp="1"/>
          </p:cNvSpPr>
          <p:nvPr>
            <p:ph type="title"/>
          </p:nvPr>
        </p:nvSpPr>
        <p:spPr/>
        <p:txBody>
          <a:bodyPr>
            <a:normAutofit/>
          </a:bodyPr>
          <a:lstStyle/>
          <a:p>
            <a:r>
              <a:rPr lang="ro-RO" sz="1400" dirty="0">
                <a:solidFill>
                  <a:schemeClr val="tx1"/>
                </a:solidFill>
                <a:latin typeface="Times New Roman" panose="02020603050405020304" pitchFamily="18" charset="0"/>
                <a:cs typeface="Times New Roman" panose="02020603050405020304" pitchFamily="18" charset="0"/>
              </a:rPr>
              <a:t>Realizarea autoportretului cu părțile moi și părțile tari de la nivelul capului cu ajutorul tehnicii </a:t>
            </a:r>
            <a:r>
              <a:rPr lang="ro-RO" sz="1400" dirty="0" err="1">
                <a:solidFill>
                  <a:schemeClr val="tx1"/>
                </a:solidFill>
                <a:latin typeface="Times New Roman" panose="02020603050405020304" pitchFamily="18" charset="0"/>
                <a:cs typeface="Times New Roman" panose="02020603050405020304" pitchFamily="18" charset="0"/>
              </a:rPr>
              <a:t>imageriei</a:t>
            </a:r>
            <a:r>
              <a:rPr lang="ro-RO" sz="1400" dirty="0">
                <a:solidFill>
                  <a:schemeClr val="tx1"/>
                </a:solidFill>
                <a:latin typeface="Times New Roman" panose="02020603050405020304" pitchFamily="18" charset="0"/>
                <a:cs typeface="Times New Roman" panose="02020603050405020304" pitchFamily="18" charset="0"/>
              </a:rPr>
              <a:t> dirijate /colajului și desenului proiectând și emoția simțită în cadrul activității.</a:t>
            </a:r>
          </a:p>
        </p:txBody>
      </p:sp>
      <p:pic>
        <p:nvPicPr>
          <p:cNvPr id="7170" name="Picture 2" descr="C:\Users\LA-REYNA\Desktop\Poze Erasmus\14a736be-e19b-4b0e-90db-874f4ff675d0.jpg"/>
          <p:cNvPicPr>
            <a:picLocks noGrp="1" noChangeAspect="1" noChangeArrowheads="1"/>
          </p:cNvPicPr>
          <p:nvPr>
            <p:ph idx="1"/>
          </p:nvPr>
        </p:nvPicPr>
        <p:blipFill>
          <a:blip r:embed="rId2"/>
          <a:srcRect/>
          <a:stretch>
            <a:fillRect/>
          </a:stretch>
        </p:blipFill>
        <p:spPr bwMode="auto">
          <a:xfrm>
            <a:off x="682029" y="2141539"/>
            <a:ext cx="3817781" cy="1954212"/>
          </a:xfrm>
          <a:prstGeom prst="rect">
            <a:avLst/>
          </a:prstGeom>
          <a:noFill/>
        </p:spPr>
      </p:pic>
      <p:pic>
        <p:nvPicPr>
          <p:cNvPr id="7171" name="Picture 3" descr="C:\Users\LA-REYNA\Desktop\Poze Erasmus\99a95384-3349-4569-b442-820e95548c6b.jpg"/>
          <p:cNvPicPr>
            <a:picLocks noChangeAspect="1" noChangeArrowheads="1"/>
          </p:cNvPicPr>
          <p:nvPr/>
        </p:nvPicPr>
        <p:blipFill>
          <a:blip r:embed="rId3"/>
          <a:srcRect/>
          <a:stretch>
            <a:fillRect/>
          </a:stretch>
        </p:blipFill>
        <p:spPr bwMode="auto">
          <a:xfrm>
            <a:off x="5221705" y="2098307"/>
            <a:ext cx="3729791" cy="1920240"/>
          </a:xfrm>
          <a:prstGeom prst="rect">
            <a:avLst/>
          </a:prstGeom>
          <a:noFill/>
        </p:spPr>
      </p:pic>
      <p:pic>
        <p:nvPicPr>
          <p:cNvPr id="7172" name="Picture 4" descr="C:\Users\LA-REYNA\Desktop\Poze Erasmus\915e540d-74e4-4927-b74e-a956b796107c.jpg"/>
          <p:cNvPicPr>
            <a:picLocks noChangeAspect="1" noChangeArrowheads="1"/>
          </p:cNvPicPr>
          <p:nvPr/>
        </p:nvPicPr>
        <p:blipFill>
          <a:blip r:embed="rId4" cstate="print"/>
          <a:srcRect/>
          <a:stretch>
            <a:fillRect/>
          </a:stretch>
        </p:blipFill>
        <p:spPr bwMode="auto">
          <a:xfrm>
            <a:off x="690012" y="4533498"/>
            <a:ext cx="3857925" cy="2011680"/>
          </a:xfrm>
          <a:prstGeom prst="rect">
            <a:avLst/>
          </a:prstGeom>
          <a:noFill/>
        </p:spPr>
      </p:pic>
      <p:pic>
        <p:nvPicPr>
          <p:cNvPr id="7173" name="Picture 5" descr="C:\Users\LA-REYNA\Desktop\Poze Erasmus\987c196c-0a52-4e96-88be-aaa4c447a46f.jpg"/>
          <p:cNvPicPr>
            <a:picLocks noChangeAspect="1" noChangeArrowheads="1"/>
          </p:cNvPicPr>
          <p:nvPr/>
        </p:nvPicPr>
        <p:blipFill>
          <a:blip r:embed="rId5" cstate="print"/>
          <a:srcRect/>
          <a:stretch>
            <a:fillRect/>
          </a:stretch>
        </p:blipFill>
        <p:spPr bwMode="auto">
          <a:xfrm>
            <a:off x="5230930" y="4497405"/>
            <a:ext cx="3840881" cy="1999648"/>
          </a:xfrm>
          <a:prstGeom prst="rect">
            <a:avLst/>
          </a:prstGeom>
          <a:noFill/>
        </p:spPr>
      </p:pic>
    </p:spTree>
    <p:extLst>
      <p:ext uri="{BB962C8B-B14F-4D97-AF65-F5344CB8AC3E}">
        <p14:creationId xmlns:p14="http://schemas.microsoft.com/office/powerpoint/2010/main" val="49123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1642E0C5-2978-4B36-A663-DFDE3538B089}"/>
              </a:ext>
            </a:extLst>
          </p:cNvPr>
          <p:cNvSpPr>
            <a:spLocks noGrp="1"/>
          </p:cNvSpPr>
          <p:nvPr>
            <p:ph type="title"/>
          </p:nvPr>
        </p:nvSpPr>
        <p:spPr/>
        <p:txBody>
          <a:bodyPr>
            <a:normAutofit/>
          </a:bodyPr>
          <a:lstStyle/>
          <a:p>
            <a:pPr algn="ctr"/>
            <a:r>
              <a:rPr lang="ro-RO" sz="2000" b="1" dirty="0">
                <a:solidFill>
                  <a:schemeClr val="tx1"/>
                </a:solidFill>
                <a:latin typeface="Times New Roman" panose="02020603050405020304" pitchFamily="18" charset="0"/>
                <a:cs typeface="Times New Roman" panose="02020603050405020304" pitchFamily="18" charset="0"/>
              </a:rPr>
              <a:t>Proiectarea emoției resimțite de elevi, odată cu întoarcerea din vacanța de Paște, aprecierea predării team-t</a:t>
            </a:r>
            <a:r>
              <a:rPr lang="en-GB" sz="2000" b="1" dirty="0">
                <a:solidFill>
                  <a:schemeClr val="tx1"/>
                </a:solidFill>
                <a:latin typeface="Times New Roman" panose="02020603050405020304" pitchFamily="18" charset="0"/>
                <a:cs typeface="Times New Roman" panose="02020603050405020304" pitchFamily="18" charset="0"/>
              </a:rPr>
              <a:t>ea</a:t>
            </a:r>
            <a:r>
              <a:rPr lang="ro-RO" sz="2000" b="1" dirty="0">
                <a:solidFill>
                  <a:schemeClr val="tx1"/>
                </a:solidFill>
                <a:latin typeface="Times New Roman" panose="02020603050405020304" pitchFamily="18" charset="0"/>
                <a:cs typeface="Times New Roman" panose="02020603050405020304" pitchFamily="18" charset="0"/>
              </a:rPr>
              <a:t>ching, prin reprezentarea profesorilor în cadrul unei picturi și a colegei de bancă, proces care a favorizat comunicarea emoțională la elevii cu TSA și deficiențe asociate severe</a:t>
            </a:r>
          </a:p>
        </p:txBody>
      </p:sp>
      <p:pic>
        <p:nvPicPr>
          <p:cNvPr id="4" name="Substituent conținut 3">
            <a:extLst>
              <a:ext uri="{FF2B5EF4-FFF2-40B4-BE49-F238E27FC236}">
                <a16:creationId xmlns:a16="http://schemas.microsoft.com/office/drawing/2014/main" xmlns="" id="{EA2168A9-E8BE-4F3A-A3AD-A4C8EE22B62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3324" y="1981200"/>
            <a:ext cx="3633409" cy="2032007"/>
          </a:xfrm>
          <a:prstGeom prst="rect">
            <a:avLst/>
          </a:prstGeom>
        </p:spPr>
      </p:pic>
      <p:pic>
        <p:nvPicPr>
          <p:cNvPr id="6" name="Imagine 5">
            <a:extLst>
              <a:ext uri="{FF2B5EF4-FFF2-40B4-BE49-F238E27FC236}">
                <a16:creationId xmlns:a16="http://schemas.microsoft.com/office/drawing/2014/main" xmlns="" id="{69DA7E32-BD2E-499B-AC28-5E3760D05B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2638" y="2000250"/>
            <a:ext cx="3633408" cy="2122243"/>
          </a:xfrm>
          <a:prstGeom prst="rect">
            <a:avLst/>
          </a:prstGeom>
        </p:spPr>
      </p:pic>
      <p:pic>
        <p:nvPicPr>
          <p:cNvPr id="7" name="Imagine 6">
            <a:extLst>
              <a:ext uri="{FF2B5EF4-FFF2-40B4-BE49-F238E27FC236}">
                <a16:creationId xmlns:a16="http://schemas.microsoft.com/office/drawing/2014/main" xmlns="" id="{E9FDDC1C-D65B-4284-BBD6-13F10A791E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388359" y="3515743"/>
            <a:ext cx="2211357" cy="3633408"/>
          </a:xfrm>
          <a:prstGeom prst="rect">
            <a:avLst/>
          </a:prstGeom>
        </p:spPr>
      </p:pic>
      <p:pic>
        <p:nvPicPr>
          <p:cNvPr id="8194" name="Picture 2" descr="C:\Users\LA-REYNA\Desktop\Poze Erasmus\b1930810-7d4d-45cf-9bcd-666348ad5204.jpg"/>
          <p:cNvPicPr>
            <a:picLocks noChangeAspect="1" noChangeArrowheads="1"/>
          </p:cNvPicPr>
          <p:nvPr/>
        </p:nvPicPr>
        <p:blipFill>
          <a:blip r:embed="rId5"/>
          <a:srcRect/>
          <a:stretch>
            <a:fillRect/>
          </a:stretch>
        </p:blipFill>
        <p:spPr bwMode="auto">
          <a:xfrm>
            <a:off x="5053263" y="4283242"/>
            <a:ext cx="3537285" cy="2237874"/>
          </a:xfrm>
          <a:prstGeom prst="rect">
            <a:avLst/>
          </a:prstGeom>
          <a:noFill/>
        </p:spPr>
      </p:pic>
    </p:spTree>
    <p:extLst>
      <p:ext uri="{BB962C8B-B14F-4D97-AF65-F5344CB8AC3E}">
        <p14:creationId xmlns:p14="http://schemas.microsoft.com/office/powerpoint/2010/main" val="1945288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037393C0-B316-407D-B800-67518707C2BD}"/>
              </a:ext>
            </a:extLst>
          </p:cNvPr>
          <p:cNvSpPr>
            <a:spLocks noGrp="1"/>
          </p:cNvSpPr>
          <p:nvPr>
            <p:ph type="title"/>
          </p:nvPr>
        </p:nvSpPr>
        <p:spPr/>
        <p:txBody>
          <a:bodyPr>
            <a:normAutofit/>
          </a:bodyPr>
          <a:lstStyle/>
          <a:p>
            <a:r>
              <a:rPr lang="ro-RO" sz="1400" dirty="0">
                <a:solidFill>
                  <a:schemeClr val="tx1"/>
                </a:solidFill>
                <a:latin typeface="Times New Roman" panose="02020603050405020304" pitchFamily="18" charset="0"/>
                <a:cs typeface="Times New Roman" panose="02020603050405020304" pitchFamily="18" charset="0"/>
              </a:rPr>
              <a:t>Emoții pozitive- Bucuria </a:t>
            </a:r>
            <a:br>
              <a:rPr lang="ro-RO" sz="1400" dirty="0">
                <a:solidFill>
                  <a:schemeClr val="tx1"/>
                </a:solidFill>
                <a:latin typeface="Times New Roman" panose="02020603050405020304" pitchFamily="18" charset="0"/>
                <a:cs typeface="Times New Roman" panose="02020603050405020304" pitchFamily="18" charset="0"/>
              </a:rPr>
            </a:br>
            <a:endParaRPr lang="ro-RO" sz="1400" dirty="0">
              <a:solidFill>
                <a:schemeClr val="tx1"/>
              </a:solidFill>
              <a:latin typeface="Times New Roman" panose="02020603050405020304" pitchFamily="18" charset="0"/>
              <a:cs typeface="Times New Roman" panose="02020603050405020304" pitchFamily="18" charset="0"/>
            </a:endParaRPr>
          </a:p>
        </p:txBody>
      </p:sp>
      <p:pic>
        <p:nvPicPr>
          <p:cNvPr id="4" name="Substituent conținut 3">
            <a:extLst>
              <a:ext uri="{FF2B5EF4-FFF2-40B4-BE49-F238E27FC236}">
                <a16:creationId xmlns:a16="http://schemas.microsoft.com/office/drawing/2014/main" xmlns="" id="{487C0FEA-3DA8-42DB-BCEB-3256977B8D2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523626" y="1228486"/>
            <a:ext cx="2268376" cy="3624078"/>
          </a:xfrm>
          <a:prstGeom prst="rect">
            <a:avLst/>
          </a:prstGeom>
        </p:spPr>
      </p:pic>
      <p:pic>
        <p:nvPicPr>
          <p:cNvPr id="5" name="Imagine 4">
            <a:extLst>
              <a:ext uri="{FF2B5EF4-FFF2-40B4-BE49-F238E27FC236}">
                <a16:creationId xmlns:a16="http://schemas.microsoft.com/office/drawing/2014/main" xmlns="" id="{6770670E-42AA-43B0-8212-0D827B40E1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769730" y="1448672"/>
            <a:ext cx="2268374" cy="3424334"/>
          </a:xfrm>
          <a:prstGeom prst="rect">
            <a:avLst/>
          </a:prstGeom>
        </p:spPr>
      </p:pic>
      <p:pic>
        <p:nvPicPr>
          <p:cNvPr id="6" name="Imagine 5">
            <a:extLst>
              <a:ext uri="{FF2B5EF4-FFF2-40B4-BE49-F238E27FC236}">
                <a16:creationId xmlns:a16="http://schemas.microsoft.com/office/drawing/2014/main" xmlns="" id="{19B8BD4C-303B-4256-9476-98532609D2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680831" y="3676542"/>
            <a:ext cx="2098351" cy="3624079"/>
          </a:xfrm>
          <a:prstGeom prst="rect">
            <a:avLst/>
          </a:prstGeom>
        </p:spPr>
      </p:pic>
      <p:pic>
        <p:nvPicPr>
          <p:cNvPr id="14338" name="Picture 2" descr="C:\Users\LA-REYNA\Desktop\Poze Erasmus\c53971c3-5024-4a69-8fbb-9a4f1bd207af.jpg"/>
          <p:cNvPicPr>
            <a:picLocks noChangeAspect="1" noChangeArrowheads="1"/>
          </p:cNvPicPr>
          <p:nvPr/>
        </p:nvPicPr>
        <p:blipFill>
          <a:blip r:embed="rId5"/>
          <a:srcRect/>
          <a:stretch>
            <a:fillRect/>
          </a:stretch>
        </p:blipFill>
        <p:spPr bwMode="auto">
          <a:xfrm>
            <a:off x="5181600" y="4478755"/>
            <a:ext cx="3467100" cy="2093496"/>
          </a:xfrm>
          <a:prstGeom prst="rect">
            <a:avLst/>
          </a:prstGeom>
          <a:noFill/>
        </p:spPr>
      </p:pic>
    </p:spTree>
    <p:extLst>
      <p:ext uri="{BB962C8B-B14F-4D97-AF65-F5344CB8AC3E}">
        <p14:creationId xmlns:p14="http://schemas.microsoft.com/office/powerpoint/2010/main" val="3154352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20B741A1-4E15-4B3A-8BD0-A6E3770F9A3E}"/>
              </a:ext>
            </a:extLst>
          </p:cNvPr>
          <p:cNvSpPr>
            <a:spLocks noGrp="1"/>
          </p:cNvSpPr>
          <p:nvPr>
            <p:ph type="title"/>
          </p:nvPr>
        </p:nvSpPr>
        <p:spPr>
          <a:xfrm>
            <a:off x="677334" y="609600"/>
            <a:ext cx="8596668" cy="1123950"/>
          </a:xfrm>
        </p:spPr>
        <p:txBody>
          <a:bodyPr>
            <a:normAutofit/>
          </a:bodyPr>
          <a:lstStyle/>
          <a:p>
            <a:pPr algn="ctr"/>
            <a:r>
              <a:rPr lang="ro-RO" sz="2000" b="1" dirty="0">
                <a:solidFill>
                  <a:schemeClr val="tx1"/>
                </a:solidFill>
                <a:latin typeface="Times New Roman" panose="02020603050405020304" pitchFamily="18" charset="0"/>
                <a:cs typeface="Times New Roman" panose="02020603050405020304" pitchFamily="18" charset="0"/>
              </a:rPr>
              <a:t>Emoții pozitive ve</a:t>
            </a:r>
            <a:r>
              <a:rPr lang="en-GB" sz="2000" b="1" dirty="0">
                <a:solidFill>
                  <a:schemeClr val="tx1"/>
                </a:solidFill>
                <a:latin typeface="Times New Roman" panose="02020603050405020304" pitchFamily="18" charset="0"/>
                <a:cs typeface="Times New Roman" panose="02020603050405020304" pitchFamily="18" charset="0"/>
              </a:rPr>
              <a:t>r</a:t>
            </a:r>
            <a:r>
              <a:rPr lang="ro-RO" sz="2000" b="1" dirty="0">
                <a:solidFill>
                  <a:schemeClr val="tx1"/>
                </a:solidFill>
                <a:latin typeface="Times New Roman" panose="02020603050405020304" pitchFamily="18" charset="0"/>
                <a:cs typeface="Times New Roman" panose="02020603050405020304" pitchFamily="18" charset="0"/>
              </a:rPr>
              <a:t>sus emoții negative, proiecții după vacanța de Paște exprimate cu ajutorul culorilor și formelor din cadrul lucrării individuale fără o temă dată.</a:t>
            </a:r>
          </a:p>
        </p:txBody>
      </p:sp>
      <p:pic>
        <p:nvPicPr>
          <p:cNvPr id="4" name="Substituent conținut 3">
            <a:extLst>
              <a:ext uri="{FF2B5EF4-FFF2-40B4-BE49-F238E27FC236}">
                <a16:creationId xmlns:a16="http://schemas.microsoft.com/office/drawing/2014/main" xmlns="" id="{10BD3996-F999-45AB-8C09-5087D6879B8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454325" y="1025073"/>
            <a:ext cx="2147078" cy="3586758"/>
          </a:xfrm>
          <a:prstGeom prst="rect">
            <a:avLst/>
          </a:prstGeom>
        </p:spPr>
      </p:pic>
      <p:pic>
        <p:nvPicPr>
          <p:cNvPr id="5" name="Imagine 4">
            <a:extLst>
              <a:ext uri="{FF2B5EF4-FFF2-40B4-BE49-F238E27FC236}">
                <a16:creationId xmlns:a16="http://schemas.microsoft.com/office/drawing/2014/main" xmlns="" id="{8B0F3CC2-6874-4C39-A998-52EDE35EAF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582326" y="1146808"/>
            <a:ext cx="2139822" cy="3284372"/>
          </a:xfrm>
          <a:prstGeom prst="rect">
            <a:avLst/>
          </a:prstGeom>
        </p:spPr>
      </p:pic>
      <p:pic>
        <p:nvPicPr>
          <p:cNvPr id="6" name="Imagine 5">
            <a:extLst>
              <a:ext uri="{FF2B5EF4-FFF2-40B4-BE49-F238E27FC236}">
                <a16:creationId xmlns:a16="http://schemas.microsoft.com/office/drawing/2014/main" xmlns="" id="{DF3203C4-EEFD-4984-92A3-5AF003C3C1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507193" y="3285959"/>
            <a:ext cx="2099500" cy="3586760"/>
          </a:xfrm>
          <a:prstGeom prst="rect">
            <a:avLst/>
          </a:prstGeom>
        </p:spPr>
      </p:pic>
      <p:pic>
        <p:nvPicPr>
          <p:cNvPr id="7" name="Imagine 6">
            <a:extLst>
              <a:ext uri="{FF2B5EF4-FFF2-40B4-BE49-F238E27FC236}">
                <a16:creationId xmlns:a16="http://schemas.microsoft.com/office/drawing/2014/main" xmlns="" id="{CE3F5F2D-7FC0-40A3-B499-96942418CB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5688715" y="3456202"/>
            <a:ext cx="2051371" cy="3284372"/>
          </a:xfrm>
          <a:prstGeom prst="rect">
            <a:avLst/>
          </a:prstGeom>
        </p:spPr>
      </p:pic>
    </p:spTree>
    <p:extLst>
      <p:ext uri="{BB962C8B-B14F-4D97-AF65-F5344CB8AC3E}">
        <p14:creationId xmlns:p14="http://schemas.microsoft.com/office/powerpoint/2010/main" val="62855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1600" dirty="0">
                <a:solidFill>
                  <a:schemeClr val="tx1"/>
                </a:solidFill>
                <a:latin typeface="Times New Roman" panose="02020603050405020304" pitchFamily="18" charset="0"/>
                <a:cs typeface="Times New Roman" panose="02020603050405020304" pitchFamily="18" charset="0"/>
              </a:rPr>
              <a:t>Activități integrate prin tehnica sculpturii- Copacul înflorit și realizarea autoportretului prin tehnica colajului prin care elevii își proiectează emoțiile și </a:t>
            </a:r>
            <a:r>
              <a:rPr lang="ro-RO" sz="1600" dirty="0" err="1">
                <a:solidFill>
                  <a:schemeClr val="tx1"/>
                </a:solidFill>
                <a:latin typeface="Times New Roman" panose="02020603050405020304" pitchFamily="18" charset="0"/>
                <a:cs typeface="Times New Roman" panose="02020603050405020304" pitchFamily="18" charset="0"/>
              </a:rPr>
              <a:t>microexpresiile</a:t>
            </a:r>
            <a:r>
              <a:rPr lang="ro-RO" sz="1600" dirty="0">
                <a:solidFill>
                  <a:schemeClr val="tx1"/>
                </a:solidFill>
                <a:latin typeface="Times New Roman" panose="02020603050405020304" pitchFamily="18" charset="0"/>
                <a:cs typeface="Times New Roman" panose="02020603050405020304" pitchFamily="18" charset="0"/>
              </a:rPr>
              <a:t> faciale utilizând formele și culorile.</a:t>
            </a:r>
            <a:endParaRPr lang="en-GB" sz="1600" dirty="0">
              <a:solidFill>
                <a:schemeClr val="tx1"/>
              </a:solidFill>
              <a:latin typeface="Times New Roman" panose="02020603050405020304" pitchFamily="18" charset="0"/>
              <a:cs typeface="Times New Roman" panose="02020603050405020304" pitchFamily="18" charset="0"/>
            </a:endParaRPr>
          </a:p>
        </p:txBody>
      </p:sp>
      <p:pic>
        <p:nvPicPr>
          <p:cNvPr id="10242" name="Picture 2" descr="C:\Users\LA-REYNA\Desktop\Poze Erasmus\ff53989f-edb2-4fe4-b5f8-09e0fe665596.jpg"/>
          <p:cNvPicPr>
            <a:picLocks noGrp="1" noChangeAspect="1" noChangeArrowheads="1"/>
          </p:cNvPicPr>
          <p:nvPr>
            <p:ph idx="1"/>
          </p:nvPr>
        </p:nvPicPr>
        <p:blipFill>
          <a:blip r:embed="rId2"/>
          <a:srcRect/>
          <a:stretch>
            <a:fillRect/>
          </a:stretch>
        </p:blipFill>
        <p:spPr bwMode="auto">
          <a:xfrm>
            <a:off x="682029" y="2179639"/>
            <a:ext cx="3914033" cy="1973262"/>
          </a:xfrm>
          <a:prstGeom prst="rect">
            <a:avLst/>
          </a:prstGeom>
          <a:noFill/>
        </p:spPr>
      </p:pic>
      <p:pic>
        <p:nvPicPr>
          <p:cNvPr id="10243" name="Picture 3" descr="C:\Users\LA-REYNA\Desktop\Poze Erasmus\df152c42-7f67-4d04-a6ca-688641ba496b.jpg"/>
          <p:cNvPicPr>
            <a:picLocks noChangeAspect="1" noChangeArrowheads="1"/>
          </p:cNvPicPr>
          <p:nvPr/>
        </p:nvPicPr>
        <p:blipFill>
          <a:blip r:embed="rId3"/>
          <a:srcRect/>
          <a:stretch>
            <a:fillRect/>
          </a:stretch>
        </p:blipFill>
        <p:spPr bwMode="auto">
          <a:xfrm>
            <a:off x="4908884" y="2285999"/>
            <a:ext cx="3994485" cy="1925053"/>
          </a:xfrm>
          <a:prstGeom prst="rect">
            <a:avLst/>
          </a:prstGeom>
          <a:noFill/>
        </p:spPr>
      </p:pic>
      <p:pic>
        <p:nvPicPr>
          <p:cNvPr id="10244" name="Picture 4" descr="C:\Users\LA-REYNA\Desktop\Poze Erasmus\efd6f82a-c477-4413-9e74-11994764ae1d.jpg"/>
          <p:cNvPicPr>
            <a:picLocks noChangeAspect="1" noChangeArrowheads="1"/>
          </p:cNvPicPr>
          <p:nvPr/>
        </p:nvPicPr>
        <p:blipFill>
          <a:blip r:embed="rId4"/>
          <a:srcRect/>
          <a:stretch>
            <a:fillRect/>
          </a:stretch>
        </p:blipFill>
        <p:spPr bwMode="auto">
          <a:xfrm>
            <a:off x="649705" y="4523874"/>
            <a:ext cx="4018549" cy="1876926"/>
          </a:xfrm>
          <a:prstGeom prst="rect">
            <a:avLst/>
          </a:prstGeom>
          <a:noFill/>
        </p:spPr>
      </p:pic>
      <p:pic>
        <p:nvPicPr>
          <p:cNvPr id="10245" name="Picture 5" descr="C:\Users\LA-REYNA\Desktop\Poze Erasmus\c53971c3-5024-4a69-8fbb-9a4f1bd207af.jpg"/>
          <p:cNvPicPr>
            <a:picLocks noChangeAspect="1" noChangeArrowheads="1"/>
          </p:cNvPicPr>
          <p:nvPr/>
        </p:nvPicPr>
        <p:blipFill>
          <a:blip r:embed="rId5"/>
          <a:srcRect/>
          <a:stretch>
            <a:fillRect/>
          </a:stretch>
        </p:blipFill>
        <p:spPr bwMode="auto">
          <a:xfrm>
            <a:off x="4884420" y="4389120"/>
            <a:ext cx="4018948" cy="205980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1400" dirty="0">
                <a:solidFill>
                  <a:schemeClr val="tx1"/>
                </a:solidFill>
                <a:latin typeface="Times New Roman" panose="02020603050405020304" pitchFamily="18" charset="0"/>
                <a:cs typeface="Times New Roman" panose="02020603050405020304" pitchFamily="18" charset="0"/>
              </a:rPr>
              <a:t>Activitate de pictură, prin utilizarea diverselor instrumente pentru a </a:t>
            </a:r>
            <a:r>
              <a:rPr lang="ro-RO" sz="1400" dirty="0" smtClean="0">
                <a:solidFill>
                  <a:schemeClr val="tx1"/>
                </a:solidFill>
                <a:latin typeface="Times New Roman" panose="02020603050405020304" pitchFamily="18" charset="0"/>
                <a:cs typeface="Times New Roman" panose="02020603050405020304" pitchFamily="18" charset="0"/>
              </a:rPr>
              <a:t>crea </a:t>
            </a:r>
            <a:r>
              <a:rPr lang="ro-RO" sz="1400" dirty="0">
                <a:solidFill>
                  <a:schemeClr val="tx1"/>
                </a:solidFill>
                <a:latin typeface="Times New Roman" panose="02020603050405020304" pitchFamily="18" charset="0"/>
                <a:cs typeface="Times New Roman" panose="02020603050405020304" pitchFamily="18" charset="0"/>
              </a:rPr>
              <a:t>instrumente muzicale.</a:t>
            </a:r>
            <a:endParaRPr lang="en-GB" sz="1400" dirty="0">
              <a:solidFill>
                <a:schemeClr val="tx1"/>
              </a:solidFill>
              <a:latin typeface="Times New Roman" panose="02020603050405020304" pitchFamily="18" charset="0"/>
              <a:cs typeface="Times New Roman" panose="02020603050405020304" pitchFamily="18" charset="0"/>
            </a:endParaRPr>
          </a:p>
        </p:txBody>
      </p:sp>
      <p:pic>
        <p:nvPicPr>
          <p:cNvPr id="9218" name="Picture 2" descr="C:\Users\LA-REYNA\Desktop\Poze Erasmus\4944808c-6125-4104-b371-4f9a145be6da.jpg"/>
          <p:cNvPicPr>
            <a:picLocks noGrp="1" noChangeAspect="1" noChangeArrowheads="1"/>
          </p:cNvPicPr>
          <p:nvPr>
            <p:ph idx="1"/>
          </p:nvPr>
        </p:nvPicPr>
        <p:blipFill>
          <a:blip r:embed="rId2" cstate="print"/>
          <a:srcRect/>
          <a:stretch>
            <a:fillRect/>
          </a:stretch>
        </p:blipFill>
        <p:spPr bwMode="auto">
          <a:xfrm>
            <a:off x="706856" y="2112463"/>
            <a:ext cx="3865144" cy="2002338"/>
          </a:xfrm>
          <a:prstGeom prst="rect">
            <a:avLst/>
          </a:prstGeom>
          <a:noFill/>
        </p:spPr>
      </p:pic>
      <p:pic>
        <p:nvPicPr>
          <p:cNvPr id="9219" name="Picture 3" descr="C:\Users\LA-REYNA\Desktop\Poze Erasmus\2390666a-6399-4f0b-bded-509bc97f66b1.jpg"/>
          <p:cNvPicPr>
            <a:picLocks noChangeAspect="1" noChangeArrowheads="1"/>
          </p:cNvPicPr>
          <p:nvPr/>
        </p:nvPicPr>
        <p:blipFill>
          <a:blip r:embed="rId3"/>
          <a:srcRect/>
          <a:stretch>
            <a:fillRect/>
          </a:stretch>
        </p:blipFill>
        <p:spPr bwMode="auto">
          <a:xfrm>
            <a:off x="5078931" y="2133600"/>
            <a:ext cx="3901440" cy="2019300"/>
          </a:xfrm>
          <a:prstGeom prst="rect">
            <a:avLst/>
          </a:prstGeom>
          <a:noFill/>
        </p:spPr>
      </p:pic>
      <p:pic>
        <p:nvPicPr>
          <p:cNvPr id="9220" name="Picture 4" descr="C:\Users\LA-REYNA\Desktop\Poze Erasmus\adeca1df-d9a2-485c-8af7-c0e93f59910f.jpg"/>
          <p:cNvPicPr>
            <a:picLocks noChangeAspect="1" noChangeArrowheads="1"/>
          </p:cNvPicPr>
          <p:nvPr/>
        </p:nvPicPr>
        <p:blipFill>
          <a:blip r:embed="rId4" cstate="print"/>
          <a:srcRect/>
          <a:stretch>
            <a:fillRect/>
          </a:stretch>
        </p:blipFill>
        <p:spPr bwMode="auto">
          <a:xfrm>
            <a:off x="711869" y="4379495"/>
            <a:ext cx="3860131" cy="1804737"/>
          </a:xfrm>
          <a:prstGeom prst="rect">
            <a:avLst/>
          </a:prstGeom>
          <a:noFill/>
        </p:spPr>
      </p:pic>
      <p:pic>
        <p:nvPicPr>
          <p:cNvPr id="9221" name="Picture 5" descr="C:\Users\LA-REYNA\Desktop\Poze Erasmus\a53925a6-5a07-46f4-8084-d32cd133ab73.jpg"/>
          <p:cNvPicPr>
            <a:picLocks noChangeAspect="1" noChangeArrowheads="1"/>
          </p:cNvPicPr>
          <p:nvPr/>
        </p:nvPicPr>
        <p:blipFill>
          <a:blip r:embed="rId5"/>
          <a:srcRect/>
          <a:stretch>
            <a:fillRect/>
          </a:stretch>
        </p:blipFill>
        <p:spPr bwMode="auto">
          <a:xfrm>
            <a:off x="5074319" y="4400550"/>
            <a:ext cx="3877176" cy="187993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14F9F2DF-7F7B-4DFB-B5B0-6D1BD2A372A1}"/>
              </a:ext>
            </a:extLst>
          </p:cNvPr>
          <p:cNvSpPr>
            <a:spLocks noGrp="1"/>
          </p:cNvSpPr>
          <p:nvPr>
            <p:ph type="title"/>
          </p:nvPr>
        </p:nvSpPr>
        <p:spPr/>
        <p:txBody>
          <a:bodyPr>
            <a:normAutofit/>
          </a:bodyPr>
          <a:lstStyle/>
          <a:p>
            <a:r>
              <a:rPr lang="ro-RO" sz="1400" dirty="0">
                <a:solidFill>
                  <a:schemeClr val="tx1"/>
                </a:solidFill>
                <a:latin typeface="Times New Roman" panose="02020603050405020304" pitchFamily="18" charset="0"/>
                <a:cs typeface="Times New Roman" panose="02020603050405020304" pitchFamily="18" charset="0"/>
              </a:rPr>
              <a:t>Tehnica sculpturii aplicată cu ajutorul plastilinei, în cadrul disciplinei Consiliere și orientare, intitulată ,, Emoții și sentimente</a:t>
            </a:r>
            <a:r>
              <a:rPr lang="en-US" sz="1400" dirty="0">
                <a:solidFill>
                  <a:schemeClr val="tx1"/>
                </a:solidFill>
                <a:latin typeface="Times New Roman" panose="02020603050405020304" pitchFamily="18" charset="0"/>
                <a:cs typeface="Times New Roman" panose="02020603050405020304" pitchFamily="18" charset="0"/>
              </a:rPr>
              <a:t>”</a:t>
            </a:r>
            <a:r>
              <a:rPr lang="ro-RO" sz="1400" dirty="0">
                <a:solidFill>
                  <a:schemeClr val="tx1"/>
                </a:solidFill>
                <a:latin typeface="Times New Roman" panose="02020603050405020304" pitchFamily="18" charset="0"/>
                <a:cs typeface="Times New Roman" panose="02020603050405020304" pitchFamily="18" charset="0"/>
              </a:rPr>
              <a:t>.</a:t>
            </a:r>
            <a:br>
              <a:rPr lang="ro-RO" sz="1400" dirty="0">
                <a:solidFill>
                  <a:schemeClr val="tx1"/>
                </a:solidFill>
                <a:latin typeface="Times New Roman" panose="02020603050405020304" pitchFamily="18" charset="0"/>
                <a:cs typeface="Times New Roman" panose="02020603050405020304" pitchFamily="18" charset="0"/>
              </a:rPr>
            </a:br>
            <a:r>
              <a:rPr lang="ro-RO" sz="1400" dirty="0">
                <a:solidFill>
                  <a:schemeClr val="tx1"/>
                </a:solidFill>
                <a:latin typeface="Times New Roman" panose="02020603050405020304" pitchFamily="18" charset="0"/>
                <a:cs typeface="Times New Roman" panose="02020603050405020304" pitchFamily="18" charset="0"/>
              </a:rPr>
              <a:t>Elevii au proiectat</a:t>
            </a:r>
            <a:r>
              <a:rPr lang="en-US" sz="1400" dirty="0">
                <a:solidFill>
                  <a:schemeClr val="tx1"/>
                </a:solidFill>
                <a:latin typeface="Times New Roman" panose="02020603050405020304" pitchFamily="18" charset="0"/>
                <a:cs typeface="Times New Roman" panose="02020603050405020304" pitchFamily="18" charset="0"/>
              </a:rPr>
              <a:t>,,</a:t>
            </a:r>
            <a:r>
              <a:rPr lang="ro-RO" sz="1400" dirty="0">
                <a:solidFill>
                  <a:schemeClr val="tx1"/>
                </a:solidFill>
                <a:latin typeface="Times New Roman" panose="02020603050405020304" pitchFamily="18" charset="0"/>
                <a:cs typeface="Times New Roman" panose="02020603050405020304" pitchFamily="18" charset="0"/>
              </a:rPr>
              <a:t> Bucuria</a:t>
            </a:r>
            <a:r>
              <a:rPr lang="en-US" sz="1400" dirty="0">
                <a:solidFill>
                  <a:schemeClr val="tx1"/>
                </a:solidFill>
                <a:latin typeface="Times New Roman" panose="02020603050405020304" pitchFamily="18" charset="0"/>
                <a:cs typeface="Times New Roman" panose="02020603050405020304" pitchFamily="18" charset="0"/>
              </a:rPr>
              <a:t>”</a:t>
            </a:r>
            <a:r>
              <a:rPr lang="ro-RO" sz="1400" dirty="0">
                <a:solidFill>
                  <a:schemeClr val="tx1"/>
                </a:solidFill>
                <a:latin typeface="Times New Roman" panose="02020603050405020304" pitchFamily="18" charset="0"/>
                <a:cs typeface="Times New Roman" panose="02020603050405020304" pitchFamily="18" charset="0"/>
              </a:rPr>
              <a:t> pe care o simt la școală alături de colegi și profesori.</a:t>
            </a:r>
          </a:p>
        </p:txBody>
      </p:sp>
      <p:pic>
        <p:nvPicPr>
          <p:cNvPr id="4" name="Substituent conținut 3">
            <a:extLst>
              <a:ext uri="{FF2B5EF4-FFF2-40B4-BE49-F238E27FC236}">
                <a16:creationId xmlns:a16="http://schemas.microsoft.com/office/drawing/2014/main" xmlns="" id="{531C5C9E-AF6F-4826-A31C-3CBDFCC65C8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51795" y="4108907"/>
            <a:ext cx="3633409" cy="2010196"/>
          </a:xfrm>
          <a:prstGeom prst="rect">
            <a:avLst/>
          </a:prstGeom>
        </p:spPr>
      </p:pic>
      <p:pic>
        <p:nvPicPr>
          <p:cNvPr id="6" name="Imagine 5">
            <a:extLst>
              <a:ext uri="{FF2B5EF4-FFF2-40B4-BE49-F238E27FC236}">
                <a16:creationId xmlns:a16="http://schemas.microsoft.com/office/drawing/2014/main" xmlns="" id="{20A2FEB7-7BD5-46C5-9659-C09ADFC588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462491" y="1145246"/>
            <a:ext cx="1913812" cy="3484120"/>
          </a:xfrm>
          <a:prstGeom prst="rect">
            <a:avLst/>
          </a:prstGeom>
        </p:spPr>
      </p:pic>
      <p:pic>
        <p:nvPicPr>
          <p:cNvPr id="7" name="Imagine 6">
            <a:extLst>
              <a:ext uri="{FF2B5EF4-FFF2-40B4-BE49-F238E27FC236}">
                <a16:creationId xmlns:a16="http://schemas.microsoft.com/office/drawing/2014/main" xmlns="" id="{9F5B582F-90F4-462A-B0A5-D03DFA6F7A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460" y="4229223"/>
            <a:ext cx="3484124" cy="2010196"/>
          </a:xfrm>
          <a:prstGeom prst="rect">
            <a:avLst/>
          </a:prstGeom>
        </p:spPr>
      </p:pic>
      <p:pic>
        <p:nvPicPr>
          <p:cNvPr id="8" name="Imagine 7">
            <a:extLst>
              <a:ext uri="{FF2B5EF4-FFF2-40B4-BE49-F238E27FC236}">
                <a16:creationId xmlns:a16="http://schemas.microsoft.com/office/drawing/2014/main" xmlns="" id="{AF5C3EF7-7DDF-4F8A-BC01-BFBB804D94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3669" y="2026651"/>
            <a:ext cx="3633409" cy="1913813"/>
          </a:xfrm>
          <a:prstGeom prst="rect">
            <a:avLst/>
          </a:prstGeom>
        </p:spPr>
      </p:pic>
    </p:spTree>
    <p:extLst>
      <p:ext uri="{BB962C8B-B14F-4D97-AF65-F5344CB8AC3E}">
        <p14:creationId xmlns:p14="http://schemas.microsoft.com/office/powerpoint/2010/main" val="3094206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2290" name="Picture 2" descr="C:\Users\LA-REYNA\Desktop\Poze Erasmus\4597f436-6339-494b-9ef9-709a06e69066.jpg"/>
          <p:cNvPicPr>
            <a:picLocks noGrp="1" noChangeAspect="1" noChangeArrowheads="1"/>
          </p:cNvPicPr>
          <p:nvPr>
            <p:ph idx="1"/>
          </p:nvPr>
        </p:nvPicPr>
        <p:blipFill>
          <a:blip r:embed="rId2" cstate="print"/>
          <a:srcRect/>
          <a:stretch>
            <a:fillRect/>
          </a:stretch>
        </p:blipFill>
        <p:spPr bwMode="auto">
          <a:xfrm>
            <a:off x="682030" y="2084389"/>
            <a:ext cx="3775670" cy="1935162"/>
          </a:xfrm>
          <a:prstGeom prst="rect">
            <a:avLst/>
          </a:prstGeom>
          <a:noFill/>
        </p:spPr>
      </p:pic>
      <p:pic>
        <p:nvPicPr>
          <p:cNvPr id="12291" name="Picture 3" descr="C:\Users\LA-REYNA\Desktop\Poze Erasmus\32034d22-d682-45df-83e1-f1b3652a1f24.jpg"/>
          <p:cNvPicPr>
            <a:picLocks noChangeAspect="1" noChangeArrowheads="1"/>
          </p:cNvPicPr>
          <p:nvPr/>
        </p:nvPicPr>
        <p:blipFill>
          <a:blip r:embed="rId3"/>
          <a:srcRect/>
          <a:stretch>
            <a:fillRect/>
          </a:stretch>
        </p:blipFill>
        <p:spPr bwMode="auto">
          <a:xfrm>
            <a:off x="4991100" y="2059405"/>
            <a:ext cx="4000500" cy="2017295"/>
          </a:xfrm>
          <a:prstGeom prst="rect">
            <a:avLst/>
          </a:prstGeom>
          <a:noFill/>
        </p:spPr>
      </p:pic>
      <p:pic>
        <p:nvPicPr>
          <p:cNvPr id="12292" name="Picture 4" descr="C:\Users\LA-REYNA\Desktop\Poze Erasmus\46213907-c9c8-4668-91a9-bc29c857bbd0.jpg"/>
          <p:cNvPicPr>
            <a:picLocks noChangeAspect="1" noChangeArrowheads="1"/>
          </p:cNvPicPr>
          <p:nvPr/>
        </p:nvPicPr>
        <p:blipFill>
          <a:blip r:embed="rId4" cstate="print"/>
          <a:srcRect/>
          <a:stretch>
            <a:fillRect/>
          </a:stretch>
        </p:blipFill>
        <p:spPr bwMode="auto">
          <a:xfrm>
            <a:off x="723900" y="4295274"/>
            <a:ext cx="3656597" cy="1852864"/>
          </a:xfrm>
          <a:prstGeom prst="rect">
            <a:avLst/>
          </a:prstGeom>
          <a:noFill/>
        </p:spPr>
      </p:pic>
      <p:pic>
        <p:nvPicPr>
          <p:cNvPr id="12293" name="Picture 5" descr="C:\Users\LA-REYNA\Desktop\Poze Erasmus\13d3c059-f674-46fb-ac21-ff9b910c72cb.jpg"/>
          <p:cNvPicPr>
            <a:picLocks noChangeAspect="1" noChangeArrowheads="1"/>
          </p:cNvPicPr>
          <p:nvPr/>
        </p:nvPicPr>
        <p:blipFill>
          <a:blip r:embed="rId5" cstate="print"/>
          <a:srcRect/>
          <a:stretch>
            <a:fillRect/>
          </a:stretch>
        </p:blipFill>
        <p:spPr bwMode="auto">
          <a:xfrm rot="10800000">
            <a:off x="4953000" y="4286250"/>
            <a:ext cx="3981450" cy="18478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400" dirty="0" err="1">
                <a:solidFill>
                  <a:schemeClr val="tx1"/>
                </a:solidFill>
                <a:latin typeface="Times New Roman" panose="02020603050405020304" pitchFamily="18" charset="0"/>
                <a:cs typeface="Times New Roman" panose="02020603050405020304" pitchFamily="18" charset="0"/>
              </a:rPr>
              <a:t>Bucuria</a:t>
            </a:r>
            <a:r>
              <a:rPr lang="ro-RO" sz="1400" dirty="0">
                <a:solidFill>
                  <a:schemeClr val="tx1"/>
                </a:solidFill>
                <a:latin typeface="Times New Roman" panose="02020603050405020304" pitchFamily="18" charset="0"/>
                <a:cs typeface="Times New Roman" panose="02020603050405020304" pitchFamily="18" charset="0"/>
              </a:rPr>
              <a:t> simțită  de elevi , odată cu sosirea </a:t>
            </a:r>
            <a:r>
              <a:rPr lang="en-GB" sz="1400" dirty="0">
                <a:solidFill>
                  <a:schemeClr val="tx1"/>
                </a:solidFill>
                <a:latin typeface="Times New Roman" panose="02020603050405020304" pitchFamily="18" charset="0"/>
                <a:cs typeface="Times New Roman" panose="02020603050405020304" pitchFamily="18" charset="0"/>
              </a:rPr>
              <a:t> </a:t>
            </a:r>
            <a:r>
              <a:rPr lang="ro-RO" sz="1400" dirty="0">
                <a:solidFill>
                  <a:schemeClr val="tx1"/>
                </a:solidFill>
                <a:latin typeface="Times New Roman" panose="02020603050405020304" pitchFamily="18" charset="0"/>
                <a:cs typeface="Times New Roman" panose="02020603050405020304" pitchFamily="18" charset="0"/>
              </a:rPr>
              <a:t>primăverii, redată prin tehnica sculpturii cu ajutorul plastilinei .</a:t>
            </a:r>
            <a:endParaRPr lang="en-GB" sz="1400" dirty="0">
              <a:solidFill>
                <a:schemeClr val="tx1"/>
              </a:solidFill>
              <a:latin typeface="Times New Roman" panose="02020603050405020304" pitchFamily="18" charset="0"/>
              <a:cs typeface="Times New Roman" panose="02020603050405020304" pitchFamily="18" charset="0"/>
            </a:endParaRPr>
          </a:p>
        </p:txBody>
      </p:sp>
      <p:pic>
        <p:nvPicPr>
          <p:cNvPr id="11267" name="Picture 3" descr="C:\Users\LA-REYNA\Desktop\Poze Erasmus\f08c36e1-12e5-472d-8e75-816b1daa669c.jpg"/>
          <p:cNvPicPr>
            <a:picLocks noChangeAspect="1" noChangeArrowheads="1"/>
          </p:cNvPicPr>
          <p:nvPr/>
        </p:nvPicPr>
        <p:blipFill>
          <a:blip r:embed="rId2"/>
          <a:srcRect/>
          <a:stretch>
            <a:fillRect/>
          </a:stretch>
        </p:blipFill>
        <p:spPr bwMode="auto">
          <a:xfrm>
            <a:off x="5053263" y="2093495"/>
            <a:ext cx="3766888" cy="2334127"/>
          </a:xfrm>
          <a:prstGeom prst="rect">
            <a:avLst/>
          </a:prstGeom>
          <a:noFill/>
        </p:spPr>
      </p:pic>
      <p:pic>
        <p:nvPicPr>
          <p:cNvPr id="11268" name="Picture 4" descr="C:\Users\LA-REYNA\Desktop\Poze Erasmus\ee069761-2ab4-4bf7-aa70-7c56247eb563.jpg"/>
          <p:cNvPicPr>
            <a:picLocks noGrp="1" noChangeAspect="1" noChangeArrowheads="1"/>
          </p:cNvPicPr>
          <p:nvPr>
            <p:ph idx="1"/>
          </p:nvPr>
        </p:nvPicPr>
        <p:blipFill>
          <a:blip r:embed="rId3"/>
          <a:srcRect/>
          <a:stretch>
            <a:fillRect/>
          </a:stretch>
        </p:blipFill>
        <p:spPr bwMode="auto">
          <a:xfrm>
            <a:off x="697832" y="2088399"/>
            <a:ext cx="3850105" cy="2291096"/>
          </a:xfrm>
          <a:prstGeom prst="rect">
            <a:avLst/>
          </a:prstGeom>
          <a:noFill/>
        </p:spPr>
      </p:pic>
      <p:pic>
        <p:nvPicPr>
          <p:cNvPr id="11269" name="Picture 5" descr="C:\Users\LA-REYNA\Desktop\Poze Erasmus\d9ea030a-3fdf-4c75-80d1-dc2c0989fbf8.jpg"/>
          <p:cNvPicPr>
            <a:picLocks noChangeAspect="1" noChangeArrowheads="1"/>
          </p:cNvPicPr>
          <p:nvPr/>
        </p:nvPicPr>
        <p:blipFill>
          <a:blip r:embed="rId4" cstate="print"/>
          <a:srcRect/>
          <a:stretch>
            <a:fillRect/>
          </a:stretch>
        </p:blipFill>
        <p:spPr bwMode="auto">
          <a:xfrm>
            <a:off x="721894" y="4661034"/>
            <a:ext cx="3753853" cy="1836020"/>
          </a:xfrm>
          <a:prstGeom prst="rect">
            <a:avLst/>
          </a:prstGeom>
          <a:noFill/>
        </p:spPr>
      </p:pic>
      <p:pic>
        <p:nvPicPr>
          <p:cNvPr id="11270" name="Picture 6" descr="C:\Users\LA-REYNA\Desktop\Poze Erasmus\afbfcafc-256c-44e8-9f88-45002078f25d.jpg"/>
          <p:cNvPicPr>
            <a:picLocks noChangeAspect="1" noChangeArrowheads="1"/>
          </p:cNvPicPr>
          <p:nvPr/>
        </p:nvPicPr>
        <p:blipFill>
          <a:blip r:embed="rId5" cstate="print"/>
          <a:srcRect/>
          <a:stretch>
            <a:fillRect/>
          </a:stretch>
        </p:blipFill>
        <p:spPr bwMode="auto">
          <a:xfrm>
            <a:off x="5010150" y="4705350"/>
            <a:ext cx="3771900" cy="1752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1400" dirty="0">
                <a:solidFill>
                  <a:schemeClr val="tx1"/>
                </a:solidFill>
                <a:latin typeface="Times New Roman" panose="02020603050405020304" pitchFamily="18" charset="0"/>
                <a:cs typeface="Times New Roman" panose="02020603050405020304" pitchFamily="18" charset="0"/>
              </a:rPr>
              <a:t>Prin tehnica </a:t>
            </a:r>
            <a:r>
              <a:rPr lang="ro-RO" sz="1400" dirty="0" err="1">
                <a:solidFill>
                  <a:schemeClr val="tx1"/>
                </a:solidFill>
                <a:latin typeface="Times New Roman" panose="02020603050405020304" pitchFamily="18" charset="0"/>
                <a:cs typeface="Times New Roman" panose="02020603050405020304" pitchFamily="18" charset="0"/>
              </a:rPr>
              <a:t>sculpurii</a:t>
            </a:r>
            <a:r>
              <a:rPr lang="ro-RO" sz="1400" dirty="0">
                <a:solidFill>
                  <a:schemeClr val="tx1"/>
                </a:solidFill>
                <a:latin typeface="Times New Roman" panose="02020603050405020304" pitchFamily="18" charset="0"/>
                <a:cs typeface="Times New Roman" panose="02020603050405020304" pitchFamily="18" charset="0"/>
              </a:rPr>
              <a:t>, elevii au exprimat starea de confort emoțional din cadrul activităților de parteneriat educațional, proiectând bucuria de a lucra în echipă. </a:t>
            </a:r>
            <a:endParaRPr lang="en-GB" sz="1400" dirty="0">
              <a:solidFill>
                <a:schemeClr val="tx1"/>
              </a:solidFill>
              <a:latin typeface="Times New Roman" panose="02020603050405020304" pitchFamily="18" charset="0"/>
              <a:cs typeface="Times New Roman" panose="02020603050405020304" pitchFamily="18" charset="0"/>
            </a:endParaRPr>
          </a:p>
        </p:txBody>
      </p:sp>
      <p:pic>
        <p:nvPicPr>
          <p:cNvPr id="13314" name="Picture 2" descr="C:\Users\LA-REYNA\Desktop\Poze Erasmus\3cda3940-cba6-4145-9ea7-f6400178e30c.jpg"/>
          <p:cNvPicPr>
            <a:picLocks noGrp="1" noChangeAspect="1" noChangeArrowheads="1"/>
          </p:cNvPicPr>
          <p:nvPr>
            <p:ph idx="1"/>
          </p:nvPr>
        </p:nvPicPr>
        <p:blipFill>
          <a:blip r:embed="rId2" cstate="print"/>
          <a:srcRect/>
          <a:stretch>
            <a:fillRect/>
          </a:stretch>
        </p:blipFill>
        <p:spPr bwMode="auto">
          <a:xfrm>
            <a:off x="732921" y="2103439"/>
            <a:ext cx="3991479" cy="2049462"/>
          </a:xfrm>
          <a:prstGeom prst="rect">
            <a:avLst/>
          </a:prstGeom>
          <a:noFill/>
        </p:spPr>
      </p:pic>
      <p:pic>
        <p:nvPicPr>
          <p:cNvPr id="13315" name="Picture 3" descr="C:\Users\LA-REYNA\Desktop\Poze Erasmus\00ce4bcc-a2d1-416d-81ff-cb0afe592d9a.jpg"/>
          <p:cNvPicPr>
            <a:picLocks noChangeAspect="1" noChangeArrowheads="1"/>
          </p:cNvPicPr>
          <p:nvPr/>
        </p:nvPicPr>
        <p:blipFill>
          <a:blip r:embed="rId3" cstate="print"/>
          <a:srcRect/>
          <a:stretch>
            <a:fillRect/>
          </a:stretch>
        </p:blipFill>
        <p:spPr bwMode="auto">
          <a:xfrm>
            <a:off x="5170571" y="2069433"/>
            <a:ext cx="3684671" cy="2165683"/>
          </a:xfrm>
          <a:prstGeom prst="rect">
            <a:avLst/>
          </a:prstGeom>
          <a:noFill/>
        </p:spPr>
      </p:pic>
      <p:pic>
        <p:nvPicPr>
          <p:cNvPr id="13316" name="Picture 4" descr="C:\Users\LA-REYNA\Desktop\Poze Erasmus\19a13dd9-5b95-4627-a37c-552b4d345000.jpg"/>
          <p:cNvPicPr>
            <a:picLocks noChangeAspect="1" noChangeArrowheads="1"/>
          </p:cNvPicPr>
          <p:nvPr/>
        </p:nvPicPr>
        <p:blipFill>
          <a:blip r:embed="rId4" cstate="print"/>
          <a:srcRect/>
          <a:stretch>
            <a:fillRect/>
          </a:stretch>
        </p:blipFill>
        <p:spPr bwMode="auto">
          <a:xfrm>
            <a:off x="983581" y="4379495"/>
            <a:ext cx="3588419" cy="1780673"/>
          </a:xfrm>
          <a:prstGeom prst="rect">
            <a:avLst/>
          </a:prstGeom>
          <a:noFill/>
        </p:spPr>
      </p:pic>
      <p:pic>
        <p:nvPicPr>
          <p:cNvPr id="13317" name="Picture 5" descr="C:\Users\LA-REYNA\Desktop\Poze Erasmus\5b199553-e279-47e6-ba5b-eb9e586f03f5.jpg"/>
          <p:cNvPicPr>
            <a:picLocks noChangeAspect="1" noChangeArrowheads="1"/>
          </p:cNvPicPr>
          <p:nvPr/>
        </p:nvPicPr>
        <p:blipFill>
          <a:blip r:embed="rId5" cstate="print"/>
          <a:srcRect/>
          <a:stretch>
            <a:fillRect/>
          </a:stretch>
        </p:blipFill>
        <p:spPr bwMode="auto">
          <a:xfrm>
            <a:off x="5105400" y="4355432"/>
            <a:ext cx="3653589" cy="187391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xmlns="" id="{D6F1E83E-7A5E-4514-ADFB-5A10535331B6}"/>
              </a:ext>
            </a:extLst>
          </p:cNvPr>
          <p:cNvSpPr>
            <a:spLocks noGrp="1"/>
          </p:cNvSpPr>
          <p:nvPr>
            <p:ph idx="1"/>
          </p:nvPr>
        </p:nvSpPr>
        <p:spPr>
          <a:xfrm>
            <a:off x="289249" y="597159"/>
            <a:ext cx="9134669" cy="6102220"/>
          </a:xfrm>
        </p:spPr>
        <p:txBody>
          <a:bodyPr>
            <a:normAutofit fontScale="32500" lnSpcReduction="20000"/>
          </a:bodyPr>
          <a:lstStyle/>
          <a:p>
            <a:pPr algn="just">
              <a:lnSpc>
                <a:spcPct val="170000"/>
              </a:lnSpc>
            </a:pPr>
            <a:r>
              <a:rPr lang="ro-RO" sz="4900" dirty="0">
                <a:solidFill>
                  <a:schemeClr val="tx1"/>
                </a:solidFill>
                <a:latin typeface="Times New Roman" panose="02020603050405020304" pitchFamily="18" charset="0"/>
                <a:cs typeface="Times New Roman" panose="02020603050405020304" pitchFamily="18" charset="0"/>
              </a:rPr>
              <a:t>În perioada 20.02.2023-26.02.2023, un grup de 3 cadre didactice de la Colegiul Tehnic </a:t>
            </a:r>
            <a:r>
              <a:rPr lang="en-US" sz="4900" dirty="0">
                <a:solidFill>
                  <a:schemeClr val="tx1"/>
                </a:solidFill>
                <a:latin typeface="Times New Roman" panose="02020603050405020304" pitchFamily="18" charset="0"/>
                <a:cs typeface="Times New Roman" panose="02020603050405020304" pitchFamily="18" charset="0"/>
              </a:rPr>
              <a:t>“</a:t>
            </a:r>
            <a:r>
              <a:rPr lang="ro-RO" sz="4900" dirty="0">
                <a:solidFill>
                  <a:schemeClr val="tx1"/>
                </a:solidFill>
                <a:latin typeface="Times New Roman" panose="02020603050405020304" pitchFamily="18" charset="0"/>
                <a:cs typeface="Times New Roman" panose="02020603050405020304" pitchFamily="18" charset="0"/>
              </a:rPr>
              <a:t>Ion Holban</a:t>
            </a:r>
            <a:r>
              <a:rPr lang="en-US" sz="4900" dirty="0">
                <a:solidFill>
                  <a:schemeClr val="tx1"/>
                </a:solidFill>
                <a:latin typeface="Times New Roman" panose="02020603050405020304" pitchFamily="18" charset="0"/>
                <a:cs typeface="Times New Roman" panose="02020603050405020304" pitchFamily="18" charset="0"/>
              </a:rPr>
              <a:t>” </a:t>
            </a:r>
            <a:r>
              <a:rPr lang="en-US" sz="4900" dirty="0" err="1">
                <a:solidFill>
                  <a:schemeClr val="tx1"/>
                </a:solidFill>
                <a:latin typeface="Times New Roman" panose="02020603050405020304" pitchFamily="18" charset="0"/>
                <a:cs typeface="Times New Roman" panose="02020603050405020304" pitchFamily="18" charset="0"/>
              </a:rPr>
              <a:t>Ia</a:t>
            </a:r>
            <a:r>
              <a:rPr lang="ro-RO" sz="4900" dirty="0">
                <a:solidFill>
                  <a:schemeClr val="tx1"/>
                </a:solidFill>
                <a:latin typeface="Times New Roman" panose="02020603050405020304" pitchFamily="18" charset="0"/>
                <a:cs typeface="Times New Roman" panose="02020603050405020304" pitchFamily="18" charset="0"/>
              </a:rPr>
              <a:t>și au participat la cursul de formare profesională ,,</a:t>
            </a:r>
            <a:r>
              <a:rPr lang="ro-RO" sz="4900" dirty="0" err="1">
                <a:solidFill>
                  <a:schemeClr val="tx1"/>
                </a:solidFill>
                <a:latin typeface="Times New Roman" panose="02020603050405020304" pitchFamily="18" charset="0"/>
                <a:cs typeface="Times New Roman" panose="02020603050405020304" pitchFamily="18" charset="0"/>
              </a:rPr>
              <a:t>Art</a:t>
            </a:r>
            <a:r>
              <a:rPr lang="ro-RO" sz="4900" dirty="0">
                <a:solidFill>
                  <a:schemeClr val="tx1"/>
                </a:solidFill>
                <a:latin typeface="Times New Roman" panose="02020603050405020304" pitchFamily="18" charset="0"/>
                <a:cs typeface="Times New Roman" panose="02020603050405020304" pitchFamily="18" charset="0"/>
              </a:rPr>
              <a:t> as </a:t>
            </a:r>
            <a:r>
              <a:rPr lang="ro-RO" sz="4900" dirty="0" err="1">
                <a:solidFill>
                  <a:schemeClr val="tx1"/>
                </a:solidFill>
                <a:latin typeface="Times New Roman" panose="02020603050405020304" pitchFamily="18" charset="0"/>
                <a:cs typeface="Times New Roman" panose="02020603050405020304" pitchFamily="18" charset="0"/>
              </a:rPr>
              <a:t>Therapy</a:t>
            </a:r>
            <a:r>
              <a:rPr lang="ro-RO" sz="4900" dirty="0">
                <a:solidFill>
                  <a:schemeClr val="tx1"/>
                </a:solidFill>
                <a:latin typeface="Times New Roman" panose="02020603050405020304" pitchFamily="18" charset="0"/>
                <a:cs typeface="Times New Roman" panose="02020603050405020304" pitchFamily="18" charset="0"/>
              </a:rPr>
              <a:t>. Self </a:t>
            </a:r>
            <a:r>
              <a:rPr lang="ro-RO" sz="4900" dirty="0" smtClean="0">
                <a:solidFill>
                  <a:schemeClr val="tx1"/>
                </a:solidFill>
                <a:latin typeface="Times New Roman" panose="02020603050405020304" pitchFamily="18" charset="0"/>
                <a:cs typeface="Times New Roman" panose="02020603050405020304" pitchFamily="18" charset="0"/>
              </a:rPr>
              <a:t>Expression </a:t>
            </a:r>
            <a:r>
              <a:rPr lang="ro-RO" sz="4900" dirty="0">
                <a:solidFill>
                  <a:schemeClr val="tx1"/>
                </a:solidFill>
                <a:latin typeface="Times New Roman" panose="02020603050405020304" pitchFamily="18" charset="0"/>
                <a:cs typeface="Times New Roman" panose="02020603050405020304" pitchFamily="18" charset="0"/>
              </a:rPr>
              <a:t>and Special Needs in Art Education’’, organizat de Europas Teacher Academy în Florența, Italia.</a:t>
            </a:r>
            <a:r>
              <a:rPr lang="en-US" sz="4900" dirty="0">
                <a:solidFill>
                  <a:schemeClr val="tx1"/>
                </a:solidFill>
                <a:latin typeface="Times New Roman" panose="02020603050405020304" pitchFamily="18" charset="0"/>
                <a:cs typeface="Times New Roman" panose="02020603050405020304" pitchFamily="18" charset="0"/>
              </a:rPr>
              <a:t> </a:t>
            </a:r>
            <a:r>
              <a:rPr lang="ro-RO" sz="4900" dirty="0">
                <a:solidFill>
                  <a:schemeClr val="tx1"/>
                </a:solidFill>
                <a:latin typeface="Times New Roman" panose="02020603050405020304" pitchFamily="18" charset="0"/>
                <a:cs typeface="Times New Roman" panose="02020603050405020304" pitchFamily="18" charset="0"/>
              </a:rPr>
              <a:t>Mobilitatea face parte din Acreditarea Erasmus </a:t>
            </a:r>
            <a:r>
              <a:rPr lang="ro-RO" sz="4900" dirty="0" smtClean="0">
                <a:solidFill>
                  <a:schemeClr val="tx1"/>
                </a:solidFill>
                <a:latin typeface="Times New Roman" panose="02020603050405020304" pitchFamily="18" charset="0"/>
                <a:cs typeface="Times New Roman" panose="02020603050405020304" pitchFamily="18" charset="0"/>
              </a:rPr>
              <a:t>+, dome niul Educație Școlară, </a:t>
            </a:r>
            <a:r>
              <a:rPr lang="ro-RO" sz="4900" dirty="0">
                <a:solidFill>
                  <a:schemeClr val="tx1"/>
                </a:solidFill>
                <a:latin typeface="Times New Roman" panose="02020603050405020304" pitchFamily="18" charset="0"/>
                <a:cs typeface="Times New Roman" panose="02020603050405020304" pitchFamily="18" charset="0"/>
              </a:rPr>
              <a:t>an 2, nr 2022-1-RO01-KA121-SCH-000060044.</a:t>
            </a:r>
          </a:p>
          <a:p>
            <a:pPr algn="just">
              <a:lnSpc>
                <a:spcPct val="170000"/>
              </a:lnSpc>
            </a:pPr>
            <a:r>
              <a:rPr lang="ro-RO" sz="4900" dirty="0">
                <a:solidFill>
                  <a:schemeClr val="tx1"/>
                </a:solidFill>
                <a:latin typeface="Times New Roman" panose="02020603050405020304" pitchFamily="18" charset="0"/>
                <a:cs typeface="Times New Roman" panose="02020603050405020304" pitchFamily="18" charset="0"/>
              </a:rPr>
              <a:t>După parcurgerea acestui curs de formare, cadrele didactice participante și-au îmbunătățit strategiile didactice în lucrul cu elevii cu CES prin intermediul artei, au învățat să utilizeze arta, pentru a promova integrarea și incluziunea elevilor cu CES, au dobândit diferite tehnici artistice pentru a utiliza arta ca terapie în exprimarea emoțiilor și a comunicării emoționale prin diferite activități integrate precum: meloterapia, terapia de expresie grafică și plastică, psihodrama și tehnica sculpturii.</a:t>
            </a:r>
          </a:p>
          <a:p>
            <a:pPr algn="just">
              <a:lnSpc>
                <a:spcPct val="170000"/>
              </a:lnSpc>
            </a:pPr>
            <a:r>
              <a:rPr lang="ro-RO" sz="4900" dirty="0">
                <a:solidFill>
                  <a:schemeClr val="tx1"/>
                </a:solidFill>
                <a:latin typeface="Times New Roman" panose="02020603050405020304" pitchFamily="18" charset="0"/>
                <a:cs typeface="Times New Roman" panose="02020603050405020304" pitchFamily="18" charset="0"/>
              </a:rPr>
              <a:t>În perioada martie/ aprilie 2023, profesorii care au participat la acest curs de formare, </a:t>
            </a:r>
            <a:r>
              <a:rPr lang="ro-RO" sz="4900" b="1" dirty="0">
                <a:solidFill>
                  <a:schemeClr val="tx1"/>
                </a:solidFill>
                <a:latin typeface="Times New Roman" panose="02020603050405020304" pitchFamily="18" charset="0"/>
                <a:cs typeface="Times New Roman" panose="02020603050405020304" pitchFamily="18" charset="0"/>
              </a:rPr>
              <a:t>prof. </a:t>
            </a:r>
            <a:r>
              <a:rPr lang="ro-RO" sz="4900" b="1" dirty="0" err="1">
                <a:solidFill>
                  <a:schemeClr val="tx1"/>
                </a:solidFill>
                <a:latin typeface="Times New Roman" panose="02020603050405020304" pitchFamily="18" charset="0"/>
                <a:cs typeface="Times New Roman" panose="02020603050405020304" pitchFamily="18" charset="0"/>
              </a:rPr>
              <a:t>Aruștei</a:t>
            </a:r>
            <a:r>
              <a:rPr lang="ro-RO" sz="4900" b="1" dirty="0">
                <a:solidFill>
                  <a:schemeClr val="tx1"/>
                </a:solidFill>
                <a:latin typeface="Times New Roman" panose="02020603050405020304" pitchFamily="18" charset="0"/>
                <a:cs typeface="Times New Roman" panose="02020603050405020304" pitchFamily="18" charset="0"/>
              </a:rPr>
              <a:t> Ana-Maria,  prof. Sima Roxana, prof. Popovici Raluca </a:t>
            </a:r>
            <a:r>
              <a:rPr lang="ro-RO" sz="4900" dirty="0">
                <a:solidFill>
                  <a:schemeClr val="tx1"/>
                </a:solidFill>
                <a:latin typeface="Times New Roman" panose="02020603050405020304" pitchFamily="18" charset="0"/>
                <a:cs typeface="Times New Roman" panose="02020603050405020304" pitchFamily="18" charset="0"/>
              </a:rPr>
              <a:t>au desfășurat activități de parteneriat în cadrul proiectului ,,Urmează-mi pașii”, cu elevii din cadrul școlii noastre în vederea exprimării emoțiilor prin intermediul culorilor și a formelor, prin muzică și terapie de expresie grafică și plastică, precum și tehnica sculpturii, cu ajutorul plastilinei, pornind de la experiențele anterioare și prezente ale elevilor.</a:t>
            </a:r>
          </a:p>
          <a:p>
            <a:endParaRPr lang="ro-RO" dirty="0"/>
          </a:p>
        </p:txBody>
      </p:sp>
    </p:spTree>
    <p:extLst>
      <p:ext uri="{BB962C8B-B14F-4D97-AF65-F5344CB8AC3E}">
        <p14:creationId xmlns:p14="http://schemas.microsoft.com/office/powerpoint/2010/main" val="263409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1"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ircle(in)">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1"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circle(in)">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1"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circle(in)">
                                      <p:cBhvr>
                                        <p:cTn id="3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6CF46371-7A78-4E48-B956-96A6E296D30D}"/>
              </a:ext>
            </a:extLst>
          </p:cNvPr>
          <p:cNvSpPr>
            <a:spLocks noGrp="1"/>
          </p:cNvSpPr>
          <p:nvPr>
            <p:ph type="title"/>
          </p:nvPr>
        </p:nvSpPr>
        <p:spPr>
          <a:xfrm>
            <a:off x="677334" y="609600"/>
            <a:ext cx="8596668" cy="1061546"/>
          </a:xfrm>
        </p:spPr>
        <p:txBody>
          <a:bodyPr>
            <a:normAutofit/>
          </a:bodyPr>
          <a:lstStyle/>
          <a:p>
            <a:pPr algn="ctr"/>
            <a:r>
              <a:rPr lang="ro-RO" sz="2000" b="1" dirty="0">
                <a:solidFill>
                  <a:schemeClr val="tx1"/>
                </a:solidFill>
                <a:latin typeface="Times New Roman" panose="02020603050405020304" pitchFamily="18" charset="0"/>
                <a:cs typeface="Times New Roman" panose="02020603050405020304" pitchFamily="18" charset="0"/>
              </a:rPr>
              <a:t>Utilizarea artei ca terapie în exprimarea emoțiilor și a comunicării emoționale prin realizarea unei lucrări individuale, prin alegerea unei opere de artă expuse de profesor care transmite o emoție pozivivă sau negativă.</a:t>
            </a:r>
            <a:endParaRPr lang="ro-RO" sz="2000" b="1" dirty="0"/>
          </a:p>
        </p:txBody>
      </p:sp>
      <p:pic>
        <p:nvPicPr>
          <p:cNvPr id="1026" name="Picture 2" descr="C:\Users\LA-REYNA\Desktop\Poze Erasmus\cbe3307c-cb4c-45ef-995f-a8fca08f3624.jpg"/>
          <p:cNvPicPr>
            <a:picLocks noGrp="1" noChangeAspect="1" noChangeArrowheads="1"/>
          </p:cNvPicPr>
          <p:nvPr>
            <p:ph idx="1"/>
          </p:nvPr>
        </p:nvPicPr>
        <p:blipFill>
          <a:blip r:embed="rId2"/>
          <a:srcRect/>
          <a:stretch>
            <a:fillRect/>
          </a:stretch>
        </p:blipFill>
        <p:spPr bwMode="auto">
          <a:xfrm>
            <a:off x="900545" y="1731818"/>
            <a:ext cx="4090555" cy="4310207"/>
          </a:xfrm>
          <a:prstGeom prst="rect">
            <a:avLst/>
          </a:prstGeom>
          <a:noFill/>
        </p:spPr>
      </p:pic>
      <p:pic>
        <p:nvPicPr>
          <p:cNvPr id="1027" name="Picture 3" descr="C:\Users\LA-REYNA\Desktop\Poze Erasmus\6c51dac5-b596-481c-bfae-362130171aaf.jpg"/>
          <p:cNvPicPr>
            <a:picLocks noChangeAspect="1" noChangeArrowheads="1"/>
          </p:cNvPicPr>
          <p:nvPr/>
        </p:nvPicPr>
        <p:blipFill>
          <a:blip r:embed="rId3"/>
          <a:srcRect/>
          <a:stretch>
            <a:fillRect/>
          </a:stretch>
        </p:blipFill>
        <p:spPr bwMode="auto">
          <a:xfrm>
            <a:off x="5421867" y="1734208"/>
            <a:ext cx="4347775" cy="4281582"/>
          </a:xfrm>
          <a:prstGeom prst="rect">
            <a:avLst/>
          </a:prstGeom>
          <a:noFill/>
        </p:spPr>
      </p:pic>
    </p:spTree>
    <p:extLst>
      <p:ext uri="{BB962C8B-B14F-4D97-AF65-F5344CB8AC3E}">
        <p14:creationId xmlns:p14="http://schemas.microsoft.com/office/powerpoint/2010/main" val="2975577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439917"/>
          </a:xfrm>
        </p:spPr>
        <p:txBody>
          <a:bodyPr>
            <a:normAutofit/>
          </a:bodyPr>
          <a:lstStyle/>
          <a:p>
            <a:pPr algn="ctr"/>
            <a:r>
              <a:rPr lang="ro-RO" sz="2000" b="1" dirty="0">
                <a:solidFill>
                  <a:schemeClr val="tx1"/>
                </a:solidFill>
                <a:latin typeface="Times New Roman" panose="02020603050405020304" pitchFamily="18" charset="0"/>
                <a:cs typeface="Times New Roman" panose="02020603050405020304" pitchFamily="18" charset="0"/>
              </a:rPr>
              <a:t>Proiectarea emoțiilor în cadrul unor lucrări individuale prin intermediul culorilor din opera prezentată ca și model.</a:t>
            </a:r>
            <a:endParaRPr lang="en-GB" sz="2000" b="1" dirty="0"/>
          </a:p>
        </p:txBody>
      </p:sp>
      <p:pic>
        <p:nvPicPr>
          <p:cNvPr id="2050" name="Picture 2" descr="C:\Users\LA-REYNA\Desktop\Poze Erasmus\2a737a63-6875-4168-9461-915b5166452b.jpg"/>
          <p:cNvPicPr>
            <a:picLocks noGrp="1" noChangeAspect="1" noChangeArrowheads="1"/>
          </p:cNvPicPr>
          <p:nvPr>
            <p:ph idx="1"/>
          </p:nvPr>
        </p:nvPicPr>
        <p:blipFill>
          <a:blip r:embed="rId2" cstate="print"/>
          <a:srcRect/>
          <a:stretch>
            <a:fillRect/>
          </a:stretch>
        </p:blipFill>
        <p:spPr bwMode="auto">
          <a:xfrm>
            <a:off x="788276" y="2160588"/>
            <a:ext cx="3941379" cy="2190695"/>
          </a:xfrm>
          <a:prstGeom prst="rect">
            <a:avLst/>
          </a:prstGeom>
          <a:noFill/>
        </p:spPr>
      </p:pic>
      <p:pic>
        <p:nvPicPr>
          <p:cNvPr id="2051" name="Picture 3" descr="C:\Users\LA-REYNA\Desktop\Poze Erasmus\9cbb074e-435f-4319-b475-80177d7e821d.jpg"/>
          <p:cNvPicPr>
            <a:picLocks noChangeAspect="1" noChangeArrowheads="1"/>
          </p:cNvPicPr>
          <p:nvPr/>
        </p:nvPicPr>
        <p:blipFill>
          <a:blip r:embed="rId3" cstate="print"/>
          <a:srcRect/>
          <a:stretch>
            <a:fillRect/>
          </a:stretch>
        </p:blipFill>
        <p:spPr bwMode="auto">
          <a:xfrm>
            <a:off x="5077325" y="2128345"/>
            <a:ext cx="3801979" cy="2144110"/>
          </a:xfrm>
          <a:prstGeom prst="rect">
            <a:avLst/>
          </a:prstGeom>
          <a:noFill/>
        </p:spPr>
      </p:pic>
      <p:pic>
        <p:nvPicPr>
          <p:cNvPr id="2053" name="Picture 5" descr="C:\Users\LA-REYNA\Desktop\Poze Erasmus\6c51dac5-b596-481c-bfae-362130171aaf.jpg"/>
          <p:cNvPicPr>
            <a:picLocks noChangeAspect="1" noChangeArrowheads="1"/>
          </p:cNvPicPr>
          <p:nvPr/>
        </p:nvPicPr>
        <p:blipFill>
          <a:blip r:embed="rId4" cstate="print"/>
          <a:srcRect/>
          <a:stretch>
            <a:fillRect/>
          </a:stretch>
        </p:blipFill>
        <p:spPr bwMode="auto">
          <a:xfrm>
            <a:off x="5035506" y="4628755"/>
            <a:ext cx="3840480" cy="1929699"/>
          </a:xfrm>
          <a:prstGeom prst="rect">
            <a:avLst/>
          </a:prstGeom>
          <a:noFill/>
        </p:spPr>
      </p:pic>
      <p:pic>
        <p:nvPicPr>
          <p:cNvPr id="2054" name="Picture 6" descr="C:\Users\LA-REYNA\Desktop\Poze Erasmus\11b01e63-43a4-4ccf-a8b8-6d895282bd0f.jpg"/>
          <p:cNvPicPr>
            <a:picLocks noChangeAspect="1" noChangeArrowheads="1"/>
          </p:cNvPicPr>
          <p:nvPr/>
        </p:nvPicPr>
        <p:blipFill>
          <a:blip r:embed="rId5" cstate="print"/>
          <a:srcRect/>
          <a:stretch>
            <a:fillRect/>
          </a:stretch>
        </p:blipFill>
        <p:spPr bwMode="auto">
          <a:xfrm>
            <a:off x="866274" y="4547938"/>
            <a:ext cx="3705726" cy="194811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descr="C:\Users\LA-REYNA\Desktop\Poze Erasmus\2a737a63-6875-4168-9461-915b5166452b.jpg"/>
          <p:cNvPicPr>
            <a:picLocks noGrp="1" noChangeAspect="1" noChangeArrowheads="1"/>
          </p:cNvPicPr>
          <p:nvPr>
            <p:ph idx="1"/>
          </p:nvPr>
        </p:nvPicPr>
        <p:blipFill>
          <a:blip r:embed="rId2" cstate="print"/>
          <a:srcRect/>
          <a:stretch>
            <a:fillRect/>
          </a:stretch>
        </p:blipFill>
        <p:spPr bwMode="auto">
          <a:xfrm>
            <a:off x="933485" y="2065284"/>
            <a:ext cx="3563007" cy="1954924"/>
          </a:xfrm>
          <a:prstGeom prst="rect">
            <a:avLst/>
          </a:prstGeom>
          <a:noFill/>
        </p:spPr>
      </p:pic>
      <p:pic>
        <p:nvPicPr>
          <p:cNvPr id="3075" name="Picture 3" descr="C:\Users\LA-REYNA\Desktop\Poze Erasmus\9cbb074e-435f-4319-b475-80177d7e821d.jpg"/>
          <p:cNvPicPr>
            <a:picLocks noChangeAspect="1" noChangeArrowheads="1"/>
          </p:cNvPicPr>
          <p:nvPr/>
        </p:nvPicPr>
        <p:blipFill>
          <a:blip r:embed="rId3" cstate="print"/>
          <a:srcRect/>
          <a:stretch>
            <a:fillRect/>
          </a:stretch>
        </p:blipFill>
        <p:spPr bwMode="auto">
          <a:xfrm>
            <a:off x="4908883" y="2117557"/>
            <a:ext cx="3801979" cy="1876928"/>
          </a:xfrm>
          <a:prstGeom prst="rect">
            <a:avLst/>
          </a:prstGeom>
          <a:noFill/>
        </p:spPr>
      </p:pic>
      <p:pic>
        <p:nvPicPr>
          <p:cNvPr id="3078" name="Picture 6" descr="C:\Users\LA-REYNA\Desktop\Poze Erasmus\7699aac2-7708-450b-b33e-3f636a09c85e.jpg"/>
          <p:cNvPicPr>
            <a:picLocks noChangeAspect="1" noChangeArrowheads="1"/>
          </p:cNvPicPr>
          <p:nvPr/>
        </p:nvPicPr>
        <p:blipFill>
          <a:blip r:embed="rId4"/>
          <a:srcRect/>
          <a:stretch>
            <a:fillRect/>
          </a:stretch>
        </p:blipFill>
        <p:spPr bwMode="auto">
          <a:xfrm>
            <a:off x="979170" y="4232910"/>
            <a:ext cx="3566160" cy="2377440"/>
          </a:xfrm>
          <a:prstGeom prst="rect">
            <a:avLst/>
          </a:prstGeom>
          <a:noFill/>
        </p:spPr>
      </p:pic>
      <p:pic>
        <p:nvPicPr>
          <p:cNvPr id="3079" name="Picture 7" descr="C:\Users\LA-REYNA\Desktop\Poze Erasmus\bbda92a4-2bee-429d-a61a-b4c55f2999fa.jpg"/>
          <p:cNvPicPr>
            <a:picLocks noChangeAspect="1" noChangeArrowheads="1"/>
          </p:cNvPicPr>
          <p:nvPr/>
        </p:nvPicPr>
        <p:blipFill>
          <a:blip r:embed="rId5" cstate="print"/>
          <a:srcRect/>
          <a:stretch>
            <a:fillRect/>
          </a:stretch>
        </p:blipFill>
        <p:spPr bwMode="auto">
          <a:xfrm>
            <a:off x="4851935" y="4167741"/>
            <a:ext cx="3882991" cy="23533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52550"/>
          </a:xfrm>
        </p:spPr>
        <p:txBody>
          <a:bodyPr>
            <a:noAutofit/>
          </a:bodyPr>
          <a:lstStyle/>
          <a:p>
            <a:pPr algn="ctr"/>
            <a:r>
              <a:rPr lang="ro-RO" sz="1600" b="1" dirty="0">
                <a:solidFill>
                  <a:schemeClr val="tx1"/>
                </a:solidFill>
                <a:latin typeface="Times New Roman" panose="02020603050405020304" pitchFamily="18" charset="0"/>
                <a:cs typeface="Times New Roman" panose="02020603050405020304" pitchFamily="18" charset="0"/>
              </a:rPr>
              <a:t>Stimularea și dezvoltarea creativității elevilor,  proces psihic pe care îl avem cu toții și care facilitează relaționarea și stabilirea comunicării emoționale, un proces care dezvoltă motivația interioară conform literaturii de specialitate.</a:t>
            </a:r>
            <a:br>
              <a:rPr lang="ro-RO" sz="1600" b="1" dirty="0">
                <a:solidFill>
                  <a:schemeClr val="tx1"/>
                </a:solidFill>
                <a:latin typeface="Times New Roman" panose="02020603050405020304" pitchFamily="18" charset="0"/>
                <a:cs typeface="Times New Roman" panose="02020603050405020304" pitchFamily="18" charset="0"/>
              </a:rPr>
            </a:br>
            <a:r>
              <a:rPr lang="ro-RO" sz="1600" b="1" dirty="0">
                <a:solidFill>
                  <a:schemeClr val="tx1"/>
                </a:solidFill>
                <a:latin typeface="Times New Roman" panose="02020603050405020304" pitchFamily="18" charset="0"/>
                <a:cs typeface="Times New Roman" panose="02020603050405020304" pitchFamily="18" charset="0"/>
              </a:rPr>
              <a:t>În cadrul acestei activități, elevii au ales să redea la nivel emoțional , bucuria oferită de sosirea anotimpului de primăvară, prin îmbinarea culorilor așa cum au simțit în ziua respectivă.</a:t>
            </a:r>
            <a:endParaRPr lang="en-GB" sz="1600" b="1" dirty="0"/>
          </a:p>
        </p:txBody>
      </p:sp>
      <p:pic>
        <p:nvPicPr>
          <p:cNvPr id="4098" name="Picture 2" descr="C:\Users\LA-REYNA\Desktop\Poze Erasmus\0d4f8e1b-1473-4f7d-8cd8-4694edfb19e5.jpg"/>
          <p:cNvPicPr>
            <a:picLocks noGrp="1" noChangeAspect="1" noChangeArrowheads="1"/>
          </p:cNvPicPr>
          <p:nvPr>
            <p:ph idx="1"/>
          </p:nvPr>
        </p:nvPicPr>
        <p:blipFill>
          <a:blip r:embed="rId2"/>
          <a:srcRect/>
          <a:stretch>
            <a:fillRect/>
          </a:stretch>
        </p:blipFill>
        <p:spPr bwMode="auto">
          <a:xfrm>
            <a:off x="794085" y="1981199"/>
            <a:ext cx="3898231" cy="2085475"/>
          </a:xfrm>
          <a:prstGeom prst="rect">
            <a:avLst/>
          </a:prstGeom>
          <a:noFill/>
        </p:spPr>
      </p:pic>
      <p:pic>
        <p:nvPicPr>
          <p:cNvPr id="4099" name="Picture 3" descr="C:\Users\LA-REYNA\Desktop\Poze Erasmus\0f157feb-f8bd-47ae-9924-03738889a911.jpg"/>
          <p:cNvPicPr>
            <a:picLocks noChangeAspect="1" noChangeArrowheads="1"/>
          </p:cNvPicPr>
          <p:nvPr/>
        </p:nvPicPr>
        <p:blipFill>
          <a:blip r:embed="rId3"/>
          <a:srcRect/>
          <a:stretch>
            <a:fillRect/>
          </a:stretch>
        </p:blipFill>
        <p:spPr bwMode="auto">
          <a:xfrm>
            <a:off x="5293895" y="2133600"/>
            <a:ext cx="3898231" cy="1860883"/>
          </a:xfrm>
          <a:prstGeom prst="rect">
            <a:avLst/>
          </a:prstGeom>
          <a:noFill/>
        </p:spPr>
      </p:pic>
      <p:pic>
        <p:nvPicPr>
          <p:cNvPr id="4100" name="Picture 4" descr="C:\Users\LA-REYNA\Desktop\Poze Erasmus\1c5832fc-c470-4a94-a9e9-982bd8299736.jpg"/>
          <p:cNvPicPr>
            <a:picLocks noChangeAspect="1" noChangeArrowheads="1"/>
          </p:cNvPicPr>
          <p:nvPr/>
        </p:nvPicPr>
        <p:blipFill>
          <a:blip r:embed="rId4"/>
          <a:srcRect/>
          <a:stretch>
            <a:fillRect/>
          </a:stretch>
        </p:blipFill>
        <p:spPr bwMode="auto">
          <a:xfrm>
            <a:off x="832585" y="4259179"/>
            <a:ext cx="3883793" cy="2286000"/>
          </a:xfrm>
          <a:prstGeom prst="rect">
            <a:avLst/>
          </a:prstGeom>
          <a:noFill/>
        </p:spPr>
      </p:pic>
      <p:pic>
        <p:nvPicPr>
          <p:cNvPr id="4101" name="Picture 5" descr="C:\Users\LA-REYNA\Desktop\Poze Erasmus\4c77e055-08fe-446d-ab99-49de6ef5a16e.jpg"/>
          <p:cNvPicPr>
            <a:picLocks noChangeAspect="1" noChangeArrowheads="1"/>
          </p:cNvPicPr>
          <p:nvPr/>
        </p:nvPicPr>
        <p:blipFill>
          <a:blip r:embed="rId5" cstate="print"/>
          <a:srcRect/>
          <a:stretch>
            <a:fillRect/>
          </a:stretch>
        </p:blipFill>
        <p:spPr bwMode="auto">
          <a:xfrm>
            <a:off x="5322770" y="4225490"/>
            <a:ext cx="3845293" cy="234375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F9E16DE8-1DE8-45B5-B73D-734117B67BD3}"/>
              </a:ext>
            </a:extLst>
          </p:cNvPr>
          <p:cNvSpPr>
            <a:spLocks noGrp="1"/>
          </p:cNvSpPr>
          <p:nvPr>
            <p:ph type="title"/>
          </p:nvPr>
        </p:nvSpPr>
        <p:spPr/>
        <p:txBody>
          <a:bodyPr>
            <a:normAutofit/>
          </a:bodyPr>
          <a:lstStyle/>
          <a:p>
            <a:pPr algn="ctr"/>
            <a:r>
              <a:rPr lang="ro-RO" sz="2000" b="1" dirty="0">
                <a:solidFill>
                  <a:schemeClr val="tx1"/>
                </a:solidFill>
                <a:latin typeface="Times New Roman" panose="02020603050405020304" pitchFamily="18" charset="0"/>
                <a:cs typeface="Times New Roman" panose="02020603050405020304" pitchFamily="18" charset="0"/>
              </a:rPr>
              <a:t>După activitatea de pictură a emoțiilor în cadrul lucrării individuale, elevii au comunicat în echipă privind elementele și simbolurile redate la nivel emoțional, iar apoi au dat un titlu preferat acesteia, printre care menționez </a:t>
            </a:r>
            <a:r>
              <a:rPr lang="en-US" sz="2000" b="1" dirty="0">
                <a:solidFill>
                  <a:schemeClr val="tx1"/>
                </a:solidFill>
                <a:latin typeface="Times New Roman" panose="02020603050405020304" pitchFamily="18" charset="0"/>
                <a:cs typeface="Times New Roman" panose="02020603050405020304" pitchFamily="18" charset="0"/>
              </a:rPr>
              <a:t>:</a:t>
            </a:r>
            <a:r>
              <a:rPr lang="ro-RO" sz="2000" b="1" dirty="0">
                <a:solidFill>
                  <a:schemeClr val="tx1"/>
                </a:solidFill>
                <a:latin typeface="Times New Roman" panose="02020603050405020304" pitchFamily="18" charset="0"/>
                <a:cs typeface="Times New Roman" panose="02020603050405020304" pitchFamily="18" charset="0"/>
              </a:rPr>
              <a:t> </a:t>
            </a:r>
            <a:r>
              <a:rPr lang="en-GB" sz="2000" b="1" dirty="0">
                <a:solidFill>
                  <a:schemeClr val="tx1"/>
                </a:solidFill>
                <a:latin typeface="Times New Roman" panose="02020603050405020304" pitchFamily="18" charset="0"/>
                <a:cs typeface="Times New Roman" panose="02020603050405020304" pitchFamily="18" charset="0"/>
              </a:rPr>
              <a:t>“</a:t>
            </a:r>
            <a:r>
              <a:rPr lang="ro-RO" sz="2000" b="1" dirty="0">
                <a:solidFill>
                  <a:schemeClr val="tx1"/>
                </a:solidFill>
                <a:latin typeface="Times New Roman" panose="02020603050405020304" pitchFamily="18" charset="0"/>
                <a:cs typeface="Times New Roman" panose="02020603050405020304" pitchFamily="18" charset="0"/>
              </a:rPr>
              <a:t>Dansul naturii</a:t>
            </a:r>
            <a:r>
              <a:rPr lang="en-GB" sz="2000" b="1" dirty="0">
                <a:solidFill>
                  <a:schemeClr val="tx1"/>
                </a:solidFill>
                <a:latin typeface="Times New Roman" panose="02020603050405020304" pitchFamily="18" charset="0"/>
                <a:cs typeface="Times New Roman" panose="02020603050405020304" pitchFamily="18" charset="0"/>
              </a:rPr>
              <a:t>”</a:t>
            </a:r>
            <a:r>
              <a:rPr lang="ro-RO" sz="2000" b="1" dirty="0">
                <a:solidFill>
                  <a:schemeClr val="tx1"/>
                </a:solidFill>
                <a:latin typeface="Times New Roman" panose="02020603050405020304" pitchFamily="18" charset="0"/>
                <a:cs typeface="Times New Roman" panose="02020603050405020304" pitchFamily="18" charset="0"/>
              </a:rPr>
              <a:t> și </a:t>
            </a:r>
            <a:r>
              <a:rPr lang="en-GB" sz="2000" b="1" dirty="0">
                <a:solidFill>
                  <a:schemeClr val="tx1"/>
                </a:solidFill>
                <a:latin typeface="Times New Roman" panose="02020603050405020304" pitchFamily="18" charset="0"/>
                <a:cs typeface="Times New Roman" panose="02020603050405020304" pitchFamily="18" charset="0"/>
              </a:rPr>
              <a:t>“</a:t>
            </a:r>
            <a:r>
              <a:rPr lang="ro-RO" sz="2000" b="1" dirty="0">
                <a:solidFill>
                  <a:schemeClr val="tx1"/>
                </a:solidFill>
                <a:latin typeface="Times New Roman" panose="02020603050405020304" pitchFamily="18" charset="0"/>
                <a:cs typeface="Times New Roman" panose="02020603050405020304" pitchFamily="18" charset="0"/>
              </a:rPr>
              <a:t>Curcubel micului artist</a:t>
            </a:r>
            <a:r>
              <a:rPr lang="en-GB" sz="2000" b="1" dirty="0">
                <a:solidFill>
                  <a:schemeClr val="tx1"/>
                </a:solidFill>
                <a:latin typeface="Times New Roman" panose="02020603050405020304" pitchFamily="18" charset="0"/>
                <a:cs typeface="Times New Roman" panose="02020603050405020304" pitchFamily="18" charset="0"/>
              </a:rPr>
              <a:t>”.</a:t>
            </a:r>
            <a:endParaRPr lang="ro-RO" sz="2000" b="1" dirty="0">
              <a:solidFill>
                <a:schemeClr val="tx1"/>
              </a:solidFill>
              <a:latin typeface="Times New Roman" panose="02020603050405020304" pitchFamily="18" charset="0"/>
              <a:cs typeface="Times New Roman" panose="02020603050405020304" pitchFamily="18" charset="0"/>
            </a:endParaRPr>
          </a:p>
        </p:txBody>
      </p:sp>
      <p:pic>
        <p:nvPicPr>
          <p:cNvPr id="5122" name="Picture 2" descr="C:\Users\LA-REYNA\Desktop\Poze Erasmus\d21c91e7-05fa-42b9-97c5-fa757ef3aa54.jpg"/>
          <p:cNvPicPr>
            <a:picLocks noGrp="1" noChangeAspect="1" noChangeArrowheads="1"/>
          </p:cNvPicPr>
          <p:nvPr>
            <p:ph idx="1"/>
          </p:nvPr>
        </p:nvPicPr>
        <p:blipFill>
          <a:blip r:embed="rId2" cstate="print"/>
          <a:srcRect/>
          <a:stretch>
            <a:fillRect/>
          </a:stretch>
        </p:blipFill>
        <p:spPr bwMode="auto">
          <a:xfrm>
            <a:off x="5125453" y="2076450"/>
            <a:ext cx="4066674" cy="4019550"/>
          </a:xfrm>
          <a:prstGeom prst="rect">
            <a:avLst/>
          </a:prstGeom>
          <a:noFill/>
        </p:spPr>
      </p:pic>
      <p:pic>
        <p:nvPicPr>
          <p:cNvPr id="5123" name="Picture 3" descr="C:\Users\LA-REYNA\Desktop\Poze Erasmus\fbc1f7c5-8666-455f-a13c-00ccb4c40964.jpg"/>
          <p:cNvPicPr>
            <a:picLocks noChangeAspect="1" noChangeArrowheads="1"/>
          </p:cNvPicPr>
          <p:nvPr/>
        </p:nvPicPr>
        <p:blipFill>
          <a:blip r:embed="rId3" cstate="print"/>
          <a:srcRect/>
          <a:stretch>
            <a:fillRect/>
          </a:stretch>
        </p:blipFill>
        <p:spPr bwMode="auto">
          <a:xfrm>
            <a:off x="818148" y="2095500"/>
            <a:ext cx="4042610" cy="3992479"/>
          </a:xfrm>
          <a:prstGeom prst="rect">
            <a:avLst/>
          </a:prstGeom>
          <a:noFill/>
        </p:spPr>
      </p:pic>
    </p:spTree>
    <p:extLst>
      <p:ext uri="{BB962C8B-B14F-4D97-AF65-F5344CB8AC3E}">
        <p14:creationId xmlns:p14="http://schemas.microsoft.com/office/powerpoint/2010/main" val="2831753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243263"/>
          </a:xfrm>
        </p:spPr>
        <p:txBody>
          <a:bodyPr>
            <a:noAutofit/>
          </a:bodyPr>
          <a:lstStyle/>
          <a:p>
            <a:pPr algn="ctr"/>
            <a:r>
              <a:rPr lang="ro-RO" sz="2000" b="1" dirty="0">
                <a:solidFill>
                  <a:schemeClr val="tx1"/>
                </a:solidFill>
                <a:latin typeface="Times New Roman" panose="02020603050405020304" pitchFamily="18" charset="0"/>
                <a:cs typeface="Times New Roman" panose="02020603050405020304" pitchFamily="18" charset="0"/>
              </a:rPr>
              <a:t>St</a:t>
            </a:r>
            <a:r>
              <a:rPr lang="en-US" sz="2000" b="1" dirty="0" err="1">
                <a:solidFill>
                  <a:schemeClr val="tx1"/>
                </a:solidFill>
                <a:latin typeface="Times New Roman" panose="02020603050405020304" pitchFamily="18" charset="0"/>
                <a:cs typeface="Times New Roman" panose="02020603050405020304" pitchFamily="18" charset="0"/>
              </a:rPr>
              <a:t>i</a:t>
            </a:r>
            <a:r>
              <a:rPr lang="ro-RO" sz="2000" b="1" dirty="0">
                <a:solidFill>
                  <a:schemeClr val="tx1"/>
                </a:solidFill>
                <a:latin typeface="Times New Roman" panose="02020603050405020304" pitchFamily="18" charset="0"/>
                <a:cs typeface="Times New Roman" panose="02020603050405020304" pitchFamily="18" charset="0"/>
              </a:rPr>
              <a:t>mularea și dezvoltarea conduitelor perceptiv</a:t>
            </a:r>
            <a:r>
              <a:rPr lang="en-GB" sz="2000" b="1" dirty="0">
                <a:solidFill>
                  <a:schemeClr val="tx1"/>
                </a:solidFill>
                <a:latin typeface="Times New Roman" panose="02020603050405020304" pitchFamily="18" charset="0"/>
                <a:cs typeface="Times New Roman" panose="02020603050405020304" pitchFamily="18" charset="0"/>
              </a:rPr>
              <a:t>-</a:t>
            </a:r>
            <a:r>
              <a:rPr lang="ro-RO" sz="2000" b="1" dirty="0">
                <a:solidFill>
                  <a:schemeClr val="tx1"/>
                </a:solidFill>
                <a:latin typeface="Times New Roman" panose="02020603050405020304" pitchFamily="18" charset="0"/>
                <a:cs typeface="Times New Roman" panose="02020603050405020304" pitchFamily="18" charset="0"/>
              </a:rPr>
              <a:t>motrice de formă, mărime,</a:t>
            </a:r>
            <a:r>
              <a:rPr lang="en-GB" sz="2000" b="1" dirty="0">
                <a:solidFill>
                  <a:schemeClr val="tx1"/>
                </a:solidFill>
                <a:latin typeface="Times New Roman" panose="02020603050405020304" pitchFamily="18" charset="0"/>
                <a:cs typeface="Times New Roman" panose="02020603050405020304" pitchFamily="18" charset="0"/>
              </a:rPr>
              <a:t> </a:t>
            </a:r>
            <a:r>
              <a:rPr lang="ro-RO" sz="2000" b="1" dirty="0">
                <a:solidFill>
                  <a:schemeClr val="tx1"/>
                </a:solidFill>
                <a:latin typeface="Times New Roman" panose="02020603050405020304" pitchFamily="18" charset="0"/>
                <a:cs typeface="Times New Roman" panose="02020603050405020304" pitchFamily="18" charset="0"/>
              </a:rPr>
              <a:t>culoare și  dezvoltarea creativității prin confecționarea de instrumente muzicale prin diverse tehnici precum dactilopictura, tăierea, decuparea. Activitate intitulată </a:t>
            </a:r>
            <a:r>
              <a:rPr lang="en-GB" sz="2000" b="1" dirty="0">
                <a:solidFill>
                  <a:schemeClr val="tx1"/>
                </a:solidFill>
                <a:latin typeface="Times New Roman" panose="02020603050405020304" pitchFamily="18" charset="0"/>
                <a:cs typeface="Times New Roman" panose="02020603050405020304" pitchFamily="18" charset="0"/>
              </a:rPr>
              <a:t>”</a:t>
            </a:r>
            <a:r>
              <a:rPr lang="ro-RO" sz="2000" b="1" dirty="0">
                <a:solidFill>
                  <a:schemeClr val="tx1"/>
                </a:solidFill>
                <a:latin typeface="Times New Roman" panose="02020603050405020304" pitchFamily="18" charset="0"/>
                <a:cs typeface="Times New Roman" panose="02020603050405020304" pitchFamily="18" charset="0"/>
              </a:rPr>
              <a:t>Păstaia veselă</a:t>
            </a:r>
            <a:r>
              <a:rPr lang="en-GB" sz="2000" b="1" dirty="0">
                <a:solidFill>
                  <a:schemeClr val="tx1"/>
                </a:solidFill>
                <a:latin typeface="Times New Roman" panose="02020603050405020304" pitchFamily="18" charset="0"/>
                <a:cs typeface="Times New Roman" panose="02020603050405020304" pitchFamily="18" charset="0"/>
              </a:rPr>
              <a:t>”</a:t>
            </a:r>
            <a:endParaRPr lang="en-GB" sz="2000" b="1" dirty="0"/>
          </a:p>
        </p:txBody>
      </p:sp>
      <p:pic>
        <p:nvPicPr>
          <p:cNvPr id="4" name="Picture 4" descr="C:\Users\LA-REYNA\Desktop\Poze Erasmus\da4a67bf-af0a-4d3b-a1e2-de6fd6082422.jpg"/>
          <p:cNvPicPr>
            <a:picLocks noGrp="1" noChangeAspect="1" noChangeArrowheads="1"/>
          </p:cNvPicPr>
          <p:nvPr>
            <p:ph idx="1"/>
          </p:nvPr>
        </p:nvPicPr>
        <p:blipFill>
          <a:blip r:embed="rId2" cstate="print"/>
          <a:srcRect/>
          <a:stretch>
            <a:fillRect/>
          </a:stretch>
        </p:blipFill>
        <p:spPr bwMode="auto">
          <a:xfrm>
            <a:off x="1002729" y="1946024"/>
            <a:ext cx="3655497" cy="4169026"/>
          </a:xfrm>
          <a:prstGeom prst="rect">
            <a:avLst/>
          </a:prstGeom>
          <a:noFill/>
        </p:spPr>
      </p:pic>
      <p:pic>
        <p:nvPicPr>
          <p:cNvPr id="5" name="Picture 5" descr="C:\Users\LA-REYNA\Desktop\Poze Erasmus\efd6f82a-c477-4413-9e74-11994764ae1d.jpg"/>
          <p:cNvPicPr>
            <a:picLocks noChangeAspect="1" noChangeArrowheads="1"/>
          </p:cNvPicPr>
          <p:nvPr/>
        </p:nvPicPr>
        <p:blipFill>
          <a:blip r:embed="rId3"/>
          <a:srcRect/>
          <a:stretch>
            <a:fillRect/>
          </a:stretch>
        </p:blipFill>
        <p:spPr bwMode="auto">
          <a:xfrm>
            <a:off x="5220703" y="1870710"/>
            <a:ext cx="4018547" cy="420624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171075"/>
          </a:xfrm>
        </p:spPr>
        <p:txBody>
          <a:bodyPr>
            <a:normAutofit/>
          </a:bodyPr>
          <a:lstStyle/>
          <a:p>
            <a:pPr algn="ctr"/>
            <a:r>
              <a:rPr lang="ro-RO" sz="2000" b="1" dirty="0">
                <a:solidFill>
                  <a:schemeClr val="tx1"/>
                </a:solidFill>
                <a:latin typeface="Times New Roman" panose="02020603050405020304" pitchFamily="18" charset="0"/>
                <a:cs typeface="Times New Roman" panose="02020603050405020304" pitchFamily="18" charset="0"/>
              </a:rPr>
              <a:t>Activitate integrată de terapie ocupațională, prin utilizarea diverselor tehnici artistice pentru realizarea instrumentelor muzicale cu ajutorul legumelor verzi precum păstaia</a:t>
            </a:r>
            <a:r>
              <a:rPr lang="en-US" sz="2000" b="1" dirty="0">
                <a:solidFill>
                  <a:schemeClr val="tx1"/>
                </a:solidFill>
                <a:latin typeface="Times New Roman" panose="02020603050405020304" pitchFamily="18" charset="0"/>
                <a:cs typeface="Times New Roman" panose="02020603050405020304" pitchFamily="18" charset="0"/>
              </a:rPr>
              <a:t>.</a:t>
            </a:r>
            <a:endParaRPr lang="en-GB" sz="2000" b="1" dirty="0"/>
          </a:p>
        </p:txBody>
      </p:sp>
      <p:pic>
        <p:nvPicPr>
          <p:cNvPr id="6147" name="Picture 3" descr="C:\Users\LA-REYNA\Desktop\Poze Erasmus\4c77e055-08fe-446d-ab99-49de6ef5a16e.jpg"/>
          <p:cNvPicPr>
            <a:picLocks noGrp="1" noChangeAspect="1" noChangeArrowheads="1"/>
          </p:cNvPicPr>
          <p:nvPr>
            <p:ph idx="1"/>
          </p:nvPr>
        </p:nvPicPr>
        <p:blipFill>
          <a:blip r:embed="rId2" cstate="print"/>
          <a:srcRect/>
          <a:stretch>
            <a:fillRect/>
          </a:stretch>
        </p:blipFill>
        <p:spPr bwMode="auto">
          <a:xfrm>
            <a:off x="721895" y="2038349"/>
            <a:ext cx="4250155" cy="1739567"/>
          </a:xfrm>
          <a:prstGeom prst="rect">
            <a:avLst/>
          </a:prstGeom>
          <a:noFill/>
        </p:spPr>
      </p:pic>
      <p:pic>
        <p:nvPicPr>
          <p:cNvPr id="6148" name="Picture 4" descr="C:\Users\LA-REYNA\Desktop\Poze Erasmus\9c9024d6-2f82-4b9b-8543-3f361546c458.jpg"/>
          <p:cNvPicPr>
            <a:picLocks noChangeAspect="1" noChangeArrowheads="1"/>
          </p:cNvPicPr>
          <p:nvPr/>
        </p:nvPicPr>
        <p:blipFill>
          <a:blip r:embed="rId3" cstate="print"/>
          <a:srcRect/>
          <a:stretch>
            <a:fillRect/>
          </a:stretch>
        </p:blipFill>
        <p:spPr bwMode="auto">
          <a:xfrm>
            <a:off x="5486400" y="2038350"/>
            <a:ext cx="3848100" cy="1771650"/>
          </a:xfrm>
          <a:prstGeom prst="rect">
            <a:avLst/>
          </a:prstGeom>
          <a:noFill/>
        </p:spPr>
      </p:pic>
      <p:pic>
        <p:nvPicPr>
          <p:cNvPr id="6149" name="Picture 5" descr="C:\Users\LA-REYNA\Desktop\Poze Erasmus\45dc037f-3d34-4683-a926-0a1b20902307.jpg"/>
          <p:cNvPicPr>
            <a:picLocks noChangeAspect="1" noChangeArrowheads="1"/>
          </p:cNvPicPr>
          <p:nvPr/>
        </p:nvPicPr>
        <p:blipFill>
          <a:blip r:embed="rId4"/>
          <a:srcRect/>
          <a:stretch>
            <a:fillRect/>
          </a:stretch>
        </p:blipFill>
        <p:spPr bwMode="auto">
          <a:xfrm>
            <a:off x="858253" y="4118812"/>
            <a:ext cx="3973429" cy="2165684"/>
          </a:xfrm>
          <a:prstGeom prst="rect">
            <a:avLst/>
          </a:prstGeom>
          <a:noFill/>
        </p:spPr>
      </p:pic>
      <p:pic>
        <p:nvPicPr>
          <p:cNvPr id="6150" name="Picture 6" descr="C:\Users\LA-REYNA\Desktop\Poze Erasmus\08cd7586-512d-458f-82b0-f031e796690b.jpg"/>
          <p:cNvPicPr>
            <a:picLocks noChangeAspect="1" noChangeArrowheads="1"/>
          </p:cNvPicPr>
          <p:nvPr/>
        </p:nvPicPr>
        <p:blipFill>
          <a:blip r:embed="rId5" cstate="print"/>
          <a:srcRect/>
          <a:stretch>
            <a:fillRect/>
          </a:stretch>
        </p:blipFill>
        <p:spPr bwMode="auto">
          <a:xfrm>
            <a:off x="5429250" y="4076700"/>
            <a:ext cx="3859129" cy="2247900"/>
          </a:xfrm>
          <a:prstGeom prst="rect">
            <a:avLst/>
          </a:prstGeom>
          <a:noFill/>
        </p:spPr>
      </p:pic>
    </p:spTree>
  </p:cSld>
  <p:clrMapOvr>
    <a:masterClrMapping/>
  </p:clrMapOvr>
</p:sld>
</file>

<file path=ppt/theme/theme1.xml><?xml version="1.0" encoding="utf-8"?>
<a:theme xmlns:a="http://schemas.openxmlformats.org/drawingml/2006/main" name="Fațetă">
  <a:themeElements>
    <a:clrScheme name="Fațetă">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țetă">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țetă">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1455</TotalTime>
  <Words>660</Words>
  <Application>Microsoft Office PowerPoint</Application>
  <PresentationFormat>Custom</PresentationFormat>
  <Paragraphs>20</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Fațetă</vt:lpstr>
      <vt:lpstr>”Art as Therapy: Self Expression and Special Needs in Art Education’’  </vt:lpstr>
      <vt:lpstr>PowerPoint Presentation</vt:lpstr>
      <vt:lpstr>Utilizarea artei ca terapie în exprimarea emoțiilor și a comunicării emoționale prin realizarea unei lucrări individuale, prin alegerea unei opere de artă expuse de profesor care transmite o emoție pozivivă sau negativă.</vt:lpstr>
      <vt:lpstr>Proiectarea emoțiilor în cadrul unor lucrări individuale prin intermediul culorilor din opera prezentată ca și model.</vt:lpstr>
      <vt:lpstr>PowerPoint Presentation</vt:lpstr>
      <vt:lpstr>Stimularea și dezvoltarea creativității elevilor,  proces psihic pe care îl avem cu toții și care facilitează relaționarea și stabilirea comunicării emoționale, un proces care dezvoltă motivația interioară conform literaturii de specialitate. În cadrul acestei activități, elevii au ales să redea la nivel emoțional , bucuria oferită de sosirea anotimpului de primăvară, prin îmbinarea culorilor așa cum au simțit în ziua respectivă.</vt:lpstr>
      <vt:lpstr>După activitatea de pictură a emoțiilor în cadrul lucrării individuale, elevii au comunicat în echipă privind elementele și simbolurile redate la nivel emoțional, iar apoi au dat un titlu preferat acesteia, printre care menționez : “Dansul naturii” și “Curcubel micului artist”.</vt:lpstr>
      <vt:lpstr>Stimularea și dezvoltarea conduitelor perceptiv-motrice de formă, mărime, culoare și  dezvoltarea creativității prin confecționarea de instrumente muzicale prin diverse tehnici precum dactilopictura, tăierea, decuparea. Activitate intitulată ”Păstaia veselă”</vt:lpstr>
      <vt:lpstr>Activitate integrată de terapie ocupațională, prin utilizarea diverselor tehnici artistice pentru realizarea instrumentelor muzicale cu ajutorul legumelor verzi precum păstaia.</vt:lpstr>
      <vt:lpstr>Realizarea autoportretului cu părțile moi și părțile tari de la nivelul capului cu ajutorul tehnicii imageriei dirijate /colajului și desenului proiectând și emoția simțită în cadrul activității.</vt:lpstr>
      <vt:lpstr>Proiectarea emoției resimțite de elevi, odată cu întoarcerea din vacanța de Paște, aprecierea predării team-teaching, prin reprezentarea profesorilor în cadrul unei picturi și a colegei de bancă, proces care a favorizat comunicarea emoțională la elevii cu TSA și deficiențe asociate severe</vt:lpstr>
      <vt:lpstr>Emoții pozitive- Bucuria  </vt:lpstr>
      <vt:lpstr>Emoții pozitive versus emoții negative, proiecții după vacanța de Paște exprimate cu ajutorul culorilor și formelor din cadrul lucrării individuale fără o temă dată.</vt:lpstr>
      <vt:lpstr>Activități integrate prin tehnica sculpturii- Copacul înflorit și realizarea autoportretului prin tehnica colajului prin care elevii își proiectează emoțiile și microexpresiile faciale utilizând formele și culorile.</vt:lpstr>
      <vt:lpstr>Activitate de pictură, prin utilizarea diverselor instrumente pentru a crea instrumente muzicale.</vt:lpstr>
      <vt:lpstr>Tehnica sculpturii aplicată cu ajutorul plastilinei, în cadrul disciplinei Consiliere și orientare, intitulată ,, Emoții și sentimente”. Elevii au proiectat,, Bucuria” pe care o simt la școală alături de colegi și profesori.</vt:lpstr>
      <vt:lpstr>PowerPoint Presentation</vt:lpstr>
      <vt:lpstr>Bucuria simțită  de elevi , odată cu sosirea  primăverii, redată prin tehnica sculpturii cu ajutorul plastilinei .</vt:lpstr>
      <vt:lpstr>Prin tehnica sculpurii, elevii au exprimat starea de confort emoțional din cadrul activităților de parteneriat educațional, proiectând bucuria de a lucra în echipă.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as Therapy. Self Exprssion and Special Needs in Art Education,’’</dc:title>
  <dc:creator>elev</dc:creator>
  <cp:lastModifiedBy>Rose169</cp:lastModifiedBy>
  <cp:revision>41</cp:revision>
  <dcterms:created xsi:type="dcterms:W3CDTF">2023-04-19T09:33:36Z</dcterms:created>
  <dcterms:modified xsi:type="dcterms:W3CDTF">2023-09-26T13:31:02Z</dcterms:modified>
</cp:coreProperties>
</file>